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61" r:id="rId4"/>
    <p:sldId id="262" r:id="rId5"/>
    <p:sldId id="369" r:id="rId6"/>
    <p:sldId id="390" r:id="rId7"/>
    <p:sldId id="370" r:id="rId8"/>
    <p:sldId id="374" r:id="rId9"/>
    <p:sldId id="263" r:id="rId10"/>
    <p:sldId id="371" r:id="rId11"/>
    <p:sldId id="372" r:id="rId12"/>
    <p:sldId id="375" r:id="rId13"/>
    <p:sldId id="373" r:id="rId14"/>
    <p:sldId id="376" r:id="rId15"/>
    <p:sldId id="377" r:id="rId16"/>
    <p:sldId id="378" r:id="rId17"/>
    <p:sldId id="379" r:id="rId18"/>
    <p:sldId id="380" r:id="rId19"/>
    <p:sldId id="280" r:id="rId20"/>
    <p:sldId id="381" r:id="rId21"/>
    <p:sldId id="265" r:id="rId22"/>
    <p:sldId id="277" r:id="rId23"/>
    <p:sldId id="278" r:id="rId24"/>
    <p:sldId id="382" r:id="rId25"/>
    <p:sldId id="383" r:id="rId26"/>
    <p:sldId id="384" r:id="rId27"/>
    <p:sldId id="388" r:id="rId28"/>
    <p:sldId id="385" r:id="rId29"/>
    <p:sldId id="389" r:id="rId30"/>
    <p:sldId id="391" r:id="rId31"/>
    <p:sldId id="386" r:id="rId32"/>
    <p:sldId id="3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57B"/>
    <a:srgbClr val="4966AC"/>
    <a:srgbClr val="2B3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2" autoAdjust="0"/>
    <p:restoredTop sz="94553"/>
  </p:normalViewPr>
  <p:slideViewPr>
    <p:cSldViewPr snapToGrid="0">
      <p:cViewPr>
        <p:scale>
          <a:sx n="189" d="100"/>
          <a:sy n="189" d="100"/>
        </p:scale>
        <p:origin x="144" y="-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941E-7FD2-0746-97A6-F9E4856C8DE5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5BA5D-1139-E44D-B551-2C04023E1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2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F5BDD-1D8F-4DC6-8B8A-A41B88EB9877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5C4EDD-FC97-4B46-BDD0-CE4A9CF327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79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39DDB-A8D9-8040-97CF-9739A9B17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D0A20D-21F2-DC7B-3CE9-EAEB42690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DF693-8608-1E0A-C8B7-ADD686B4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677BBA-0244-15A5-B004-0B39DADD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216EBA-BCD9-6F1E-2A51-7FA1D358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65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D38A2-0A8E-46F9-3F1C-11BDB1B2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ABCCFF-78DB-AB6E-8D45-286FB9E21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AE9C06-848D-D17A-3695-03F3A0FB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7DCE4-CBA4-F477-19DC-0A212A28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66EE52-56EA-D7A9-6DCA-281FC152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42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4F8E15-E591-70B5-38F9-D25FA18A1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A22CFB-78F8-12EC-8E89-4666236C1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858A42-B164-2FFA-79C5-00AC08E7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5F4E7C-0338-A3B7-C93E-E20EEFC5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1F88EA-AC1E-C367-E535-57E683EF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04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7D50E-C3B7-50AC-6E4D-82A0CE80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D45980-311E-0933-AEC6-3138070FF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5DA86-2B86-87D3-6A9D-56D558A1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2B75EE-BC54-BF9B-6AEB-62FFDB03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CA851-9E83-F1AB-99B6-261E416B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89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B6C35-8B13-20B2-F343-01FAF116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2894AB-3638-7A0B-0593-586F68A78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E07F70-0C79-2EB0-674D-53F8DEF8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553B5B-BA20-F614-C5F3-D9F6032E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CEA813-B91B-D69B-CB7C-9F558A11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24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09967-9176-967F-A72A-48AFEB0C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CF2969-CFAD-74D3-5761-BA0464DAD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D968A8-3BF5-C94D-1CC7-B2A9A04A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3E36BB-6501-697F-04C1-20B6EEC3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84D466-A375-0F7D-EE04-BDBD2DD2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47AF9B-A72D-4A7C-EDBE-ABA9CD53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63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D4F42-7978-57E1-601F-D3D01A51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71EAA-AAF4-7CC4-83A5-0A33E58B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D10A7F-2FB2-BB53-E3B0-188D14F48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CB21A1-AB98-5343-1A43-01CA91986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0FF219-7251-9A5A-5CD3-4B63D2855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EFF2B8-1ECE-5AB3-499E-F3AD8B83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71D5C4-8A61-BE23-86FC-C9D358CF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584779-B330-FB89-9EF6-2478B143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33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5619F-0E7A-31BE-EED2-50FB16B4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87CF8C-8DAF-E904-CED0-893FFD0F7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FE3525-33B6-5F25-57DC-2F7F3541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E97E46-5CC6-F69C-2597-72DD9EA3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40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7459EC-70AA-B7BE-4E1B-34FDC72C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42E2F7-96E8-FE72-446C-27DE6411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461953-7117-E6D9-C864-F3616223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72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9C9BC-52D4-9C5F-59AD-AD551E12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892EE-E662-C2DD-BF3E-908C8A1E6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6F9CFC-F90D-B19C-D689-CA342C319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6E0ECD-5AFF-8564-3F4E-FF396B30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7E2E75-C8ED-F87C-A542-487D3B7C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3C2990-1A70-CAB0-AC7E-DCA2DD5F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2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F8B74-B7BA-11C9-1D83-F86FB39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205414-917B-229C-F88A-E58292AD1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C94A56-F7AB-3CAF-BA23-71B9691AC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134018-148C-5CF2-AB7C-BC37AE7F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62B4A9-AD0C-8397-7FC8-80AE9BF2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661EF9-8B6A-F26B-3CA5-CCC8FC6C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0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9E9FF1-F586-3BE9-B27F-DC4A1067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1F9F8-F157-8422-0544-4112D90F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06A60-15C8-07A1-01CD-64B60B656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E1F97-EF17-4929-B2D6-2F93FD180AC4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638DB0-8DBB-4E64-CA81-BB6CE9507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F29B90-7A37-6E2E-35E2-12D62C998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06D93-7EFA-419A-B25E-0DA0185CE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82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9E5EC-78F8-3671-5A26-7D413F18E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352006"/>
            <a:ext cx="5725886" cy="2839777"/>
          </a:xfrm>
        </p:spPr>
        <p:txBody>
          <a:bodyPr>
            <a:normAutofit fontScale="90000"/>
          </a:bodyPr>
          <a:lstStyle/>
          <a:p>
            <a:pPr marL="0" indent="0"/>
            <a:br>
              <a:rPr lang="fr-FR" sz="3100" b="1" dirty="0"/>
            </a:br>
            <a:br>
              <a:rPr lang="fr-FR" sz="3100" b="1" dirty="0"/>
            </a:br>
            <a:br>
              <a:rPr lang="fr-FR" sz="3100" b="1" dirty="0"/>
            </a:br>
            <a:br>
              <a:rPr lang="fr-FR" sz="3100" b="1" dirty="0"/>
            </a:br>
            <a:r>
              <a:rPr lang="fr-FR" sz="3100" b="1" dirty="0">
                <a:latin typeface="+mn-lt"/>
              </a:rPr>
              <a:t>LA REGLEMENTATION DE LA LOCATION SAISONNIERE </a:t>
            </a:r>
            <a:br>
              <a:rPr lang="fr-FR" sz="3100" b="1" dirty="0">
                <a:latin typeface="+mn-lt"/>
              </a:rPr>
            </a:br>
            <a:r>
              <a:rPr lang="fr-FR" sz="3100" b="1" dirty="0">
                <a:latin typeface="+mn-lt"/>
              </a:rPr>
              <a:t>AU PAYS BASQUE</a:t>
            </a:r>
            <a:br>
              <a:rPr lang="fr-FR" sz="3100" b="1" dirty="0">
                <a:latin typeface="+mn-lt"/>
              </a:rPr>
            </a:br>
            <a:br>
              <a:rPr lang="fr-FR" sz="3100" b="1" dirty="0">
                <a:latin typeface="+mn-lt"/>
              </a:rPr>
            </a:br>
            <a:r>
              <a:rPr lang="fr-FR" sz="3100" b="1" dirty="0">
                <a:latin typeface="+mn-lt"/>
              </a:rPr>
              <a:t>ET LE MARCHE IMMOBILIER BIARROT  </a:t>
            </a:r>
            <a:br>
              <a:rPr lang="fr-FR" b="1" dirty="0"/>
            </a:br>
            <a:endParaRPr lang="fr-FR" dirty="0">
              <a:solidFill>
                <a:srgbClr val="2B3D6C"/>
              </a:solidFill>
              <a:latin typeface="Montserrat" pitchFamily="2" charset="77"/>
            </a:endParaRPr>
          </a:p>
        </p:txBody>
      </p:sp>
      <p:pic>
        <p:nvPicPr>
          <p:cNvPr id="6" name="Image 5" descr="Une image contenant texte, capture d’écran, graphisme, conception&#10;&#10;Le contenu généré par l’IA peut être incorrect.">
            <a:extLst>
              <a:ext uri="{FF2B5EF4-FFF2-40B4-BE49-F238E27FC236}">
                <a16:creationId xmlns:a16="http://schemas.microsoft.com/office/drawing/2014/main" id="{666E2EED-A9A1-0E8B-54EB-30FDEF657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44"/>
          <a:stretch>
            <a:fillRect/>
          </a:stretch>
        </p:blipFill>
        <p:spPr>
          <a:xfrm>
            <a:off x="0" y="0"/>
            <a:ext cx="5468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58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92FA-CBF1-E047-DC49-79267259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9C3760A-E01B-6D45-67E5-0F4B5CB57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21CEE00D-4E5B-FF20-4775-3AD32A573B48}"/>
              </a:ext>
            </a:extLst>
          </p:cNvPr>
          <p:cNvSpPr txBox="1">
            <a:spLocks/>
          </p:cNvSpPr>
          <p:nvPr/>
        </p:nvSpPr>
        <p:spPr>
          <a:xfrm>
            <a:off x="469902" y="267266"/>
            <a:ext cx="8147626" cy="5291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b="1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L’HÔTEL DU PALAIS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Symbole de Biarritz : Classé Monument historique</a:t>
            </a: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Unique palace de la Côte Atlantique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Appartient toujours à la commune 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A brulé en 1903 et a été reconstruit avec des extensions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A fait l’objet d’une rénovation globale entre 2018 et 2022 </a:t>
            </a: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En 2019 : Biarritz accueille le G7 : Donald Trump, Emmanuel Macron, Angela Merkel, Boris Johnson ont dormi à l’Hôtel du Palais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6BA6E40E-2144-D956-C496-9690A7E1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78" y="537110"/>
            <a:ext cx="5574120" cy="3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D3A30-BF96-00FF-D608-496E0762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205F134-2F20-92CB-0471-442913D06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A6CB287D-641C-98FF-1731-980553796CF6}"/>
              </a:ext>
            </a:extLst>
          </p:cNvPr>
          <p:cNvSpPr txBox="1">
            <a:spLocks/>
          </p:cNvSpPr>
          <p:nvPr/>
        </p:nvSpPr>
        <p:spPr>
          <a:xfrm>
            <a:off x="469901" y="267266"/>
            <a:ext cx="8258463" cy="5291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b="1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LA VIE A BIARRITZ : CLASSEE 1</a:t>
            </a:r>
            <a:r>
              <a:rPr lang="fr-FR" sz="1700" b="1" baseline="30000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ère</a:t>
            </a:r>
            <a:r>
              <a:rPr lang="fr-FR" sz="1700" b="1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 VILLE OÙ IL FAIT BON VIVRE DES VILLES DE 20 000 à 50 000 HABITANTS EN 2025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Le tourisme attire chaque année des millions de visiteurs : océan, montagne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L’immobilier : Des villas de prestige, des immeubles historiques, une histoire</a:t>
            </a: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Le sport : Le rugby, le surf, le golf</a:t>
            </a: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La culture : Le ballet Malandain, le festival international du film, des salles de concerts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Une gastronomie reconnue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Une vie locale dynamique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1C3F8D-ADC6-A6F1-E177-75514694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4" y="536369"/>
            <a:ext cx="3290453" cy="36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6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C317-1E84-C4F9-5945-016B2FCF3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9526FB6F-A721-E245-7B9C-F3E67E2C6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FFBD486-E3D2-7467-EB51-E2031ED8613E}"/>
              </a:ext>
            </a:extLst>
          </p:cNvPr>
          <p:cNvSpPr txBox="1">
            <a:spLocks/>
          </p:cNvSpPr>
          <p:nvPr/>
        </p:nvSpPr>
        <p:spPr>
          <a:xfrm>
            <a:off x="5855422" y="1079290"/>
            <a:ext cx="6087196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LE MARCHE DE L’IMMOBILIER D’HABITATION BIARRIOT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Benjamin GALY</a:t>
            </a:r>
          </a:p>
        </p:txBody>
      </p:sp>
      <p:pic>
        <p:nvPicPr>
          <p:cNvPr id="3" name="Image 2" descr="Une image contenant bâtiment, plein air, maison, plante&#10;&#10;Le contenu généré par l’IA peut être incorrect.">
            <a:extLst>
              <a:ext uri="{FF2B5EF4-FFF2-40B4-BE49-F238E27FC236}">
                <a16:creationId xmlns:a16="http://schemas.microsoft.com/office/drawing/2014/main" id="{1DC38589-9539-F97B-3CD2-27D4DA488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38" y="3033583"/>
            <a:ext cx="5260926" cy="35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81D1E-49B1-4918-E77C-B9BE6741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00FD04E-4326-FBEF-DDE1-E26380AAC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B148B53B-FE97-E75C-3B57-86307F3CC276}"/>
              </a:ext>
            </a:extLst>
          </p:cNvPr>
          <p:cNvSpPr txBox="1">
            <a:spLocks/>
          </p:cNvSpPr>
          <p:nvPr/>
        </p:nvSpPr>
        <p:spPr>
          <a:xfrm>
            <a:off x="469902" y="267266"/>
            <a:ext cx="4420754" cy="529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b="1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LA REINE DES PLAGES, LA PLAGE DES REINES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83495C70-5EE5-1181-0491-CC71EDC9C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0" y="1306754"/>
            <a:ext cx="11477740" cy="42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F7F2-EAA5-54FD-561A-4E0F8A1D0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3044B4D-47B3-7C97-22D7-FA6277CDA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B30094-7B3E-22A2-F965-72E0CBF5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5" y="900545"/>
            <a:ext cx="6007452" cy="475938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7677EB2-EA63-780F-6325-4541BED69A36}"/>
              </a:ext>
            </a:extLst>
          </p:cNvPr>
          <p:cNvSpPr txBox="1">
            <a:spLocks/>
          </p:cNvSpPr>
          <p:nvPr/>
        </p:nvSpPr>
        <p:spPr>
          <a:xfrm>
            <a:off x="567278" y="2259836"/>
            <a:ext cx="4946831" cy="2361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00" dirty="0"/>
              <a:t>Soorts-Hossegor : 39 km</a:t>
            </a:r>
          </a:p>
          <a:p>
            <a:r>
              <a:rPr lang="fr-FR" sz="2100" dirty="0"/>
              <a:t>Dax : 65 km</a:t>
            </a:r>
          </a:p>
          <a:p>
            <a:r>
              <a:rPr lang="fr-FR" sz="2100" dirty="0"/>
              <a:t>Saint-Jean-Pied-de-Port : 55 km</a:t>
            </a:r>
          </a:p>
          <a:p>
            <a:r>
              <a:rPr lang="fr-FR" sz="2100" dirty="0"/>
              <a:t>Hendaye : 32 km</a:t>
            </a:r>
          </a:p>
          <a:p>
            <a:r>
              <a:rPr lang="fr-FR" sz="2100" dirty="0"/>
              <a:t>San Sebastian : 49 km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73B8620-3FA4-D5E1-219F-0BF49CC0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80" y="523431"/>
            <a:ext cx="5529626" cy="132288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7657B"/>
                </a:solidFill>
                <a:latin typeface="+mn-lt"/>
              </a:rPr>
              <a:t>Biarritz dans son environnement </a:t>
            </a:r>
          </a:p>
        </p:txBody>
      </p:sp>
    </p:spTree>
    <p:extLst>
      <p:ext uri="{BB962C8B-B14F-4D97-AF65-F5344CB8AC3E}">
        <p14:creationId xmlns:p14="http://schemas.microsoft.com/office/powerpoint/2010/main" val="23611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4516-59CF-2427-879E-81FDC010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3A93FCC-9882-AB1D-558E-EE5849AAA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F3F909B-DDE3-7DDD-FF10-0A68B045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43" y="523431"/>
            <a:ext cx="7288702" cy="1055986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7657B"/>
                </a:solidFill>
                <a:latin typeface="+mn-lt"/>
              </a:rPr>
              <a:t>Biarritz : Quelques chiffres – clés</a:t>
            </a:r>
          </a:p>
        </p:txBody>
      </p:sp>
      <p:sp>
        <p:nvSpPr>
          <p:cNvPr id="3" name="Espace réservé du contenu 11">
            <a:extLst>
              <a:ext uri="{FF2B5EF4-FFF2-40B4-BE49-F238E27FC236}">
                <a16:creationId xmlns:a16="http://schemas.microsoft.com/office/drawing/2014/main" id="{A9674C23-B4A8-68D1-910E-0DCC88831CD0}"/>
              </a:ext>
            </a:extLst>
          </p:cNvPr>
          <p:cNvSpPr txBox="1">
            <a:spLocks/>
          </p:cNvSpPr>
          <p:nvPr/>
        </p:nvSpPr>
        <p:spPr>
          <a:xfrm>
            <a:off x="1246909" y="1579417"/>
            <a:ext cx="8490951" cy="422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/>
              <a:t>25 810 habitants en 2022 (24 777 en 2016)</a:t>
            </a:r>
          </a:p>
          <a:p>
            <a:r>
              <a:rPr lang="fr-FR" sz="2200" dirty="0"/>
              <a:t>44,6 % de plus de 60 ans et 9,4 % de moins de 14 ans </a:t>
            </a:r>
          </a:p>
          <a:p>
            <a:r>
              <a:rPr lang="fr-FR" sz="2200" dirty="0"/>
              <a:t>55,4 % sont propriétaires</a:t>
            </a:r>
          </a:p>
          <a:p>
            <a:r>
              <a:rPr lang="fr-FR" sz="2200" dirty="0"/>
              <a:t>57 % des ménages sont imposés</a:t>
            </a:r>
          </a:p>
          <a:p>
            <a:r>
              <a:rPr lang="fr-FR" sz="2200" dirty="0"/>
              <a:t>Revenu médian : 25 640 € (23 080 € France)</a:t>
            </a:r>
          </a:p>
          <a:p>
            <a:r>
              <a:rPr lang="fr-FR" sz="2200" dirty="0"/>
              <a:t>1</a:t>
            </a:r>
            <a:r>
              <a:rPr lang="fr-FR" sz="2200" baseline="30000" dirty="0"/>
              <a:t>er</a:t>
            </a:r>
            <a:r>
              <a:rPr lang="fr-FR" sz="2200" dirty="0"/>
              <a:t> décile : 12 580 €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/>
              <a:t>et 9</a:t>
            </a:r>
            <a:r>
              <a:rPr lang="fr-FR" sz="2200" baseline="30000" dirty="0"/>
              <a:t>ème</a:t>
            </a:r>
            <a:r>
              <a:rPr lang="fr-FR" sz="2200" dirty="0"/>
              <a:t> décile : 54 560 €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4" name="Graphique 3" descr="Famille avec deux enfants avec un remplissage uni">
            <a:extLst>
              <a:ext uri="{FF2B5EF4-FFF2-40B4-BE49-F238E27FC236}">
                <a16:creationId xmlns:a16="http://schemas.microsoft.com/office/drawing/2014/main" id="{2B82ECC5-7DC2-FCDD-9DDF-F13BD34E7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0135" y="1785937"/>
            <a:ext cx="2414588" cy="24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D0FD0-7E9E-F51D-2D80-F9C39433B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F914496-207F-4E24-DB38-A849917A9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14C7AAB-B882-3EB4-2015-CE8415F5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43" y="523431"/>
            <a:ext cx="7288702" cy="1055986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7657B"/>
                </a:solidFill>
                <a:latin typeface="+mn-lt"/>
              </a:rPr>
              <a:t>Biarritz : Quelques chiffres – clés</a:t>
            </a:r>
          </a:p>
        </p:txBody>
      </p:sp>
      <p:pic>
        <p:nvPicPr>
          <p:cNvPr id="4" name="Graphique 3" descr="Maison avec un remplissage uni">
            <a:extLst>
              <a:ext uri="{FF2B5EF4-FFF2-40B4-BE49-F238E27FC236}">
                <a16:creationId xmlns:a16="http://schemas.microsoft.com/office/drawing/2014/main" id="{C8F34B81-F6A8-B1B0-9786-7BC1AE14D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1658" y="1404071"/>
            <a:ext cx="2582142" cy="2582142"/>
          </a:xfrm>
          <a:prstGeom prst="rect">
            <a:avLst/>
          </a:prstGeom>
        </p:spPr>
      </p:pic>
      <p:sp>
        <p:nvSpPr>
          <p:cNvPr id="7" name="Espace réservé du contenu 11">
            <a:extLst>
              <a:ext uri="{FF2B5EF4-FFF2-40B4-BE49-F238E27FC236}">
                <a16:creationId xmlns:a16="http://schemas.microsoft.com/office/drawing/2014/main" id="{90FB0528-BAAC-6F50-7CDD-64964692B32C}"/>
              </a:ext>
            </a:extLst>
          </p:cNvPr>
          <p:cNvSpPr txBox="1">
            <a:spLocks/>
          </p:cNvSpPr>
          <p:nvPr/>
        </p:nvSpPr>
        <p:spPr>
          <a:xfrm>
            <a:off x="1235764" y="1579417"/>
            <a:ext cx="7591426" cy="3657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/>
              <a:t>26 387 logements (soit plus d’un par habitant)</a:t>
            </a:r>
          </a:p>
          <a:p>
            <a:r>
              <a:rPr lang="fr-FR" sz="2200" dirty="0"/>
              <a:t>57,1 % de résidences principales, 40,7 % de résidences secondaires et 2,1 % de logements vacants</a:t>
            </a:r>
          </a:p>
          <a:p>
            <a:r>
              <a:rPr lang="fr-FR" sz="2200" dirty="0"/>
              <a:t>21,4 % de maisons et 78,2 % d’appartements</a:t>
            </a:r>
          </a:p>
          <a:p>
            <a:r>
              <a:rPr lang="fr-FR" sz="2200" dirty="0"/>
              <a:t>5,1 pièces dans les maisons et 2,9 dans les appartements (résidences principales) </a:t>
            </a:r>
          </a:p>
          <a:p>
            <a:r>
              <a:rPr lang="fr-FR" sz="2200" dirty="0"/>
              <a:t>62,8 % sont sous-occupés</a:t>
            </a:r>
          </a:p>
          <a:p>
            <a:endParaRPr lang="fr-FR" sz="22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37305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CFB9C-1DCF-F60B-0F8E-3F6E24C5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E9B2026-0334-382A-C4F6-6359764DF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9802FD3-8B50-BE31-F469-19337342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43" y="523431"/>
            <a:ext cx="7288702" cy="1055986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7657B"/>
                </a:solidFill>
                <a:latin typeface="+mn-lt"/>
              </a:rPr>
              <a:t>Biarritz : Quelques chiffres – clés : 2024</a:t>
            </a:r>
          </a:p>
        </p:txBody>
      </p:sp>
      <p:pic>
        <p:nvPicPr>
          <p:cNvPr id="3" name="Espace réservé du contenu 7">
            <a:extLst>
              <a:ext uri="{FF2B5EF4-FFF2-40B4-BE49-F238E27FC236}">
                <a16:creationId xmlns:a16="http://schemas.microsoft.com/office/drawing/2014/main" id="{354AF567-04F9-DC8E-3885-2E7F55EF0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94" y="2063063"/>
            <a:ext cx="11081405" cy="27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E78FD-2D96-DA57-FD8C-9376A08A4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358F1A3-EFC2-9D99-61FB-039CB7088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CACC25A-2F11-8595-103A-58C939A1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52" y="177067"/>
            <a:ext cx="7288702" cy="1055986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7657B"/>
                </a:solidFill>
              </a:rPr>
              <a:t>Biarritz : Quelques chiffres – clés : 2024</a:t>
            </a:r>
          </a:p>
        </p:txBody>
      </p:sp>
      <p:pic>
        <p:nvPicPr>
          <p:cNvPr id="2" name="Espace réservé du contenu 8">
            <a:extLst>
              <a:ext uri="{FF2B5EF4-FFF2-40B4-BE49-F238E27FC236}">
                <a16:creationId xmlns:a16="http://schemas.microsoft.com/office/drawing/2014/main" id="{CC0B3085-E766-6AFD-E9EA-0C436B4B4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1233053"/>
            <a:ext cx="5550157" cy="32696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38B99A-F631-5746-BC18-BA46057AE6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28" b="55943"/>
          <a:stretch>
            <a:fillRect/>
          </a:stretch>
        </p:blipFill>
        <p:spPr>
          <a:xfrm>
            <a:off x="6784848" y="1150094"/>
            <a:ext cx="4690872" cy="30476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50368B-CA59-BE00-6FA9-A3837741084E}"/>
              </a:ext>
            </a:extLst>
          </p:cNvPr>
          <p:cNvSpPr txBox="1"/>
          <p:nvPr/>
        </p:nvSpPr>
        <p:spPr>
          <a:xfrm>
            <a:off x="1736659" y="4747514"/>
            <a:ext cx="3116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BIARRITZ</a:t>
            </a:r>
          </a:p>
          <a:p>
            <a:pPr algn="ctr"/>
            <a:r>
              <a:rPr lang="fr-FR" dirty="0"/>
              <a:t>Source : Le Figaro</a:t>
            </a:r>
          </a:p>
          <a:p>
            <a:pPr algn="ctr"/>
            <a:r>
              <a:rPr lang="fr-FR" dirty="0"/>
              <a:t>+28 % en 5 ans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E9259C-642F-1513-2D68-5124067C0579}"/>
              </a:ext>
            </a:extLst>
          </p:cNvPr>
          <p:cNvSpPr txBox="1"/>
          <p:nvPr/>
        </p:nvSpPr>
        <p:spPr>
          <a:xfrm>
            <a:off x="7421888" y="4747513"/>
            <a:ext cx="311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NATIONAL</a:t>
            </a:r>
          </a:p>
          <a:p>
            <a:pPr algn="ctr"/>
            <a:r>
              <a:rPr lang="fr-FR" dirty="0"/>
              <a:t>Source : Le Figaro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55B17C-CB5B-49BA-780F-7855B0612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085" y="5393844"/>
            <a:ext cx="4730185" cy="4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2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21C-D16F-C49D-32B8-A12DD9FBD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FFD30-A316-C6B1-FFFE-BE966990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F1F8CD-FD37-8996-2974-347DEC46D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916" y="1422525"/>
            <a:ext cx="5442168" cy="381449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41817AA-FB42-85F6-4651-8C057FE09389}"/>
              </a:ext>
            </a:extLst>
          </p:cNvPr>
          <p:cNvSpPr txBox="1">
            <a:spLocks/>
          </p:cNvSpPr>
          <p:nvPr/>
        </p:nvSpPr>
        <p:spPr>
          <a:xfrm>
            <a:off x="-755072" y="60791"/>
            <a:ext cx="10515600" cy="1495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dirty="0">
                <a:solidFill>
                  <a:srgbClr val="07657B"/>
                </a:solidFill>
              </a:rPr>
              <a:t>4 exemples de ventes de prestige</a:t>
            </a:r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4BF449E-2951-C9A1-EA67-383643DC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485815C4-5049-DCE2-9CA5-E25FFAA53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6AADA-938A-50F7-69BA-1587EF3FF98C}"/>
              </a:ext>
            </a:extLst>
          </p:cNvPr>
          <p:cNvSpPr txBox="1">
            <a:spLocks/>
          </p:cNvSpPr>
          <p:nvPr/>
        </p:nvSpPr>
        <p:spPr>
          <a:xfrm>
            <a:off x="5218248" y="1159019"/>
            <a:ext cx="6272042" cy="3908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LA REGLEMENTATION DE LA LOCATION SAISONNIERE AU PAYS BASQUE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Madame LE MAIRE DE BIARRITZ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MAIDER ARROSTEGUY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Madeleine PERRIN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Expert près la Cour d’Appel de Pau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Membre de la CEJCA de Pau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Déléguée régionale de la CNEJI</a:t>
            </a:r>
          </a:p>
        </p:txBody>
      </p:sp>
    </p:spTree>
    <p:extLst>
      <p:ext uri="{BB962C8B-B14F-4D97-AF65-F5344CB8AC3E}">
        <p14:creationId xmlns:p14="http://schemas.microsoft.com/office/powerpoint/2010/main" val="1870241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5D638-CEE6-8FA4-4E62-656D0C66A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4B7C8EA-6DC3-AC93-152B-3F2745E8E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576154-8936-BB47-2B7C-C416CEAE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44" y="467445"/>
            <a:ext cx="4269004" cy="20679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F963AD-D090-7ABD-EB2D-524BDB55A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044" y="2778252"/>
            <a:ext cx="4269005" cy="2320222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DF1E45-0EEC-D997-6CEC-6D4AE73C4DF9}"/>
              </a:ext>
            </a:extLst>
          </p:cNvPr>
          <p:cNvSpPr txBox="1">
            <a:spLocks/>
          </p:cNvSpPr>
          <p:nvPr/>
        </p:nvSpPr>
        <p:spPr>
          <a:xfrm>
            <a:off x="414600" y="535102"/>
            <a:ext cx="66566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Ø"/>
            </a:pPr>
            <a:r>
              <a:rPr lang="sv-SE" sz="2200" dirty="0"/>
              <a:t>  </a:t>
            </a:r>
            <a:r>
              <a:rPr lang="sv-SE" sz="2200" b="1" dirty="0"/>
              <a:t>17,  </a:t>
            </a:r>
            <a:r>
              <a:rPr lang="sv-SE" sz="2200" b="1" dirty="0" err="1"/>
              <a:t>avenue</a:t>
            </a:r>
            <a:r>
              <a:rPr lang="sv-SE" sz="2200" b="1" dirty="0"/>
              <a:t> </a:t>
            </a:r>
            <a:r>
              <a:rPr lang="sv-SE" sz="2200" b="1" dirty="0" err="1"/>
              <a:t>d’I</a:t>
            </a:r>
            <a:r>
              <a:rPr lang="fr-FR" sz="2200" b="1" dirty="0" err="1"/>
              <a:t>lbarritz</a:t>
            </a:r>
            <a:endParaRPr lang="fr-FR" sz="2200" b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A 2,5 km du centre-ville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Villa de 350 m² vue sur l'océan sur 3 niveaux : </a:t>
            </a:r>
          </a:p>
          <a:p>
            <a:pPr lvl="1"/>
            <a:r>
              <a:rPr lang="fr-FR" sz="2200" dirty="0"/>
              <a:t>Grand séjour</a:t>
            </a:r>
          </a:p>
          <a:p>
            <a:pPr lvl="1"/>
            <a:r>
              <a:rPr lang="fr-FR" sz="2200" dirty="0"/>
              <a:t>Cinq chambres avec salles d’eau individuelles</a:t>
            </a:r>
          </a:p>
          <a:p>
            <a:pPr lvl="1"/>
            <a:r>
              <a:rPr lang="fr-FR" sz="2200" dirty="0"/>
              <a:t>Le jardin de 1 100 m² avec piscine chauffée, spa et pool house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Mise à prix : 5 500 000 € FAI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Vendue : 5 350 000 € le 14/10/2024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844885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5CB33-8E36-1645-A7B7-36FEE8927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2F2802-4311-28F3-4B91-2483D0A0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2" b="5671"/>
          <a:stretch>
            <a:fillRect/>
          </a:stretch>
        </p:blipFill>
        <p:spPr>
          <a:xfrm>
            <a:off x="6614685" y="651164"/>
            <a:ext cx="4990781" cy="25946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15912C-8327-5D4F-B55F-B6BCF5B7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684" y="3429000"/>
            <a:ext cx="4977895" cy="2283030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2589BB6C-7C03-D915-D86B-EE3599AACE06}"/>
              </a:ext>
            </a:extLst>
          </p:cNvPr>
          <p:cNvSpPr/>
          <p:nvPr/>
        </p:nvSpPr>
        <p:spPr>
          <a:xfrm>
            <a:off x="8037576" y="4215384"/>
            <a:ext cx="1216152" cy="11064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8BA5A61-8104-CCCB-4357-72F44BB90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CB996682-A456-E3DF-77BA-9C84AF60A45D}"/>
              </a:ext>
            </a:extLst>
          </p:cNvPr>
          <p:cNvSpPr txBox="1">
            <a:spLocks/>
          </p:cNvSpPr>
          <p:nvPr/>
        </p:nvSpPr>
        <p:spPr>
          <a:xfrm>
            <a:off x="413094" y="558398"/>
            <a:ext cx="6016058" cy="5060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Ø"/>
            </a:pPr>
            <a:r>
              <a:rPr lang="fr-FR" b="1" dirty="0"/>
              <a:t> « VILLA RESAURIE », 46 Avenue de l'Impératrice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Villa classée de 501 m²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A rénover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fr-FR" dirty="0"/>
              <a:t>Financement par emprunt obligataire crowdfunding pour une opération d’achat/revente d’une villa de 501 m² et de deux terrains constructibles pour 1 239 m² 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Mise à prix : 4 850 000 €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Vendue : 4 300 000 € le 23/09/2024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22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0572A-6801-C0D8-4FDB-7966E927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73448-304A-99B7-0790-937E3367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495633-F599-353C-28FE-E98DCF34A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246" y="540327"/>
            <a:ext cx="4723370" cy="29122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84CCE4-6B7C-E292-E8C8-1B561FA62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46" y="3673343"/>
            <a:ext cx="4715533" cy="2313622"/>
          </a:xfrm>
          <a:prstGeom prst="rect">
            <a:avLst/>
          </a:prstGeom>
        </p:spPr>
      </p:pic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41D05AE-A0AC-44BE-AE4A-6EC5D0D5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79C8D90E-1A8C-110E-201F-8207AC5D3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00" y="534909"/>
            <a:ext cx="6422612" cy="5761327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fr-FR" sz="2200" b="1" dirty="0"/>
              <a:t> </a:t>
            </a:r>
            <a:r>
              <a:rPr lang="es-ES" sz="2200" b="1" dirty="0"/>
              <a:t>1, rue LARREGUY</a:t>
            </a:r>
          </a:p>
          <a:p>
            <a:pPr marL="457200" lvl="1" indent="0">
              <a:buNone/>
            </a:pPr>
            <a:endParaRPr lang="fr-FR" sz="2200" dirty="0"/>
          </a:p>
          <a:p>
            <a:pPr marL="457200" lvl="1" indent="0">
              <a:buNone/>
            </a:pPr>
            <a:r>
              <a:rPr lang="fr-FR" sz="2200" dirty="0"/>
              <a:t>Villa de 300 m² de 1925 avec un terrain de plus de 1.969 m² (possibilité de construire une piscine) avec dépendance de 140 m²</a:t>
            </a:r>
          </a:p>
          <a:p>
            <a:pPr lvl="1"/>
            <a:r>
              <a:rPr lang="fr-FR" sz="2200" dirty="0"/>
              <a:t>Un espace salle à manger avec terrasse </a:t>
            </a:r>
          </a:p>
          <a:p>
            <a:pPr lvl="1"/>
            <a:r>
              <a:rPr lang="fr-FR" sz="2200" dirty="0"/>
              <a:t>Une grande cuisine </a:t>
            </a:r>
          </a:p>
          <a:p>
            <a:pPr lvl="1"/>
            <a:r>
              <a:rPr lang="fr-FR" sz="2200" dirty="0"/>
              <a:t>Quatre chambres</a:t>
            </a:r>
          </a:p>
          <a:p>
            <a:pPr lvl="1"/>
            <a:r>
              <a:rPr lang="fr-FR" sz="2200" dirty="0"/>
              <a:t>Une grande suite parentale</a:t>
            </a:r>
          </a:p>
          <a:p>
            <a:pPr lvl="1"/>
            <a:r>
              <a:rPr lang="fr-FR" sz="2200" dirty="0"/>
              <a:t>Trois salles d’eau </a:t>
            </a:r>
          </a:p>
          <a:p>
            <a:pPr lvl="1"/>
            <a:r>
              <a:rPr lang="fr-FR" sz="2200" dirty="0"/>
              <a:t>Espace buanderie</a:t>
            </a:r>
          </a:p>
          <a:p>
            <a:pPr lvl="1"/>
            <a:r>
              <a:rPr lang="fr-FR" sz="2200" dirty="0"/>
              <a:t>Garage 2 voitures</a:t>
            </a:r>
          </a:p>
          <a:p>
            <a:pPr marL="457200" lvl="1" indent="0">
              <a:buNone/>
            </a:pPr>
            <a:endParaRPr lang="fr-FR" sz="2200" dirty="0"/>
          </a:p>
          <a:p>
            <a:pPr marL="457200" lvl="1" indent="0">
              <a:buNone/>
            </a:pPr>
            <a:r>
              <a:rPr lang="fr-FR" sz="2200" dirty="0"/>
              <a:t>Mise à prix :  2 835 000 €</a:t>
            </a:r>
          </a:p>
          <a:p>
            <a:pPr marL="457200" lvl="1" indent="0">
              <a:buNone/>
            </a:pPr>
            <a:r>
              <a:rPr lang="fr-FR" sz="2200" dirty="0"/>
              <a:t>Vendue : 2 200 000 € le 06/12/2024</a:t>
            </a:r>
          </a:p>
        </p:txBody>
      </p:sp>
    </p:spTree>
    <p:extLst>
      <p:ext uri="{BB962C8B-B14F-4D97-AF65-F5344CB8AC3E}">
        <p14:creationId xmlns:p14="http://schemas.microsoft.com/office/powerpoint/2010/main" val="240913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624DA-441B-AC47-34DB-4B498275C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516FA-EAA6-E1AD-628C-26B3FD28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2E0227-FEB9-7935-27F7-99F956E3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267" y="405297"/>
            <a:ext cx="4715533" cy="26981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ECFEF6-BF04-406D-5FF9-74C5A873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66" y="3313842"/>
            <a:ext cx="4715533" cy="233188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2AD6987-BFC2-E143-B3EA-0C41E65EAC16}"/>
              </a:ext>
            </a:extLst>
          </p:cNvPr>
          <p:cNvSpPr/>
          <p:nvPr/>
        </p:nvSpPr>
        <p:spPr>
          <a:xfrm>
            <a:off x="9555480" y="4480560"/>
            <a:ext cx="429768" cy="493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12D2F10-5149-5E63-0772-C839A4810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FDAB3C8-031E-4450-04AA-B1F8068EABB6}"/>
              </a:ext>
            </a:extLst>
          </p:cNvPr>
          <p:cNvSpPr txBox="1">
            <a:spLocks/>
          </p:cNvSpPr>
          <p:nvPr/>
        </p:nvSpPr>
        <p:spPr>
          <a:xfrm>
            <a:off x="400876" y="521145"/>
            <a:ext cx="5437909" cy="500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Ø"/>
            </a:pPr>
            <a:r>
              <a:rPr lang="fr-FR" sz="2200" b="1" dirty="0"/>
              <a:t> 32 bis, avenue de la MARNE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None/>
            </a:pPr>
            <a:r>
              <a:rPr lang="fr-FR" sz="2200" dirty="0"/>
              <a:t>A seulement 500 m de l’hôtel du Palais, style Ile-de-France et sans travaux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Villa de 190 m</a:t>
            </a:r>
            <a:r>
              <a:rPr lang="fr-FR" sz="2200" baseline="30000" dirty="0"/>
              <a:t>2</a:t>
            </a:r>
            <a:r>
              <a:rPr lang="fr-FR" sz="2200" dirty="0"/>
              <a:t> de 1960</a:t>
            </a:r>
          </a:p>
          <a:p>
            <a:pPr lvl="1"/>
            <a:r>
              <a:rPr lang="fr-FR" sz="2200" dirty="0"/>
              <a:t>6 pièces </a:t>
            </a:r>
          </a:p>
          <a:p>
            <a:pPr lvl="1"/>
            <a:r>
              <a:rPr lang="fr-FR" sz="2200" dirty="0"/>
              <a:t>Terrain </a:t>
            </a:r>
            <a:r>
              <a:rPr lang="fr-FR" sz="2200" dirty="0" err="1"/>
              <a:t>piscinable</a:t>
            </a:r>
            <a:r>
              <a:rPr lang="fr-FR" sz="2200" dirty="0"/>
              <a:t> de plus de 1 609 m² </a:t>
            </a:r>
          </a:p>
          <a:p>
            <a:pPr lvl="1"/>
            <a:r>
              <a:rPr lang="fr-FR" sz="2200" dirty="0"/>
              <a:t>Quartier Saint Charles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Mise à prix :  2 780 000 €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200" dirty="0"/>
              <a:t>Vendue : 2 546 370 € le 28/10/2024</a:t>
            </a:r>
          </a:p>
        </p:txBody>
      </p:sp>
    </p:spTree>
    <p:extLst>
      <p:ext uri="{BB962C8B-B14F-4D97-AF65-F5344CB8AC3E}">
        <p14:creationId xmlns:p14="http://schemas.microsoft.com/office/powerpoint/2010/main" val="47684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F8DD-DFB3-D141-6669-8D38323EC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074D6F7D-8BF3-7C38-3AB2-17E064D06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A74A6DC-EE05-0BE2-444B-C10FC47150AA}"/>
              </a:ext>
            </a:extLst>
          </p:cNvPr>
          <p:cNvSpPr txBox="1">
            <a:spLocks/>
          </p:cNvSpPr>
          <p:nvPr/>
        </p:nvSpPr>
        <p:spPr>
          <a:xfrm>
            <a:off x="5855422" y="1079290"/>
            <a:ext cx="6087196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LE MARCHE DE L’IMMOBILIER D’ENTREPRISES BIARRIOT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Madeleine PERRIN</a:t>
            </a:r>
          </a:p>
        </p:txBody>
      </p:sp>
      <p:pic>
        <p:nvPicPr>
          <p:cNvPr id="3" name="Image 2" descr="Une image contenant plein air, bâtiment, voie, scène&#10;&#10;Le contenu généré par l’IA peut être incorrect.">
            <a:extLst>
              <a:ext uri="{FF2B5EF4-FFF2-40B4-BE49-F238E27FC236}">
                <a16:creationId xmlns:a16="http://schemas.microsoft.com/office/drawing/2014/main" id="{A8E2E802-8DA6-E20C-E92F-36BE11D21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22" y="2940909"/>
            <a:ext cx="5142092" cy="34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9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B5387-3BC1-6F16-5D5F-E6162810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A5DBF-D10A-19AF-E69E-70A034596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D05DC6-6209-FAA7-E7F8-6720B41F4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60" y="551197"/>
            <a:ext cx="6373947" cy="5002601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fr-FR" b="1" dirty="0"/>
              <a:t> 5 277 entreprises sur la commune</a:t>
            </a:r>
          </a:p>
          <a:p>
            <a:pPr lvl="1">
              <a:buFont typeface="Wingdings" pitchFamily="2" charset="2"/>
              <a:buChar char="Ø"/>
            </a:pPr>
            <a:endParaRPr lang="fr-FR" b="1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578 agences immobilières !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51 hôtels  : 4 en 5*, 13 en 4*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Un centre-ville très attractif avec des emplacements très recherchés 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Taux de vacances &lt; à 5%  (10,65% au niveau national)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Des enseignes nationales, des enseignes de Luxe, des indépendants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B55C1BE-9AD3-07F5-0274-75F8E64F1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8" name="Image 7" descr="Une image contenant plein air, nuage, ciel, arbre&#10;&#10;Le contenu généré par l’IA peut être incorrect.">
            <a:extLst>
              <a:ext uri="{FF2B5EF4-FFF2-40B4-BE49-F238E27FC236}">
                <a16:creationId xmlns:a16="http://schemas.microsoft.com/office/drawing/2014/main" id="{76DB903D-E113-99BD-2AA9-16A54D888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07" y="497055"/>
            <a:ext cx="4759333" cy="40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AB600-AA5B-8109-D477-A606651BF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BD51B-8DBD-92F2-2556-7B87B8FE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7175EA-35FB-1912-554A-E151E1FF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428380"/>
            <a:ext cx="6638926" cy="5210420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r>
              <a:rPr lang="fr-FR" b="1" dirty="0">
                <a:solidFill>
                  <a:srgbClr val="07657B"/>
                </a:solidFill>
              </a:rPr>
              <a:t>UN CENTRE-VILLE AVEC DES VALEURS LOCATIVES TRES HETEROGENES</a:t>
            </a:r>
          </a:p>
          <a:p>
            <a:pPr marL="457200" lvl="1" indent="0">
              <a:buNone/>
            </a:pPr>
            <a:endParaRPr lang="fr-FR" b="1" dirty="0">
              <a:solidFill>
                <a:srgbClr val="07657B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900" dirty="0"/>
              <a:t>Des emplacements avec des </a:t>
            </a:r>
            <a:r>
              <a:rPr lang="fr-FR" sz="2900" b="1" dirty="0"/>
              <a:t>valeurs de droit au bail</a:t>
            </a:r>
            <a:r>
              <a:rPr lang="fr-FR" sz="2900" dirty="0"/>
              <a:t> toujours </a:t>
            </a:r>
            <a:r>
              <a:rPr lang="fr-FR" sz="2900" b="1" dirty="0"/>
              <a:t>très élevées</a:t>
            </a:r>
          </a:p>
          <a:p>
            <a:pPr marL="457200" lvl="1" indent="0">
              <a:buNone/>
            </a:pPr>
            <a:r>
              <a:rPr lang="fr-FR" sz="2900" dirty="0"/>
              <a:t>Ex : En 2024 : DAB : 455 000 € pour 127 m</a:t>
            </a:r>
            <a:r>
              <a:rPr lang="fr-FR" sz="2900" baseline="30000" dirty="0"/>
              <a:t>2</a:t>
            </a:r>
            <a:r>
              <a:rPr lang="fr-FR" sz="2900" dirty="0"/>
              <a:t> de SUP dans l’hyper centre</a:t>
            </a:r>
          </a:p>
          <a:p>
            <a:pPr marL="457200" lvl="1" indent="0">
              <a:buNone/>
            </a:pPr>
            <a:endParaRPr lang="fr-FR" sz="2900" b="1" dirty="0"/>
          </a:p>
          <a:p>
            <a:pPr lvl="1">
              <a:buFont typeface="Wingdings" pitchFamily="2" charset="2"/>
              <a:buChar char="Ø"/>
            </a:pPr>
            <a:r>
              <a:rPr lang="fr-FR" sz="2900" dirty="0"/>
              <a:t> </a:t>
            </a:r>
            <a:r>
              <a:rPr lang="fr-FR" sz="2900" b="1" dirty="0">
                <a:solidFill>
                  <a:schemeClr val="bg2">
                    <a:lumMod val="10000"/>
                  </a:schemeClr>
                </a:solidFill>
              </a:rPr>
              <a:t>Des anciens baux avec des loyers parfois très faibles</a:t>
            </a:r>
          </a:p>
          <a:p>
            <a:pPr marL="457200" lvl="1" indent="0">
              <a:buNone/>
            </a:pPr>
            <a:r>
              <a:rPr lang="fr-FR" sz="2900" dirty="0"/>
              <a:t>Local 80 m</a:t>
            </a:r>
            <a:r>
              <a:rPr lang="fr-FR" sz="2900" baseline="30000" dirty="0"/>
              <a:t>2</a:t>
            </a:r>
            <a:r>
              <a:rPr lang="fr-FR" sz="2900" dirty="0"/>
              <a:t> avec loyer de 10 500 € / an </a:t>
            </a:r>
          </a:p>
          <a:p>
            <a:pPr marL="457200" lvl="1" indent="0">
              <a:buNone/>
            </a:pPr>
            <a:r>
              <a:rPr lang="fr-FR" sz="2900" dirty="0"/>
              <a:t>Soit </a:t>
            </a:r>
            <a:r>
              <a:rPr lang="fr-FR" sz="2900" b="1" dirty="0"/>
              <a:t>131 € / m</a:t>
            </a:r>
            <a:r>
              <a:rPr lang="fr-FR" sz="2900" b="1" baseline="30000" dirty="0"/>
              <a:t>2</a:t>
            </a:r>
            <a:r>
              <a:rPr lang="fr-FR" sz="2900" b="1" dirty="0"/>
              <a:t>/an</a:t>
            </a:r>
          </a:p>
          <a:p>
            <a:pPr marL="457200" lvl="1" indent="0">
              <a:buNone/>
            </a:pPr>
            <a:endParaRPr lang="fr-FR" sz="2900" dirty="0"/>
          </a:p>
          <a:p>
            <a:pPr lvl="1">
              <a:buFont typeface="Wingdings" pitchFamily="2" charset="2"/>
              <a:buChar char="Ø"/>
            </a:pPr>
            <a:r>
              <a:rPr lang="fr-FR" sz="2900" dirty="0"/>
              <a:t> </a:t>
            </a:r>
            <a:r>
              <a:rPr lang="fr-FR" sz="2900" b="1" dirty="0">
                <a:solidFill>
                  <a:schemeClr val="bg2">
                    <a:lumMod val="10000"/>
                  </a:schemeClr>
                </a:solidFill>
              </a:rPr>
              <a:t>Des valeurs locatives actuelles qui dépassent les 400 € / m</a:t>
            </a:r>
            <a:r>
              <a:rPr lang="fr-FR" sz="2900" b="1" baseline="30000" dirty="0">
                <a:solidFill>
                  <a:schemeClr val="bg2">
                    <a:lumMod val="10000"/>
                  </a:schemeClr>
                </a:solidFill>
              </a:rPr>
              <a:t>2 </a:t>
            </a:r>
            <a:r>
              <a:rPr lang="fr-FR" sz="2900" dirty="0"/>
              <a:t>pour des emplacements recherchés</a:t>
            </a:r>
            <a:endParaRPr lang="fr-FR" sz="2900" baseline="30000" dirty="0"/>
          </a:p>
          <a:p>
            <a:pPr marL="457200" lvl="1" indent="0">
              <a:buNone/>
            </a:pPr>
            <a:r>
              <a:rPr lang="fr-FR" sz="2900" dirty="0"/>
              <a:t>Ex:  33 000 € / an pour un local de 80 m</a:t>
            </a:r>
            <a:r>
              <a:rPr lang="fr-FR" sz="2900" baseline="30000" dirty="0"/>
              <a:t>2 </a:t>
            </a:r>
            <a:r>
              <a:rPr lang="fr-FR" sz="2900" dirty="0"/>
              <a:t> de SUP aux halles soit </a:t>
            </a:r>
            <a:r>
              <a:rPr lang="fr-FR" sz="2900" b="1" dirty="0"/>
              <a:t>412 €/m</a:t>
            </a:r>
            <a:r>
              <a:rPr lang="fr-FR" sz="2900" b="1" baseline="30000" dirty="0"/>
              <a:t>2</a:t>
            </a:r>
            <a:r>
              <a:rPr lang="fr-FR" sz="2900" b="1" dirty="0"/>
              <a:t>/an</a:t>
            </a:r>
            <a:endParaRPr lang="fr-FR" sz="2900" b="1" baseline="30000" dirty="0"/>
          </a:p>
          <a:p>
            <a:pPr marL="457200" lvl="1" indent="0">
              <a:buNone/>
            </a:pPr>
            <a:endParaRPr lang="fr-FR" sz="2900" baseline="30000" dirty="0"/>
          </a:p>
          <a:p>
            <a:pPr lvl="1">
              <a:buFont typeface="Wingdings" pitchFamily="2" charset="2"/>
              <a:buChar char="Ø"/>
            </a:pPr>
            <a:r>
              <a:rPr lang="fr-FR" sz="2900" dirty="0"/>
              <a:t> </a:t>
            </a:r>
            <a:r>
              <a:rPr lang="fr-FR" sz="2900" b="1" dirty="0">
                <a:solidFill>
                  <a:schemeClr val="bg2">
                    <a:lumMod val="10000"/>
                  </a:schemeClr>
                </a:solidFill>
              </a:rPr>
              <a:t>Des baux saisonniers ou précaires</a:t>
            </a:r>
            <a:r>
              <a:rPr lang="fr-FR" sz="29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2900" dirty="0"/>
              <a:t>sur certains emplacements, le long de l’océan notamment : </a:t>
            </a:r>
          </a:p>
          <a:p>
            <a:pPr marL="457200" lvl="1" indent="0">
              <a:buNone/>
            </a:pPr>
            <a:r>
              <a:rPr lang="fr-FR" sz="2900" dirty="0"/>
              <a:t>Ex. 25 000 € la saison (4 mois) pour un local de 18 m</a:t>
            </a:r>
            <a:r>
              <a:rPr lang="fr-FR" sz="2900" baseline="30000" dirty="0"/>
              <a:t>2</a:t>
            </a:r>
            <a:endParaRPr lang="fr-FR" sz="2900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560C01B-3795-4E66-09FF-4F229D0AA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5" name="Image 4" descr="Une image contenant bâtiment, plein air, scène, ciel&#10;&#10;Le contenu généré par l’IA peut être incorrect.">
            <a:extLst>
              <a:ext uri="{FF2B5EF4-FFF2-40B4-BE49-F238E27FC236}">
                <a16:creationId xmlns:a16="http://schemas.microsoft.com/office/drawing/2014/main" id="{2048381D-2216-6C5B-C93B-FCACBADD9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38" y="618127"/>
            <a:ext cx="4629150" cy="2396535"/>
          </a:xfrm>
          <a:prstGeom prst="rect">
            <a:avLst/>
          </a:prstGeom>
        </p:spPr>
      </p:pic>
      <p:pic>
        <p:nvPicPr>
          <p:cNvPr id="11" name="Image 10" descr="Une image contenant bâtiment, plein air, scène, ville&#10;&#10;Le contenu généré par l’IA peut être incorrect.">
            <a:extLst>
              <a:ext uri="{FF2B5EF4-FFF2-40B4-BE49-F238E27FC236}">
                <a16:creationId xmlns:a16="http://schemas.microsoft.com/office/drawing/2014/main" id="{1CB6B453-4876-F9CA-AFFE-E564C83DE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38" y="3264693"/>
            <a:ext cx="46291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0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EB6CC-2411-5937-3929-19AD9546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5FA77-FC3C-3AC1-F9A3-52B558D3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0FB8123-BA30-7CD3-8DF6-CC013AAB2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542925"/>
            <a:ext cx="7016837" cy="52104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sz="2200" b="1" dirty="0">
                <a:solidFill>
                  <a:srgbClr val="07657B"/>
                </a:solidFill>
              </a:rPr>
              <a:t>DES BAILLEURS QUI DEMANDENT UNE AUGMENTATION DE LA VALEUR LOCATIVE</a:t>
            </a:r>
          </a:p>
          <a:p>
            <a:pPr lvl="1">
              <a:buFont typeface="Wingdings" pitchFamily="2" charset="2"/>
              <a:buChar char="Ø"/>
            </a:pPr>
            <a:endParaRPr lang="fr-FR" sz="2200" b="1" dirty="0"/>
          </a:p>
          <a:p>
            <a:pPr lvl="1">
              <a:buFont typeface="Wingdings" pitchFamily="2" charset="2"/>
              <a:buChar char="Ø"/>
            </a:pPr>
            <a:r>
              <a:rPr lang="fr-FR" sz="2200" dirty="0"/>
              <a:t> Négociation au renouvellement de bail</a:t>
            </a:r>
          </a:p>
          <a:p>
            <a:pPr marL="457200" lvl="1" indent="0">
              <a:buNone/>
            </a:pPr>
            <a:endParaRPr lang="fr-FR" sz="2200" dirty="0"/>
          </a:p>
          <a:p>
            <a:pPr lvl="1">
              <a:buFont typeface="Wingdings" pitchFamily="2" charset="2"/>
              <a:buChar char="Ø"/>
            </a:pPr>
            <a:r>
              <a:rPr lang="fr-FR" sz="2200" dirty="0"/>
              <a:t> Modification notable avérée dans la plupart des cas : </a:t>
            </a:r>
          </a:p>
          <a:p>
            <a:pPr marL="457200" lvl="1" indent="0">
              <a:buNone/>
            </a:pPr>
            <a:endParaRPr lang="fr-FR" sz="2200" dirty="0"/>
          </a:p>
          <a:p>
            <a:pPr marL="457200" lvl="1" indent="0" algn="just">
              <a:buNone/>
            </a:pPr>
            <a:r>
              <a:rPr lang="fr-FR" sz="2200" dirty="0"/>
              <a:t>- augmentation notable de la fréquentation saisonnière (de 1,3 M de nuitées en 2015 à 2,1M en 2024)</a:t>
            </a:r>
          </a:p>
          <a:p>
            <a:pPr marL="457200" lvl="1" indent="0" algn="just">
              <a:buNone/>
            </a:pPr>
            <a:r>
              <a:rPr lang="fr-FR" sz="2200" dirty="0"/>
              <a:t>- Quartiers réaménagés</a:t>
            </a:r>
          </a:p>
          <a:p>
            <a:pPr marL="457200" lvl="1" indent="0" algn="just">
              <a:buNone/>
            </a:pPr>
            <a:r>
              <a:rPr lang="fr-FR" sz="2200" dirty="0"/>
              <a:t>- Piétonnisation</a:t>
            </a:r>
          </a:p>
          <a:p>
            <a:pPr marL="457200" lvl="1" indent="0" algn="just">
              <a:buNone/>
            </a:pPr>
            <a:r>
              <a:rPr lang="fr-FR" sz="2200" dirty="0"/>
              <a:t>- Mise en place du </a:t>
            </a:r>
            <a:r>
              <a:rPr lang="fr-FR" sz="2200" dirty="0" err="1"/>
              <a:t>Trambus</a:t>
            </a:r>
            <a:r>
              <a:rPr lang="fr-FR" sz="2200" dirty="0"/>
              <a:t> en 2019</a:t>
            </a:r>
          </a:p>
          <a:p>
            <a:pPr lvl="1">
              <a:buFont typeface="Wingdings" pitchFamily="2" charset="2"/>
              <a:buChar char="Ø"/>
            </a:pPr>
            <a:endParaRPr lang="fr-FR" sz="2200" dirty="0"/>
          </a:p>
          <a:p>
            <a:pPr marL="457200" lvl="1" indent="0">
              <a:buNone/>
            </a:pPr>
            <a:endParaRPr lang="fr-FR" sz="2200" baseline="30000" dirty="0"/>
          </a:p>
          <a:p>
            <a:pPr marL="457200" lvl="1" indent="0">
              <a:buNone/>
            </a:pPr>
            <a:endParaRPr lang="fr-FR" sz="2200" dirty="0"/>
          </a:p>
          <a:p>
            <a:pPr marL="457200" lvl="1" indent="0">
              <a:buNone/>
            </a:pPr>
            <a:endParaRPr lang="fr-FR" sz="2200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1A7CCE5-88DB-CCA3-F0F6-19458501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EEF1C4-9BEE-8F7E-921E-D7E58CEA1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411" y="512464"/>
            <a:ext cx="4460114" cy="330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2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27D74-A06F-D176-F8B4-B476863D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5882F-3901-6EB5-1067-1C51AC1E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DACDED-4F0E-F18E-3982-B4D4F3A5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542925"/>
            <a:ext cx="7119939" cy="52104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sz="2200" b="1" dirty="0">
                <a:solidFill>
                  <a:srgbClr val="07657B"/>
                </a:solidFill>
              </a:rPr>
              <a:t>DES BAILLEURS QUI DEMANDENT UNE AUGMENTATION DE LA VALEUR LOCATIVE</a:t>
            </a:r>
          </a:p>
          <a:p>
            <a:pPr lvl="1">
              <a:buFont typeface="Wingdings" pitchFamily="2" charset="2"/>
              <a:buChar char="Ø"/>
            </a:pPr>
            <a:endParaRPr lang="fr-FR" sz="2200" b="1" dirty="0"/>
          </a:p>
          <a:p>
            <a:pPr lvl="1">
              <a:buFont typeface="Wingdings" pitchFamily="2" charset="2"/>
              <a:buChar char="Ø"/>
            </a:pPr>
            <a:r>
              <a:rPr lang="fr-FR" sz="2200" dirty="0"/>
              <a:t> Des valeurs locatives en forte progression avec de nouveaux commerces comme les galeries d’art qui s’implantent un peu partout (5-6 avant Covid, + de 20 actuellement)</a:t>
            </a:r>
          </a:p>
          <a:p>
            <a:pPr lvl="1">
              <a:buFont typeface="Wingdings" pitchFamily="2" charset="2"/>
              <a:buChar char="Ø"/>
            </a:pPr>
            <a:endParaRPr lang="fr-FR" sz="2200" dirty="0"/>
          </a:p>
          <a:p>
            <a:pPr lvl="1">
              <a:buFont typeface="Wingdings" pitchFamily="2" charset="2"/>
              <a:buChar char="Ø"/>
            </a:pPr>
            <a:r>
              <a:rPr lang="fr-FR" sz="2200" dirty="0"/>
              <a:t> Difficulté à négocier à cause du plafonnement à 10% par an de la variation du loyer</a:t>
            </a:r>
          </a:p>
          <a:p>
            <a:pPr marL="457200" lvl="1" indent="0">
              <a:buNone/>
            </a:pPr>
            <a:endParaRPr lang="fr-FR" sz="2200" dirty="0"/>
          </a:p>
          <a:p>
            <a:pPr lvl="1">
              <a:buFont typeface="Wingdings" pitchFamily="2" charset="2"/>
              <a:buChar char="Ø"/>
            </a:pPr>
            <a:r>
              <a:rPr lang="fr-FR" sz="2200" dirty="0"/>
              <a:t> Sauf en cas de déplafonnement total</a:t>
            </a:r>
          </a:p>
          <a:p>
            <a:pPr lvl="1">
              <a:buFont typeface="Wingdings" pitchFamily="2" charset="2"/>
              <a:buChar char="Ø"/>
            </a:pPr>
            <a:endParaRPr lang="fr-FR" sz="2200" dirty="0"/>
          </a:p>
          <a:p>
            <a:pPr marL="457200" lvl="1" indent="0">
              <a:buNone/>
            </a:pPr>
            <a:endParaRPr lang="fr-FR" sz="2200" baseline="30000" dirty="0"/>
          </a:p>
          <a:p>
            <a:pPr marL="457200" lvl="1" indent="0">
              <a:buNone/>
            </a:pPr>
            <a:endParaRPr lang="fr-FR" sz="2200" dirty="0"/>
          </a:p>
          <a:p>
            <a:pPr marL="457200" lvl="1" indent="0">
              <a:buNone/>
            </a:pPr>
            <a:endParaRPr lang="fr-FR" sz="2200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9E7DF04-E1BF-B94D-6966-C4F2CAAD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9" name="Image 8" descr="Une image contenant peinture, art, intérieur, Arts visuels&#10;&#10;Le contenu généré par l’IA peut être incorrect.">
            <a:extLst>
              <a:ext uri="{FF2B5EF4-FFF2-40B4-BE49-F238E27FC236}">
                <a16:creationId xmlns:a16="http://schemas.microsoft.com/office/drawing/2014/main" id="{88F40D0B-9B8E-A2ED-4AB4-77B64240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542925"/>
            <a:ext cx="4148138" cy="47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CF42-E3A3-7925-84DC-0326C53CF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F5CFF-511E-2165-88F0-88BE30D11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01565A-B2AD-42E8-8FBC-60DDB1A1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542925"/>
            <a:ext cx="7391401" cy="5210420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fr-FR" b="1" dirty="0">
                <a:solidFill>
                  <a:srgbClr val="07657B"/>
                </a:solidFill>
              </a:rPr>
              <a:t>DES BAILLEURS QUI DEMANDENT UNE AUGMENTATION DE LA VALEUR LOCATIVE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Attention : Les loyers peuvent devenir trop élevés</a:t>
            </a:r>
          </a:p>
          <a:p>
            <a:pPr marL="457200" lvl="1" indent="0">
              <a:buNone/>
            </a:pPr>
            <a:r>
              <a:rPr lang="fr-FR" dirty="0"/>
              <a:t> </a:t>
            </a:r>
          </a:p>
          <a:p>
            <a:pPr lvl="1" algn="just"/>
            <a:r>
              <a:rPr lang="fr-FR" dirty="0"/>
              <a:t>Certaines enseignes préfèrent donner congé. (une enseigne de luxe est partie il y a 2 ans et le local n’est toujours pas reloué depuis, une autre s’interroge actuellement…)</a:t>
            </a:r>
          </a:p>
          <a:p>
            <a:pPr lvl="1" algn="just"/>
            <a:endParaRPr lang="fr-FR" dirty="0"/>
          </a:p>
          <a:p>
            <a:pPr lvl="1" algn="just"/>
            <a:r>
              <a:rPr lang="fr-FR" dirty="0"/>
              <a:t>La période actuelle : moins favorable avec des commerçants qui se plaignent d’une baisse de leur chiffre d’affaires, une saison estivale moins attractive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/>
              <a:t>Nombreux restaurants en vente</a:t>
            </a:r>
          </a:p>
          <a:p>
            <a:pPr marL="457200" lvl="1" indent="0">
              <a:buNone/>
            </a:pPr>
            <a:endParaRPr lang="fr-FR" baseline="30000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4207DCB-961A-1E00-E22C-B12DC5D5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5FEA57-F2AF-0261-9EFD-4F302F0D4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313" y="542925"/>
            <a:ext cx="3882799" cy="50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5DBA-5B4B-50D6-1FE4-D28FDFFB6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453C093-8D0B-EB92-BCF7-9AD3C685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2077D221-47F5-33F8-9B84-CADAA7898FB6}"/>
              </a:ext>
            </a:extLst>
          </p:cNvPr>
          <p:cNvSpPr txBox="1">
            <a:spLocks/>
          </p:cNvSpPr>
          <p:nvPr/>
        </p:nvSpPr>
        <p:spPr>
          <a:xfrm>
            <a:off x="1003723" y="521348"/>
            <a:ext cx="6962987" cy="529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dirty="0"/>
              <a:t> </a:t>
            </a:r>
            <a:r>
              <a:rPr lang="fr-FR" sz="2000" b="1" dirty="0">
                <a:solidFill>
                  <a:srgbClr val="08667B"/>
                </a:solidFill>
                <a:ea typeface="Futura Std Light" charset="0"/>
                <a:cs typeface="Futura Std Light" charset="0"/>
              </a:rPr>
              <a:t>LA PROBLEMATIQUE DE LA LOCATION SAISONNIERE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>
              <a:buFontTx/>
              <a:buChar char="-"/>
            </a:pPr>
            <a:r>
              <a:rPr lang="fr-FR" sz="2000" dirty="0">
                <a:ea typeface="Futura Std Light" charset="0"/>
                <a:cs typeface="Futura Std Light" charset="0"/>
              </a:rPr>
              <a:t>La location saisonnière a augmenté de 13% en 5 ans entre 2016 et 2020.</a:t>
            </a:r>
          </a:p>
          <a:p>
            <a:pPr algn="just">
              <a:buFontTx/>
              <a:buChar char="-"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>
              <a:buFontTx/>
              <a:buChar char="-"/>
            </a:pPr>
            <a:r>
              <a:rPr lang="fr-FR" sz="2000" dirty="0">
                <a:ea typeface="Futura Std Light" charset="0"/>
                <a:cs typeface="Futura Std Light" charset="0"/>
              </a:rPr>
              <a:t>1 logement sur 5 était loué en saisonnier.</a:t>
            </a:r>
          </a:p>
          <a:p>
            <a:pPr algn="just">
              <a:buFontTx/>
              <a:buChar char="-"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>
              <a:buFontTx/>
              <a:buChar char="-"/>
            </a:pPr>
            <a:r>
              <a:rPr lang="fr-FR" sz="2000" dirty="0">
                <a:ea typeface="Futura Std Light" charset="0"/>
                <a:cs typeface="Futura Std Light" charset="0"/>
              </a:rPr>
              <a:t>Problème pour les locaux qui travaillent car ils ne trouvent plus de logement disponible à la location à l’année.</a:t>
            </a:r>
            <a:endParaRPr lang="fr-FR" sz="2000" dirty="0">
              <a:solidFill>
                <a:srgbClr val="08667B"/>
              </a:solidFill>
              <a:ea typeface="Futura Std Light" charset="0"/>
              <a:cs typeface="Futura Std Light" charset="0"/>
            </a:endParaRPr>
          </a:p>
        </p:txBody>
      </p:sp>
      <p:pic>
        <p:nvPicPr>
          <p:cNvPr id="7" name="Graphique 6" descr="Maison avec un remplissage uni">
            <a:extLst>
              <a:ext uri="{FF2B5EF4-FFF2-40B4-BE49-F238E27FC236}">
                <a16:creationId xmlns:a16="http://schemas.microsoft.com/office/drawing/2014/main" id="{A9785CDF-F8DD-1E63-1DD7-9F4956B0E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6468" y="2074915"/>
            <a:ext cx="1781809" cy="1781809"/>
          </a:xfrm>
          <a:prstGeom prst="rect">
            <a:avLst/>
          </a:prstGeom>
        </p:spPr>
      </p:pic>
      <p:pic>
        <p:nvPicPr>
          <p:cNvPr id="8" name="Graphique 7" descr="Scène de crépuscule avec un remplissage uni">
            <a:extLst>
              <a:ext uri="{FF2B5EF4-FFF2-40B4-BE49-F238E27FC236}">
                <a16:creationId xmlns:a16="http://schemas.microsoft.com/office/drawing/2014/main" id="{6E410C88-7B08-E649-917C-71EE92206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9190" y="1555751"/>
            <a:ext cx="1781808" cy="17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8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03051-7A30-07B3-5C6E-1112115A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FA855-5399-4A9E-CAE1-29F85352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8E314C-6EF1-A7F0-1F39-84DD1EACF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542925"/>
            <a:ext cx="7391401" cy="52104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b="1" dirty="0">
              <a:solidFill>
                <a:srgbClr val="07657B"/>
              </a:solidFill>
            </a:endParaRPr>
          </a:p>
          <a:p>
            <a:pPr marL="457200" lvl="1" indent="0">
              <a:buNone/>
            </a:pPr>
            <a:r>
              <a:rPr lang="fr-FR" b="1" dirty="0">
                <a:solidFill>
                  <a:srgbClr val="07657B"/>
                </a:solidFill>
              </a:rPr>
              <a:t>OBSERVATOIRE DES LOYERS 2024 DU PAYS BASQUE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70% des transactions portent sur des biens inférieurs à 100 m</a:t>
            </a:r>
            <a:r>
              <a:rPr lang="fr-FR" baseline="30000" dirty="0"/>
              <a:t>2</a:t>
            </a:r>
          </a:p>
          <a:p>
            <a:pPr lvl="1">
              <a:buFont typeface="Wingdings" pitchFamily="2" charset="2"/>
              <a:buChar char="Ø"/>
            </a:pPr>
            <a:endParaRPr lang="fr-FR" baseline="30000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Sur Biarritz, en secteur </a:t>
            </a:r>
            <a:r>
              <a:rPr lang="fr-FR" dirty="0" err="1"/>
              <a:t>hyper-centre</a:t>
            </a:r>
            <a:r>
              <a:rPr lang="fr-FR" dirty="0"/>
              <a:t> : pour des locaux &lt; à 300 m</a:t>
            </a:r>
            <a:r>
              <a:rPr lang="fr-FR" baseline="30000" dirty="0"/>
              <a:t>2 </a:t>
            </a:r>
            <a:r>
              <a:rPr lang="fr-FR" dirty="0"/>
              <a:t>: entre 600 € et 1097 €/m</a:t>
            </a:r>
            <a:r>
              <a:rPr lang="fr-FR" baseline="30000" dirty="0"/>
              <a:t>2</a:t>
            </a:r>
            <a:r>
              <a:rPr lang="fr-FR" dirty="0"/>
              <a:t>/HT/an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Pour les secteurs moins attractifs de la ville : entre 194 €/m</a:t>
            </a:r>
            <a:r>
              <a:rPr lang="fr-FR" baseline="30000" dirty="0"/>
              <a:t>2</a:t>
            </a:r>
            <a:r>
              <a:rPr lang="fr-FR" dirty="0"/>
              <a:t> et 411 €/m</a:t>
            </a:r>
            <a:r>
              <a:rPr lang="fr-FR" baseline="30000" dirty="0"/>
              <a:t>2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endParaRPr lang="fr-FR" baseline="30000" dirty="0"/>
          </a:p>
          <a:p>
            <a:pPr lvl="1">
              <a:buFont typeface="Wingdings" pitchFamily="2" charset="2"/>
              <a:buChar char="Ø"/>
            </a:pPr>
            <a:endParaRPr lang="fr-FR" baseline="30000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24F256-5DC6-1E9C-E88E-D11C12883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9FADE3-1F7B-5F04-00F7-59C4F6878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0734" y="542924"/>
            <a:ext cx="3708620" cy="49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6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ACAF7-5B67-A3BE-2FE6-4786EFD3E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07988-43CE-9AB8-E580-21C0662D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3"/>
            <a:ext cx="10515600" cy="1495816"/>
          </a:xfrm>
        </p:spPr>
        <p:txBody>
          <a:bodyPr>
            <a:normAutofit/>
          </a:bodyPr>
          <a:lstStyle/>
          <a:p>
            <a:pPr algn="r"/>
            <a:br>
              <a:rPr lang="fr-FR" dirty="0"/>
            </a:br>
            <a:endParaRPr lang="fr-FR" dirty="0"/>
          </a:p>
        </p:txBody>
      </p:sp>
      <p:pic>
        <p:nvPicPr>
          <p:cNvPr id="3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3D9F988-603E-C5C5-C1D0-1B60E3258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D5D0697B-3039-B7BB-54FE-6730FE54F352}"/>
              </a:ext>
            </a:extLst>
          </p:cNvPr>
          <p:cNvSpPr txBox="1">
            <a:spLocks/>
          </p:cNvSpPr>
          <p:nvPr/>
        </p:nvSpPr>
        <p:spPr>
          <a:xfrm>
            <a:off x="838199" y="534396"/>
            <a:ext cx="5964383" cy="521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1" indent="0"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07657B"/>
                </a:solidFill>
              </a:rPr>
              <a:t>LE PRIX DES CESSIONS DE MURS A EGALEMENT FORTEMENT EVOLUE</a:t>
            </a:r>
          </a:p>
          <a:p>
            <a:pPr lvl="1">
              <a:buFont typeface="Wingdings" pitchFamily="2" charset="2"/>
              <a:buChar char="Ø"/>
            </a:pPr>
            <a:endParaRPr lang="fr-FR" sz="2200" b="1" dirty="0"/>
          </a:p>
          <a:p>
            <a:pPr marL="317500" lvl="1" indent="-265113" algn="just">
              <a:buFont typeface="Wingdings" pitchFamily="2" charset="2"/>
              <a:buChar char="Ø"/>
            </a:pPr>
            <a:r>
              <a:rPr lang="fr-FR" sz="2200" dirty="0"/>
              <a:t> Jusqu’à 12 000 € / m</a:t>
            </a:r>
            <a:r>
              <a:rPr lang="fr-FR" sz="2200" baseline="30000" dirty="0"/>
              <a:t>2</a:t>
            </a:r>
            <a:r>
              <a:rPr lang="fr-FR" sz="2200" dirty="0"/>
              <a:t> pour les emplacements les plus attractifs</a:t>
            </a:r>
          </a:p>
          <a:p>
            <a:pPr marL="317500" lvl="1" indent="-265113" algn="just">
              <a:buFont typeface="Arial" panose="020B0604020202020204" pitchFamily="34" charset="0"/>
              <a:buNone/>
            </a:pPr>
            <a:endParaRPr lang="fr-FR" sz="2200" dirty="0"/>
          </a:p>
          <a:p>
            <a:pPr marL="317500" lvl="1" indent="-265113" algn="just">
              <a:buFont typeface="Wingdings" pitchFamily="2" charset="2"/>
              <a:buChar char="Ø"/>
            </a:pPr>
            <a:r>
              <a:rPr lang="fr-FR" sz="2200" dirty="0"/>
              <a:t> Ex : 2 400 000 € pour 215 m</a:t>
            </a:r>
            <a:r>
              <a:rPr lang="fr-FR" sz="2200" baseline="30000" dirty="0"/>
              <a:t>2  </a:t>
            </a:r>
            <a:r>
              <a:rPr lang="fr-FR" sz="2200" dirty="0"/>
              <a:t>restaurant à l’angle de la rue Helder : hyper centre de Biarritz vendu en avril 2024 </a:t>
            </a:r>
          </a:p>
          <a:p>
            <a:pPr marL="317500" lvl="1" indent="-265113" algn="just">
              <a:buFont typeface="Arial" panose="020B0604020202020204" pitchFamily="34" charset="0"/>
              <a:buNone/>
            </a:pPr>
            <a:r>
              <a:rPr lang="fr-FR" sz="2200" dirty="0"/>
              <a:t>   Soit 11 163 € / m</a:t>
            </a:r>
            <a:r>
              <a:rPr lang="fr-FR" sz="2200" baseline="30000" dirty="0"/>
              <a:t>2</a:t>
            </a:r>
          </a:p>
          <a:p>
            <a:pPr marL="317500" lvl="1" indent="-265113" algn="just">
              <a:buFont typeface="Arial" panose="020B0604020202020204" pitchFamily="34" charset="0"/>
              <a:buNone/>
            </a:pPr>
            <a:endParaRPr lang="fr-FR" sz="2200" baseline="30000" dirty="0"/>
          </a:p>
          <a:p>
            <a:pPr marL="317500" lvl="1" indent="-265113" algn="just">
              <a:buFont typeface="Wingdings" pitchFamily="2" charset="2"/>
              <a:buChar char="Ø"/>
            </a:pPr>
            <a:r>
              <a:rPr lang="fr-FR" sz="2200" dirty="0"/>
              <a:t> Prix s’étendent de 3 000 à 8 000 € / m</a:t>
            </a:r>
            <a:r>
              <a:rPr lang="fr-FR" sz="2200" baseline="30000" dirty="0"/>
              <a:t>2</a:t>
            </a:r>
            <a:r>
              <a:rPr lang="fr-FR" sz="2200" dirty="0"/>
              <a:t> en moyenne dans le centre-ville</a:t>
            </a:r>
          </a:p>
          <a:p>
            <a:pPr marL="52387" lvl="1" indent="0" algn="just">
              <a:buNone/>
            </a:pPr>
            <a:r>
              <a:rPr lang="fr-FR" sz="2200" dirty="0"/>
              <a:t>    (entre 2000 et 5000 €/m</a:t>
            </a:r>
            <a:r>
              <a:rPr lang="fr-FR" sz="2200" baseline="30000" dirty="0"/>
              <a:t>2</a:t>
            </a:r>
            <a:r>
              <a:rPr lang="fr-FR" sz="2200" dirty="0"/>
              <a:t> en 2017)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baseline="30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200" dirty="0"/>
          </a:p>
        </p:txBody>
      </p:sp>
      <p:pic>
        <p:nvPicPr>
          <p:cNvPr id="4" name="Image 3" descr="Une image contenant plein air, bâtiment, ciel, route&#10;&#10;Le contenu généré par l’IA peut être incorrect.">
            <a:extLst>
              <a:ext uri="{FF2B5EF4-FFF2-40B4-BE49-F238E27FC236}">
                <a16:creationId xmlns:a16="http://schemas.microsoft.com/office/drawing/2014/main" id="{5243B4D1-BAD7-BB04-A5B1-6F266447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39" y="642551"/>
            <a:ext cx="4735293" cy="46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9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191A6-C6F9-492A-4704-6CDD5D04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43DB8942-4808-6AD0-8E49-667C139D8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DEB2901-014D-F4D8-662B-9131046FF499}"/>
              </a:ext>
            </a:extLst>
          </p:cNvPr>
          <p:cNvSpPr txBox="1">
            <a:spLocks/>
          </p:cNvSpPr>
          <p:nvPr/>
        </p:nvSpPr>
        <p:spPr>
          <a:xfrm>
            <a:off x="5855422" y="1079290"/>
            <a:ext cx="6087196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MERCI POUR VOTRE ECOUTE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AVEZ-VOUS DES QUESTIONS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200" b="1"/>
              <a:t>EGUN ONA IZAN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57739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CDF6C-880A-DF80-762F-D04F6AAD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BCE3236-899A-811B-DCBD-EB001E7EA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DD331B67-07DA-C36C-EE64-4A14D2F12B0C}"/>
              </a:ext>
            </a:extLst>
          </p:cNvPr>
          <p:cNvSpPr txBox="1">
            <a:spLocks/>
          </p:cNvSpPr>
          <p:nvPr/>
        </p:nvSpPr>
        <p:spPr>
          <a:xfrm>
            <a:off x="492094" y="645350"/>
            <a:ext cx="6076657" cy="5291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dirty="0"/>
              <a:t> </a:t>
            </a:r>
            <a:r>
              <a:rPr lang="fr-FR" sz="2000" b="1" dirty="0">
                <a:solidFill>
                  <a:srgbClr val="08667B"/>
                </a:solidFill>
                <a:ea typeface="Futura Std Light" charset="0"/>
                <a:cs typeface="Futura Std Light" charset="0"/>
              </a:rPr>
              <a:t>LA REGLEMENTATION AIRBNB AU PAYS BASQUE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b="1" dirty="0">
                <a:ea typeface="Futura Std Light" charset="0"/>
                <a:cs typeface="Arial" panose="020B0604020202020204" pitchFamily="34" charset="0"/>
              </a:rPr>
              <a:t>Depuis le 1</a:t>
            </a:r>
            <a:r>
              <a:rPr lang="fr-FR" sz="2000" b="1" baseline="30000" dirty="0">
                <a:ea typeface="Futura Std Light" charset="0"/>
                <a:cs typeface="Arial" panose="020B0604020202020204" pitchFamily="34" charset="0"/>
              </a:rPr>
              <a:t>er</a:t>
            </a:r>
            <a:r>
              <a:rPr lang="fr-FR" sz="2000" b="1" dirty="0">
                <a:ea typeface="Futura Std Light" charset="0"/>
                <a:cs typeface="Arial" panose="020B0604020202020204" pitchFamily="34" charset="0"/>
              </a:rPr>
              <a:t> janvier 2020 sur la Côte Basque</a:t>
            </a:r>
          </a:p>
          <a:p>
            <a:pPr algn="just"/>
            <a:endParaRPr lang="fr-FR" sz="2000" b="1" dirty="0">
              <a:ea typeface="Futura Std Light" charset="0"/>
              <a:cs typeface="Arial" panose="020B0604020202020204" pitchFamily="34" charset="0"/>
            </a:endParaRPr>
          </a:p>
          <a:p>
            <a:pPr algn="just"/>
            <a:r>
              <a:rPr lang="fr-FR" sz="2000" b="1" dirty="0">
                <a:ea typeface="Futura Std Light" charset="0"/>
                <a:cs typeface="Arial" panose="020B0604020202020204" pitchFamily="34" charset="0"/>
              </a:rPr>
              <a:t>Demande d’autorisation préalable</a:t>
            </a:r>
            <a:endParaRPr lang="fr-FR" sz="2000" b="1" dirty="0">
              <a:solidFill>
                <a:srgbClr val="DABF3B"/>
              </a:solidFill>
              <a:ea typeface="Futura Std Light" charset="0"/>
              <a:cs typeface="Arial" panose="020B0604020202020204" pitchFamily="34" charset="0"/>
            </a:endParaRPr>
          </a:p>
          <a:p>
            <a:pPr marL="15875" algn="just"/>
            <a:endParaRPr lang="fr-FR" sz="2000" dirty="0">
              <a:ea typeface="Futura Std Light" charset="0"/>
              <a:cs typeface="Arial" panose="020B0604020202020204" pitchFamily="34" charset="0"/>
            </a:endParaRPr>
          </a:p>
          <a:p>
            <a:pPr marL="187325" indent="-171450" algn="just">
              <a:buFontTx/>
              <a:buChar char="-"/>
            </a:pPr>
            <a:r>
              <a:rPr lang="fr-FR" sz="2000" dirty="0">
                <a:ea typeface="Futura Std Light" charset="0"/>
                <a:cs typeface="Arial" panose="020B0604020202020204" pitchFamily="34" charset="0"/>
              </a:rPr>
              <a:t>Sur les </a:t>
            </a:r>
            <a:r>
              <a:rPr lang="fr-FR" sz="2000" b="1" dirty="0">
                <a:ea typeface="Futura Std Light" charset="0"/>
                <a:cs typeface="Arial" panose="020B0604020202020204" pitchFamily="34" charset="0"/>
              </a:rPr>
              <a:t>24 communes situées en zone tendue </a:t>
            </a:r>
            <a:r>
              <a:rPr lang="fr-FR" sz="2000" dirty="0"/>
              <a:t>- Ahetze, Anglet, Arbonne, Arcangues, Ascain, Bassussarry, Bayonne, Biarritz, Bidart, Biriatou, Boucau, Ciboure, Guéthary, Hendaye, Jatxou, Lahonce, Larressore, Mouguerre, Urrugne, Saint-Jean-de-Luz, Saint-Pierre d’</a:t>
            </a:r>
            <a:r>
              <a:rPr lang="fr-FR" sz="2000" dirty="0" err="1"/>
              <a:t>Irube</a:t>
            </a:r>
            <a:r>
              <a:rPr lang="fr-FR" sz="2000" dirty="0"/>
              <a:t>, Urcuit, Ustaritz et Villefranque.</a:t>
            </a:r>
            <a:endParaRPr lang="fr-FR" sz="2000" i="1" dirty="0"/>
          </a:p>
          <a:p>
            <a:pPr marL="171450" indent="-171450" algn="just">
              <a:buFontTx/>
              <a:buChar char="-"/>
            </a:pPr>
            <a:endParaRPr lang="fr-FR" sz="2000" b="1" dirty="0"/>
          </a:p>
          <a:p>
            <a:pPr marL="171450" indent="-171450" algn="just">
              <a:buFontTx/>
              <a:buChar char="-"/>
            </a:pPr>
            <a:r>
              <a:rPr lang="fr-FR" sz="2000" b="1" dirty="0"/>
              <a:t>Sur les autres communes </a:t>
            </a:r>
            <a:r>
              <a:rPr lang="fr-FR" sz="2000" dirty="0"/>
              <a:t>: </a:t>
            </a:r>
            <a:r>
              <a:rPr lang="fr-FR" sz="2000" i="1" dirty="0"/>
              <a:t>pas d’autorisation à demander.</a:t>
            </a:r>
          </a:p>
          <a:p>
            <a:pPr marL="171450" indent="-171450" algn="just">
              <a:buFontTx/>
              <a:buChar char="-"/>
            </a:pPr>
            <a:endParaRPr lang="fr-FR" sz="2000" i="1" dirty="0"/>
          </a:p>
          <a:p>
            <a:pPr algn="just"/>
            <a:r>
              <a:rPr lang="fr-FR" sz="2000" i="1" dirty="0"/>
              <a:t>Les règles ont évolué depuis les premières réglementations.</a:t>
            </a:r>
          </a:p>
        </p:txBody>
      </p:sp>
      <p:pic>
        <p:nvPicPr>
          <p:cNvPr id="4" name="Image 3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A116025F-04EF-3D25-70C0-CB745964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032" y="925287"/>
            <a:ext cx="4869299" cy="35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1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2743A88-8EFE-F94E-BEC3-B25938BB6E58}"/>
              </a:ext>
            </a:extLst>
          </p:cNvPr>
          <p:cNvSpPr txBox="1">
            <a:spLocks/>
          </p:cNvSpPr>
          <p:nvPr/>
        </p:nvSpPr>
        <p:spPr>
          <a:xfrm>
            <a:off x="321466" y="219923"/>
            <a:ext cx="9781483" cy="419708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1600" b="1" dirty="0">
              <a:solidFill>
                <a:schemeClr val="tx1"/>
              </a:solidFill>
              <a:latin typeface="Futura Std Light" panose="020B0402020204020303" pitchFamily="34" charset="0"/>
              <a:ea typeface="Futura Std Light" charset="0"/>
              <a:cs typeface="Arial" panose="020B0604020202020204" pitchFamily="34" charset="0"/>
            </a:endParaRPr>
          </a:p>
          <a:p>
            <a:pPr algn="just"/>
            <a:r>
              <a:rPr lang="fr-FR" sz="2000" b="1" dirty="0">
                <a:solidFill>
                  <a:srgbClr val="07657B"/>
                </a:solidFill>
                <a:ea typeface="Futura Std Light" charset="0"/>
                <a:cs typeface="Arial" panose="020B0604020202020204" pitchFamily="34" charset="0"/>
              </a:rPr>
              <a:t>NOUVELLE REGLEMENTATION APPLICABLE - DEPUIS LE 01 MARS 2023 : </a:t>
            </a:r>
          </a:p>
          <a:p>
            <a:pPr algn="just"/>
            <a:r>
              <a:rPr lang="fr-FR" sz="2000" b="1" dirty="0">
                <a:solidFill>
                  <a:srgbClr val="07657B"/>
                </a:solidFill>
                <a:ea typeface="Futura Std Light" charset="0"/>
                <a:cs typeface="Arial" panose="020B0604020202020204" pitchFamily="34" charset="0"/>
              </a:rPr>
              <a:t>SUR LES 24 COMMUNES DU PAYS BASQUE </a:t>
            </a:r>
          </a:p>
          <a:p>
            <a:pPr algn="just"/>
            <a:endParaRPr lang="fr-FR" sz="1600" dirty="0">
              <a:solidFill>
                <a:schemeClr val="tx1"/>
              </a:solidFill>
              <a:latin typeface="Futura Std Light" charset="0"/>
              <a:ea typeface="Futura Std Light" charset="0"/>
              <a:cs typeface="Futura Std Light" charset="0"/>
            </a:endParaRPr>
          </a:p>
          <a:p>
            <a:pPr algn="just"/>
            <a:r>
              <a:rPr lang="fr-FR" sz="1867" i="1" dirty="0">
                <a:solidFill>
                  <a:schemeClr val="tx1"/>
                </a:solidFill>
                <a:latin typeface="Futura Std Light"/>
                <a:cs typeface="Futura Std Light"/>
              </a:rPr>
              <a:t>      </a:t>
            </a:r>
            <a:endParaRPr lang="fr-FR" sz="1600" i="1" dirty="0">
              <a:solidFill>
                <a:schemeClr val="tx1"/>
              </a:solidFill>
              <a:latin typeface="Futura Std Light"/>
              <a:cs typeface="Futura Std Light"/>
            </a:endParaRPr>
          </a:p>
          <a:p>
            <a:pPr algn="just"/>
            <a:endParaRPr lang="fr-FR" sz="1600" dirty="0">
              <a:solidFill>
                <a:schemeClr val="tx1"/>
              </a:solidFill>
              <a:latin typeface="Futura Std Light" charset="0"/>
              <a:ea typeface="Futura Std Light" charset="0"/>
              <a:cs typeface="Futura Std Light" charset="0"/>
            </a:endParaRPr>
          </a:p>
          <a:p>
            <a:pPr algn="just"/>
            <a:endParaRPr lang="fr-FR" sz="1600" dirty="0">
              <a:solidFill>
                <a:schemeClr val="tx1"/>
              </a:solidFill>
              <a:latin typeface="Futura Std Light" charset="0"/>
              <a:ea typeface="Futura Std Light" charset="0"/>
              <a:cs typeface="Futura Std Light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848A7D-B6D6-3B90-774B-B51B102D461A}"/>
              </a:ext>
            </a:extLst>
          </p:cNvPr>
          <p:cNvSpPr txBox="1"/>
          <p:nvPr/>
        </p:nvSpPr>
        <p:spPr>
          <a:xfrm>
            <a:off x="510087" y="1740754"/>
            <a:ext cx="1970319" cy="830997"/>
          </a:xfrm>
          <a:prstGeom prst="rect">
            <a:avLst/>
          </a:prstGeom>
          <a:solidFill>
            <a:srgbClr val="0866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Location de sa résidence principale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Futura Std Light" panose="020B0402020204020303" pitchFamily="34" charset="77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393095-DBFC-6EC6-CCA3-3BB2D3A8B6A6}"/>
              </a:ext>
            </a:extLst>
          </p:cNvPr>
          <p:cNvSpPr txBox="1"/>
          <p:nvPr/>
        </p:nvSpPr>
        <p:spPr>
          <a:xfrm>
            <a:off x="5584428" y="1733691"/>
            <a:ext cx="2197941" cy="584775"/>
          </a:xfrm>
          <a:prstGeom prst="rect">
            <a:avLst/>
          </a:prstGeom>
          <a:solidFill>
            <a:srgbClr val="0866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Location étudiante + saisonnier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ECE3FD-7F52-AFB7-514A-E01CD369BA7C}"/>
              </a:ext>
            </a:extLst>
          </p:cNvPr>
          <p:cNvSpPr txBox="1"/>
          <p:nvPr/>
        </p:nvSpPr>
        <p:spPr>
          <a:xfrm>
            <a:off x="8442482" y="1736149"/>
            <a:ext cx="2490964" cy="584775"/>
          </a:xfrm>
          <a:prstGeom prst="rect">
            <a:avLst/>
          </a:prstGeom>
          <a:solidFill>
            <a:srgbClr val="0866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Location en saisonnier uniquement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D894D3-2C60-9FC6-17A7-2F450CA3D985}"/>
              </a:ext>
            </a:extLst>
          </p:cNvPr>
          <p:cNvSpPr txBox="1"/>
          <p:nvPr/>
        </p:nvSpPr>
        <p:spPr>
          <a:xfrm>
            <a:off x="437508" y="3168319"/>
            <a:ext cx="2131549" cy="995401"/>
          </a:xfrm>
          <a:prstGeom prst="rect">
            <a:avLst/>
          </a:prstGeom>
          <a:solidFill>
            <a:srgbClr val="DABF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67" dirty="0"/>
              <a:t>Uniquement n° d’enregistrement</a:t>
            </a:r>
          </a:p>
          <a:p>
            <a:pPr algn="ctr"/>
            <a:endParaRPr lang="fr-FR" sz="1467" dirty="0"/>
          </a:p>
          <a:p>
            <a:pPr algn="ctr"/>
            <a:r>
              <a:rPr lang="fr-FR" sz="1467" dirty="0"/>
              <a:t>Max 120 j/an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2E76E1-EA5F-885C-1AD8-C26C48274601}"/>
              </a:ext>
            </a:extLst>
          </p:cNvPr>
          <p:cNvSpPr txBox="1"/>
          <p:nvPr/>
        </p:nvSpPr>
        <p:spPr>
          <a:xfrm>
            <a:off x="5542958" y="3171750"/>
            <a:ext cx="2303739" cy="769634"/>
          </a:xfrm>
          <a:prstGeom prst="rect">
            <a:avLst/>
          </a:prstGeom>
          <a:solidFill>
            <a:srgbClr val="DABF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67" dirty="0"/>
              <a:t>n° d’enregistrement </a:t>
            </a:r>
          </a:p>
          <a:p>
            <a:pPr algn="ctr"/>
            <a:r>
              <a:rPr lang="fr-FR" sz="1467" dirty="0"/>
              <a:t>+</a:t>
            </a:r>
          </a:p>
          <a:p>
            <a:pPr algn="ctr"/>
            <a:r>
              <a:rPr lang="fr-FR" sz="1467" dirty="0"/>
              <a:t>Autorisation = 1 an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5B0828-6DCE-D55D-D247-FE98D8C6F307}"/>
              </a:ext>
            </a:extLst>
          </p:cNvPr>
          <p:cNvSpPr txBox="1"/>
          <p:nvPr/>
        </p:nvSpPr>
        <p:spPr>
          <a:xfrm>
            <a:off x="8563997" y="3140645"/>
            <a:ext cx="2247931" cy="1446935"/>
          </a:xfrm>
          <a:prstGeom prst="rect">
            <a:avLst/>
          </a:prstGeom>
          <a:solidFill>
            <a:srgbClr val="DABF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67" dirty="0"/>
              <a:t>n° d’enregistrement</a:t>
            </a:r>
          </a:p>
          <a:p>
            <a:pPr algn="ctr"/>
            <a:r>
              <a:rPr lang="fr-FR" sz="1467" dirty="0"/>
              <a:t>+</a:t>
            </a:r>
          </a:p>
          <a:p>
            <a:pPr algn="ctr"/>
            <a:r>
              <a:rPr lang="fr-FR" sz="1467" dirty="0"/>
              <a:t>Autorisation </a:t>
            </a:r>
          </a:p>
          <a:p>
            <a:pPr algn="ctr"/>
            <a:r>
              <a:rPr lang="fr-FR" sz="1467" dirty="0"/>
              <a:t>+ compensation</a:t>
            </a:r>
          </a:p>
          <a:p>
            <a:pPr algn="ctr"/>
            <a:endParaRPr lang="fr-FR" sz="1467" dirty="0"/>
          </a:p>
          <a:p>
            <a:pPr algn="ctr"/>
            <a:r>
              <a:rPr lang="fr-FR" sz="1467" dirty="0"/>
              <a:t>Autorisation définitive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947CC94-BB66-2349-E523-52D7A928E2B3}"/>
              </a:ext>
            </a:extLst>
          </p:cNvPr>
          <p:cNvCxnSpPr>
            <a:cxnSpLocks/>
          </p:cNvCxnSpPr>
          <p:nvPr/>
        </p:nvCxnSpPr>
        <p:spPr>
          <a:xfrm>
            <a:off x="1483816" y="2747175"/>
            <a:ext cx="0" cy="361384"/>
          </a:xfrm>
          <a:prstGeom prst="straightConnector1">
            <a:avLst/>
          </a:prstGeom>
          <a:ln>
            <a:solidFill>
              <a:srgbClr val="DABF3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11191B9C-4B8C-29A1-2E48-7AF15B163C56}"/>
              </a:ext>
            </a:extLst>
          </p:cNvPr>
          <p:cNvSpPr txBox="1"/>
          <p:nvPr/>
        </p:nvSpPr>
        <p:spPr>
          <a:xfrm>
            <a:off x="2907074" y="1740753"/>
            <a:ext cx="2161688" cy="830997"/>
          </a:xfrm>
          <a:prstGeom prst="rect">
            <a:avLst/>
          </a:prstGeom>
          <a:solidFill>
            <a:srgbClr val="0866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Location d’une annexe à sa résidence principale 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D3A31EC-D95D-28FA-8FB8-4274EFD97F3B}"/>
              </a:ext>
            </a:extLst>
          </p:cNvPr>
          <p:cNvCxnSpPr>
            <a:cxnSpLocks/>
          </p:cNvCxnSpPr>
          <p:nvPr/>
        </p:nvCxnSpPr>
        <p:spPr>
          <a:xfrm>
            <a:off x="3987918" y="2747175"/>
            <a:ext cx="0" cy="361384"/>
          </a:xfrm>
          <a:prstGeom prst="straightConnector1">
            <a:avLst/>
          </a:prstGeom>
          <a:ln>
            <a:solidFill>
              <a:srgbClr val="DABF3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03A3FA7-D71F-8E60-98A3-641ACC37C62B}"/>
              </a:ext>
            </a:extLst>
          </p:cNvPr>
          <p:cNvCxnSpPr>
            <a:cxnSpLocks/>
          </p:cNvCxnSpPr>
          <p:nvPr/>
        </p:nvCxnSpPr>
        <p:spPr>
          <a:xfrm>
            <a:off x="6694828" y="2628700"/>
            <a:ext cx="0" cy="361384"/>
          </a:xfrm>
          <a:prstGeom prst="straightConnector1">
            <a:avLst/>
          </a:prstGeom>
          <a:ln>
            <a:solidFill>
              <a:srgbClr val="DABF3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30B6088-ED79-6166-22FA-1A093852C625}"/>
              </a:ext>
            </a:extLst>
          </p:cNvPr>
          <p:cNvCxnSpPr>
            <a:cxnSpLocks/>
          </p:cNvCxnSpPr>
          <p:nvPr/>
        </p:nvCxnSpPr>
        <p:spPr>
          <a:xfrm>
            <a:off x="9687963" y="2662064"/>
            <a:ext cx="0" cy="361384"/>
          </a:xfrm>
          <a:prstGeom prst="straightConnector1">
            <a:avLst/>
          </a:prstGeom>
          <a:ln>
            <a:solidFill>
              <a:srgbClr val="DABF3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8A4B5C2-4639-7D63-4BA0-D9B3DEB2E91C}"/>
              </a:ext>
            </a:extLst>
          </p:cNvPr>
          <p:cNvSpPr txBox="1"/>
          <p:nvPr/>
        </p:nvSpPr>
        <p:spPr>
          <a:xfrm>
            <a:off x="2967694" y="3174195"/>
            <a:ext cx="2040447" cy="1446935"/>
          </a:xfrm>
          <a:prstGeom prst="rect">
            <a:avLst/>
          </a:prstGeom>
          <a:solidFill>
            <a:srgbClr val="DABF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67" dirty="0"/>
              <a:t>n° d’enregistrement</a:t>
            </a:r>
          </a:p>
          <a:p>
            <a:pPr algn="ctr"/>
            <a:r>
              <a:rPr lang="fr-FR" sz="1467" dirty="0"/>
              <a:t>+</a:t>
            </a:r>
          </a:p>
          <a:p>
            <a:pPr algn="ctr"/>
            <a:r>
              <a:rPr lang="fr-FR" sz="1467" dirty="0"/>
              <a:t>Autorisation + compensation</a:t>
            </a:r>
          </a:p>
          <a:p>
            <a:pPr algn="ctr"/>
            <a:endParaRPr lang="fr-FR" sz="1467" dirty="0"/>
          </a:p>
          <a:p>
            <a:pPr algn="ctr"/>
            <a:r>
              <a:rPr lang="fr-FR" sz="1467" dirty="0"/>
              <a:t>Autorisation définitive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E13A88-80B8-CDB3-1769-E25C2A839AD9}"/>
              </a:ext>
            </a:extLst>
          </p:cNvPr>
          <p:cNvSpPr txBox="1"/>
          <p:nvPr/>
        </p:nvSpPr>
        <p:spPr>
          <a:xfrm>
            <a:off x="437508" y="4476770"/>
            <a:ext cx="2131549" cy="584775"/>
          </a:xfrm>
          <a:prstGeom prst="rect">
            <a:avLst/>
          </a:prstGeom>
          <a:solidFill>
            <a:srgbClr val="0866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Location dans la résidence principale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6A71C1-E31D-5E80-4349-9639B1A731C3}"/>
              </a:ext>
            </a:extLst>
          </p:cNvPr>
          <p:cNvSpPr txBox="1"/>
          <p:nvPr/>
        </p:nvSpPr>
        <p:spPr>
          <a:xfrm>
            <a:off x="437508" y="5230639"/>
            <a:ext cx="2131549" cy="543867"/>
          </a:xfrm>
          <a:prstGeom prst="rect">
            <a:avLst/>
          </a:prstGeom>
          <a:solidFill>
            <a:srgbClr val="DABF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67" dirty="0"/>
              <a:t>Autorisation : 2 ans</a:t>
            </a:r>
          </a:p>
          <a:p>
            <a:pPr algn="ctr"/>
            <a:r>
              <a:rPr lang="fr-FR" sz="1467" dirty="0"/>
              <a:t>Max 1 logement</a:t>
            </a:r>
          </a:p>
        </p:txBody>
      </p:sp>
      <p:pic>
        <p:nvPicPr>
          <p:cNvPr id="2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D13B1F2-D8F7-4515-0C21-D46A88EFA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30A6C-227A-B503-E060-EC523AA95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B89804BD-9302-ADA2-086D-593385BB3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2161736-E645-D6F9-A74D-5C6439B0294E}"/>
              </a:ext>
            </a:extLst>
          </p:cNvPr>
          <p:cNvSpPr txBox="1">
            <a:spLocks/>
          </p:cNvSpPr>
          <p:nvPr/>
        </p:nvSpPr>
        <p:spPr>
          <a:xfrm>
            <a:off x="5855422" y="1079290"/>
            <a:ext cx="6087196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INTERVENTION DE MADAME LE MAIRE DE BIARRITZ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MADAME MAIDER ARROSTEGUY</a:t>
            </a:r>
          </a:p>
        </p:txBody>
      </p:sp>
    </p:spTree>
    <p:extLst>
      <p:ext uri="{BB962C8B-B14F-4D97-AF65-F5344CB8AC3E}">
        <p14:creationId xmlns:p14="http://schemas.microsoft.com/office/powerpoint/2010/main" val="424980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BB8D4-D90B-E8E2-A49E-A555806E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F23E76A0-E804-2F35-0094-AF1265756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353AA76-C43F-0BE3-52EE-A1019B735F3F}"/>
              </a:ext>
            </a:extLst>
          </p:cNvPr>
          <p:cNvSpPr txBox="1">
            <a:spLocks/>
          </p:cNvSpPr>
          <p:nvPr/>
        </p:nvSpPr>
        <p:spPr>
          <a:xfrm>
            <a:off x="5427785" y="1079290"/>
            <a:ext cx="6389077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LE MARCHE IMMOBILIER BIARROT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Mélanie LAPEYRERE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Benjamin GALY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Madeleine PERRIN</a:t>
            </a:r>
          </a:p>
        </p:txBody>
      </p:sp>
    </p:spTree>
    <p:extLst>
      <p:ext uri="{BB962C8B-B14F-4D97-AF65-F5344CB8AC3E}">
        <p14:creationId xmlns:p14="http://schemas.microsoft.com/office/powerpoint/2010/main" val="42577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13DD7-C523-00A2-38E7-9C744DD3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139FF9DC-9759-6CD5-6A82-BE4109EEF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37"/>
          <a:stretch>
            <a:fillRect/>
          </a:stretch>
        </p:blipFill>
        <p:spPr>
          <a:xfrm>
            <a:off x="0" y="0"/>
            <a:ext cx="4835769" cy="6858000"/>
          </a:xfr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29D1CA7-EC2D-06A1-E8ED-5E2DABBF3990}"/>
              </a:ext>
            </a:extLst>
          </p:cNvPr>
          <p:cNvSpPr txBox="1">
            <a:spLocks/>
          </p:cNvSpPr>
          <p:nvPr/>
        </p:nvSpPr>
        <p:spPr>
          <a:xfrm>
            <a:off x="5855422" y="1079290"/>
            <a:ext cx="6087196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/>
              <a:t>POINT SUR LA VILLE DE BIARRITZ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Mélanie LAPEYRERE</a:t>
            </a:r>
          </a:p>
        </p:txBody>
      </p:sp>
      <p:pic>
        <p:nvPicPr>
          <p:cNvPr id="3" name="Image 2" descr="Une image contenant plein air, ciel, rive, plage&#10;&#10;Le contenu généré par l’IA peut être incorrect.">
            <a:extLst>
              <a:ext uri="{FF2B5EF4-FFF2-40B4-BE49-F238E27FC236}">
                <a16:creationId xmlns:a16="http://schemas.microsoft.com/office/drawing/2014/main" id="{DF0AB43A-0694-D34A-F87F-7859F8DFB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22" y="2769540"/>
            <a:ext cx="5260926" cy="35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01AD-1B2D-68A9-D6E7-A2D25D4B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A7F43C0-40FA-27D9-2DED-0B445DFEC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/>
          <a:stretch>
            <a:fillRect/>
          </a:stretch>
        </p:blipFill>
        <p:spPr>
          <a:xfrm>
            <a:off x="0" y="5943600"/>
            <a:ext cx="12192000" cy="914400"/>
          </a:xfrm>
        </p:spPr>
      </p:pic>
      <p:pic>
        <p:nvPicPr>
          <p:cNvPr id="6" name="Image 5" descr="Une image contenant plein air, ciel, plage, sol&#10;&#10;Le contenu généré par l’IA peut être incorrect.">
            <a:extLst>
              <a:ext uri="{FF2B5EF4-FFF2-40B4-BE49-F238E27FC236}">
                <a16:creationId xmlns:a16="http://schemas.microsoft.com/office/drawing/2014/main" id="{C1EA0C52-DF4C-F877-DE50-48CB2D00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01" y="478356"/>
            <a:ext cx="4446225" cy="2990193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C3961BEA-8E23-2B1C-1255-630FBBC64B3C}"/>
              </a:ext>
            </a:extLst>
          </p:cNvPr>
          <p:cNvSpPr txBox="1">
            <a:spLocks/>
          </p:cNvSpPr>
          <p:nvPr/>
        </p:nvSpPr>
        <p:spPr>
          <a:xfrm>
            <a:off x="469901" y="267266"/>
            <a:ext cx="6805973" cy="5291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7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700" b="1" dirty="0">
                <a:solidFill>
                  <a:srgbClr val="07657B"/>
                </a:solidFill>
                <a:ea typeface="Futura Std Light" charset="0"/>
                <a:cs typeface="Futura Std Light" charset="0"/>
              </a:rPr>
              <a:t>RAPPEL HISTORIQUE DE LA RENOMMEE DE BIARRITZ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1760 : 1</a:t>
            </a:r>
            <a:r>
              <a:rPr lang="fr-FR" sz="2000" baseline="30000" dirty="0">
                <a:ea typeface="Futura Std Light" charset="0"/>
                <a:cs typeface="Futura Std Light" charset="0"/>
              </a:rPr>
              <a:t>ers</a:t>
            </a:r>
            <a:r>
              <a:rPr lang="fr-FR" sz="2000" dirty="0">
                <a:ea typeface="Futura Std Light" charset="0"/>
                <a:cs typeface="Futura Std Light" charset="0"/>
              </a:rPr>
              <a:t> bains de mer avec un vrai développement fin 19</a:t>
            </a:r>
            <a:r>
              <a:rPr lang="fr-FR" sz="2000" baseline="30000" dirty="0">
                <a:ea typeface="Futura Std Light" charset="0"/>
                <a:cs typeface="Futura Std Light" charset="0"/>
              </a:rPr>
              <a:t>ème</a:t>
            </a:r>
            <a:r>
              <a:rPr lang="fr-FR" sz="2000" dirty="0">
                <a:ea typeface="Futura Std Light" charset="0"/>
                <a:cs typeface="Futura Std Light" charset="0"/>
              </a:rPr>
              <a:t> siècle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1854 : La Princesse Eugénie s’installe à Biarritz avec Napoléon III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1855 : Ligne de train Paris-Hendaye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Influence russe : Qui reste encore aujourd’hui une réalité</a:t>
            </a:r>
          </a:p>
          <a:p>
            <a:pPr algn="just"/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1888 : Le golf du Phare : un des plus vieux golfs d’Europe</a:t>
            </a:r>
          </a:p>
          <a:p>
            <a:pPr marL="0" indent="0" algn="just">
              <a:buNone/>
            </a:pPr>
            <a:endParaRPr lang="fr-FR" sz="2000" dirty="0">
              <a:ea typeface="Futura Std Light" charset="0"/>
              <a:cs typeface="Futura Std Light" charset="0"/>
            </a:endParaRPr>
          </a:p>
          <a:p>
            <a:pPr algn="just"/>
            <a:r>
              <a:rPr lang="fr-FR" sz="2000" dirty="0">
                <a:ea typeface="Futura Std Light" charset="0"/>
                <a:cs typeface="Futura Std Light" charset="0"/>
              </a:rPr>
              <a:t>1957 : Les premiers surfeurs arrivent sur la Côte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F71863-87B8-D614-AB72-B1F89EC7BEB0}"/>
              </a:ext>
            </a:extLst>
          </p:cNvPr>
          <p:cNvSpPr txBox="1"/>
          <p:nvPr/>
        </p:nvSpPr>
        <p:spPr>
          <a:xfrm>
            <a:off x="7359001" y="3429000"/>
            <a:ext cx="288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Photo Georges </a:t>
            </a:r>
            <a:r>
              <a:rPr lang="fr-FR" sz="1600" dirty="0" err="1"/>
              <a:t>Ancely</a:t>
            </a:r>
            <a:r>
              <a:rPr lang="fr-FR" sz="1600" dirty="0"/>
              <a:t> – 1880 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137558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1583</Words>
  <Application>Microsoft Macintosh PowerPoint</Application>
  <PresentationFormat>Grand écran</PresentationFormat>
  <Paragraphs>289</Paragraphs>
  <Slides>32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Futura Std Light</vt:lpstr>
      <vt:lpstr>Montserrat</vt:lpstr>
      <vt:lpstr>Wingdings</vt:lpstr>
      <vt:lpstr>Thème Office</vt:lpstr>
      <vt:lpstr>    LA REGLEMENTATION DE LA LOCATION SAISONNIERE  AU PAYS BASQUE  ET LE MARCHE IMMOBILIER BIARROT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Biarritz dans son environnement </vt:lpstr>
      <vt:lpstr>Biarritz : Quelques chiffres – clés</vt:lpstr>
      <vt:lpstr>Biarritz : Quelques chiffres – clés</vt:lpstr>
      <vt:lpstr>Biarritz : Quelques chiffres – clés : 2024</vt:lpstr>
      <vt:lpstr>Biarritz : Quelques chiffres – clés : 2024</vt:lpstr>
      <vt:lpstr> </vt:lpstr>
      <vt:lpstr>Présentation PowerPoint</vt:lpstr>
      <vt:lpstr> </vt:lpstr>
      <vt:lpstr> </vt:lpstr>
      <vt:lpstr> </vt:lpstr>
      <vt:lpstr>Présentation PowerPoint</vt:lpstr>
      <vt:lpstr> </vt:lpstr>
      <vt:lpstr> </vt:lpstr>
      <vt:lpstr> </vt:lpstr>
      <vt:lpstr> </vt:lpstr>
      <vt:lpstr> </vt:lpstr>
      <vt:lpstr> </vt:lpstr>
      <vt:lpstr>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Gaëlle GA. Ansoine</dc:creator>
  <cp:lastModifiedBy>PERRIN Madeleine</cp:lastModifiedBy>
  <cp:revision>30</cp:revision>
  <dcterms:created xsi:type="dcterms:W3CDTF">2025-09-08T14:34:35Z</dcterms:created>
  <dcterms:modified xsi:type="dcterms:W3CDTF">2025-09-23T06:05:15Z</dcterms:modified>
</cp:coreProperties>
</file>