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8288000" cy="10287000"/>
  <p:notesSz cx="6858000" cy="9144000"/>
  <p:embeddedFontLst>
    <p:embeddedFont>
      <p:font typeface="Bebas Neue Bold" panose="020B0604020202020204" charset="0"/>
      <p:regular r:id="rId18"/>
      <p:bold r:id="rId19"/>
    </p:embeddedFont>
    <p:embeddedFont>
      <p:font typeface="Poppins" panose="00000500000000000000" pitchFamily="2" charset="0"/>
      <p:regular r:id="rId20"/>
      <p:bold r:id="rId21"/>
      <p:italic r:id="rId22"/>
    </p:embeddedFont>
    <p:embeddedFont>
      <p:font typeface="Poppins Bold" panose="020B0604020202020204" charset="0"/>
      <p:regular r:id="rId23"/>
      <p:bold r:id="rId24"/>
    </p:embeddedFont>
    <p:embeddedFont>
      <p:font typeface="Poppins Italics" panose="020B0604020202020204" charset="0"/>
      <p:regular r:id="rId25"/>
      <p: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24" autoAdjust="0"/>
  </p:normalViewPr>
  <p:slideViewPr>
    <p:cSldViewPr>
      <p:cViewPr varScale="1">
        <p:scale>
          <a:sx n="70" d="100"/>
          <a:sy n="70" d="100"/>
        </p:scale>
        <p:origin x="29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F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34286" y="0"/>
            <a:ext cx="6853714" cy="10287000"/>
          </a:xfrm>
          <a:custGeom>
            <a:avLst/>
            <a:gdLst/>
            <a:ahLst/>
            <a:cxnLst/>
            <a:rect l="l" t="t" r="r" b="b"/>
            <a:pathLst>
              <a:path w="6853714" h="10287000">
                <a:moveTo>
                  <a:pt x="0" y="0"/>
                </a:moveTo>
                <a:lnTo>
                  <a:pt x="6853714" y="0"/>
                </a:lnTo>
                <a:lnTo>
                  <a:pt x="685371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3" name="TextBox 3"/>
          <p:cNvSpPr txBox="1"/>
          <p:nvPr/>
        </p:nvSpPr>
        <p:spPr>
          <a:xfrm>
            <a:off x="458929" y="1143000"/>
            <a:ext cx="12563142" cy="1645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71"/>
              </a:lnSpc>
            </a:pPr>
            <a:r>
              <a:rPr lang="fr-FR" sz="6399" b="1" noProof="0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COMMENT ÉVALUER UNE FORÊT ? </a:t>
            </a:r>
          </a:p>
          <a:p>
            <a:pPr algn="l">
              <a:lnSpc>
                <a:spcPts val="6271"/>
              </a:lnSpc>
            </a:pPr>
            <a:r>
              <a:rPr lang="fr-FR" sz="6399" b="1" noProof="0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PRINCIPAUX CRITÈRES ET MÉTHODOLOGIES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70889" y="6009866"/>
            <a:ext cx="10405586" cy="4013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fr-FR" sz="3300" spc="99" noProof="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CNEJI </a:t>
            </a:r>
          </a:p>
          <a:p>
            <a:pPr algn="ctr">
              <a:lnSpc>
                <a:spcPts val="4620"/>
              </a:lnSpc>
            </a:pPr>
            <a:r>
              <a:rPr lang="fr-FR" sz="3300" spc="99" noProof="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Université d’automne – Biarritz 2025</a:t>
            </a:r>
          </a:p>
          <a:p>
            <a:pPr algn="ctr">
              <a:lnSpc>
                <a:spcPts val="4620"/>
              </a:lnSpc>
            </a:pPr>
            <a:endParaRPr lang="fr-FR" sz="3300" spc="99" noProof="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4620"/>
              </a:lnSpc>
            </a:pPr>
            <a:endParaRPr lang="fr-FR" sz="3300" spc="99" noProof="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4620"/>
              </a:lnSpc>
            </a:pPr>
            <a:r>
              <a:rPr lang="fr-FR" sz="3300" spc="99" noProof="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Jean-Luc BARTMANN </a:t>
            </a:r>
          </a:p>
          <a:p>
            <a:pPr algn="ctr">
              <a:lnSpc>
                <a:spcPts val="4620"/>
              </a:lnSpc>
            </a:pPr>
            <a:r>
              <a:rPr lang="fr-FR" sz="3300" spc="99" noProof="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Expert Forestier - CNEFAF</a:t>
            </a:r>
          </a:p>
          <a:p>
            <a:pPr algn="l">
              <a:lnSpc>
                <a:spcPts val="3700"/>
              </a:lnSpc>
              <a:spcBef>
                <a:spcPct val="0"/>
              </a:spcBef>
            </a:pPr>
            <a:endParaRPr lang="fr-FR" sz="3300" spc="99" noProof="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1518" y="-271744"/>
            <a:ext cx="3770283" cy="11270159"/>
            <a:chOff x="0" y="-76200"/>
            <a:chExt cx="992996" cy="3160271"/>
          </a:xfrm>
        </p:grpSpPr>
        <p:sp>
          <p:nvSpPr>
            <p:cNvPr id="3" name="Freeform 3"/>
            <p:cNvSpPr/>
            <p:nvPr/>
          </p:nvSpPr>
          <p:spPr>
            <a:xfrm>
              <a:off x="63610" y="0"/>
              <a:ext cx="929386" cy="2884583"/>
            </a:xfrm>
            <a:custGeom>
              <a:avLst/>
              <a:gdLst/>
              <a:ahLst/>
              <a:cxnLst/>
              <a:rect l="l" t="t" r="r" b="b"/>
              <a:pathLst>
                <a:path w="992996" h="3084071">
                  <a:moveTo>
                    <a:pt x="0" y="0"/>
                  </a:moveTo>
                  <a:lnTo>
                    <a:pt x="992996" y="0"/>
                  </a:lnTo>
                  <a:lnTo>
                    <a:pt x="992996" y="3084071"/>
                  </a:lnTo>
                  <a:lnTo>
                    <a:pt x="0" y="3084071"/>
                  </a:lnTo>
                  <a:close/>
                </a:path>
              </a:pathLst>
            </a:custGeom>
            <a:solidFill>
              <a:srgbClr val="262F0E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992996" cy="3160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 lang="fr-FR" noProof="0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75075" y="2087213"/>
            <a:ext cx="3933966" cy="2523422"/>
            <a:chOff x="0" y="0"/>
            <a:chExt cx="959765" cy="615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59765" cy="615636"/>
            </a:xfrm>
            <a:custGeom>
              <a:avLst/>
              <a:gdLst/>
              <a:ahLst/>
              <a:cxnLst/>
              <a:rect l="l" t="t" r="r" b="b"/>
              <a:pathLst>
                <a:path w="959765" h="615636">
                  <a:moveTo>
                    <a:pt x="0" y="0"/>
                  </a:moveTo>
                  <a:lnTo>
                    <a:pt x="959765" y="0"/>
                  </a:lnTo>
                  <a:lnTo>
                    <a:pt x="959765" y="615636"/>
                  </a:lnTo>
                  <a:lnTo>
                    <a:pt x="0" y="615636"/>
                  </a:lnTo>
                  <a:close/>
                </a:path>
              </a:pathLst>
            </a:custGeom>
            <a:blipFill>
              <a:blip r:embed="rId2" cstate="print"/>
              <a:stretch>
                <a:fillRect t="-1836" b="-1836"/>
              </a:stretch>
            </a:blipFill>
            <a:ln w="1047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FR" noProof="0" dirty="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369369" y="4762500"/>
            <a:ext cx="3933966" cy="2523422"/>
            <a:chOff x="0" y="0"/>
            <a:chExt cx="959765" cy="61563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59765" cy="615636"/>
            </a:xfrm>
            <a:custGeom>
              <a:avLst/>
              <a:gdLst/>
              <a:ahLst/>
              <a:cxnLst/>
              <a:rect l="l" t="t" r="r" b="b"/>
              <a:pathLst>
                <a:path w="959765" h="615636">
                  <a:moveTo>
                    <a:pt x="0" y="0"/>
                  </a:moveTo>
                  <a:lnTo>
                    <a:pt x="959765" y="0"/>
                  </a:lnTo>
                  <a:lnTo>
                    <a:pt x="959765" y="615636"/>
                  </a:lnTo>
                  <a:lnTo>
                    <a:pt x="0" y="615636"/>
                  </a:lnTo>
                  <a:close/>
                </a:path>
              </a:pathLst>
            </a:custGeom>
            <a:blipFill>
              <a:blip r:embed="rId3"/>
              <a:stretch>
                <a:fillRect t="-1738" b="-1738"/>
              </a:stretch>
            </a:blipFill>
            <a:ln w="1047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FR" noProof="0" dirty="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177017" y="7438857"/>
            <a:ext cx="3933966" cy="2523422"/>
            <a:chOff x="0" y="0"/>
            <a:chExt cx="959765" cy="6156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59765" cy="615636"/>
            </a:xfrm>
            <a:custGeom>
              <a:avLst/>
              <a:gdLst/>
              <a:ahLst/>
              <a:cxnLst/>
              <a:rect l="l" t="t" r="r" b="b"/>
              <a:pathLst>
                <a:path w="959765" h="615636">
                  <a:moveTo>
                    <a:pt x="0" y="0"/>
                  </a:moveTo>
                  <a:lnTo>
                    <a:pt x="959765" y="0"/>
                  </a:lnTo>
                  <a:lnTo>
                    <a:pt x="959765" y="615636"/>
                  </a:lnTo>
                  <a:lnTo>
                    <a:pt x="0" y="615636"/>
                  </a:lnTo>
                  <a:close/>
                </a:path>
              </a:pathLst>
            </a:custGeom>
            <a:blipFill>
              <a:blip r:embed="rId4"/>
              <a:stretch>
                <a:fillRect t="-8461" b="-8461"/>
              </a:stretch>
            </a:blipFill>
            <a:ln w="1047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369369" y="820784"/>
            <a:ext cx="11624650" cy="963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55"/>
              </a:lnSpc>
            </a:pPr>
            <a:r>
              <a:rPr lang="fr-FR" sz="7199" b="1" noProof="0" dirty="0">
                <a:solidFill>
                  <a:srgbClr val="435415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DIVERSITÉ ET TYPES DE FORÊTS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90770" y="2825771"/>
            <a:ext cx="8181848" cy="96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fr-FR" sz="2799" b="1" spc="83" noProof="0" dirty="0">
                <a:solidFill>
                  <a:srgbClr val="435415"/>
                </a:solidFill>
                <a:latin typeface="Poppins Bold"/>
                <a:ea typeface="Poppins Bold"/>
                <a:cs typeface="Poppins Bold"/>
                <a:sym typeface="Poppins Bold"/>
              </a:rPr>
              <a:t>•Forêts feuillues, résineuses, mixtes</a:t>
            </a:r>
          </a:p>
          <a:p>
            <a:pPr algn="l">
              <a:lnSpc>
                <a:spcPts val="3589"/>
              </a:lnSpc>
              <a:spcBef>
                <a:spcPct val="0"/>
              </a:spcBef>
            </a:pPr>
            <a:endParaRPr lang="fr-FR" sz="2799" b="1" spc="83" noProof="0" dirty="0">
              <a:solidFill>
                <a:srgbClr val="435415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679450" y="5057775"/>
            <a:ext cx="9608550" cy="150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fr-FR" sz="2799" b="1" spc="83" noProof="0" dirty="0">
                <a:solidFill>
                  <a:srgbClr val="435415"/>
                </a:solidFill>
                <a:latin typeface="Poppins Bold"/>
                <a:ea typeface="Poppins Bold"/>
                <a:cs typeface="Poppins Bold"/>
                <a:sym typeface="Poppins Bold"/>
              </a:rPr>
              <a:t>•Régions les plus boisées : Nouvelle-Aquitaine, Grand Est, Bourgogne-Franche-Comté</a:t>
            </a:r>
          </a:p>
          <a:p>
            <a:pPr algn="l">
              <a:lnSpc>
                <a:spcPts val="3919"/>
              </a:lnSpc>
              <a:spcBef>
                <a:spcPct val="0"/>
              </a:spcBef>
            </a:pPr>
            <a:endParaRPr lang="fr-FR" sz="2799" b="1" spc="83" noProof="0" dirty="0">
              <a:solidFill>
                <a:srgbClr val="435415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450126" y="7907453"/>
            <a:ext cx="5239917" cy="150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fr-FR" sz="2799" b="1" spc="83" noProof="0" dirty="0">
                <a:solidFill>
                  <a:srgbClr val="435415"/>
                </a:solidFill>
                <a:latin typeface="Poppins Bold"/>
                <a:ea typeface="Poppins Bold"/>
                <a:cs typeface="Poppins Bold"/>
                <a:sym typeface="Poppins Bold"/>
              </a:rPr>
              <a:t>•Importance écologique et économique</a:t>
            </a:r>
          </a:p>
          <a:p>
            <a:pPr algn="l">
              <a:lnSpc>
                <a:spcPts val="3919"/>
              </a:lnSpc>
              <a:spcBef>
                <a:spcPct val="0"/>
              </a:spcBef>
            </a:pPr>
            <a:endParaRPr lang="fr-FR" sz="2799" b="1" spc="83" noProof="0" dirty="0">
              <a:solidFill>
                <a:srgbClr val="435415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F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979411"/>
            <a:ext cx="18288000" cy="6307590"/>
            <a:chOff x="0" y="0"/>
            <a:chExt cx="5846094" cy="18000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46094" cy="1800016"/>
            </a:xfrm>
            <a:custGeom>
              <a:avLst/>
              <a:gdLst/>
              <a:ahLst/>
              <a:cxnLst/>
              <a:rect l="l" t="t" r="r" b="b"/>
              <a:pathLst>
                <a:path w="5846094" h="1800016">
                  <a:moveTo>
                    <a:pt x="0" y="0"/>
                  </a:moveTo>
                  <a:lnTo>
                    <a:pt x="5846094" y="0"/>
                  </a:lnTo>
                  <a:lnTo>
                    <a:pt x="5846094" y="1800016"/>
                  </a:lnTo>
                  <a:lnTo>
                    <a:pt x="0" y="1800016"/>
                  </a:lnTo>
                  <a:close/>
                </a:path>
              </a:pathLst>
            </a:custGeom>
            <a:solidFill>
              <a:srgbClr val="E8EFE7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5846094" cy="18762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 lang="fr-FR" noProof="0" dirty="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492265" y="632841"/>
            <a:ext cx="11221971" cy="944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6"/>
              </a:lnSpc>
            </a:pPr>
            <a:r>
              <a:rPr lang="fr-FR" sz="7200" b="1" noProof="0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PRINCIPAUX CRITÈRES D’ÉVALUATION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79275" y="2352329"/>
            <a:ext cx="5171627" cy="1354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9"/>
              </a:lnSpc>
            </a:pPr>
            <a:r>
              <a:rPr lang="fr-FR" sz="2563" b="1" spc="76" noProof="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Critères liés au « capital technique »</a:t>
            </a:r>
          </a:p>
          <a:p>
            <a:pPr algn="ctr">
              <a:lnSpc>
                <a:spcPts val="3589"/>
              </a:lnSpc>
              <a:spcBef>
                <a:spcPct val="0"/>
              </a:spcBef>
            </a:pPr>
            <a:endParaRPr lang="fr-FR" sz="2563" b="1" spc="76" noProof="0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558186" y="2352329"/>
            <a:ext cx="5171627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9"/>
              </a:lnSpc>
            </a:pPr>
            <a:r>
              <a:rPr lang="fr-FR" sz="2563" b="1" spc="76" noProof="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Critères liés à l’environnement et au marché </a:t>
            </a:r>
          </a:p>
          <a:p>
            <a:pPr algn="ctr">
              <a:lnSpc>
                <a:spcPts val="3589"/>
              </a:lnSpc>
              <a:spcBef>
                <a:spcPct val="0"/>
              </a:spcBef>
            </a:pPr>
            <a:endParaRPr lang="fr-FR" sz="2563" b="1" spc="76" noProof="0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635081" y="2352329"/>
            <a:ext cx="5171627" cy="1354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9"/>
              </a:lnSpc>
            </a:pPr>
            <a:r>
              <a:rPr lang="fr-FR" sz="2563" b="1" spc="76" noProof="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Critères liés aux risques et incertitudes</a:t>
            </a:r>
          </a:p>
          <a:p>
            <a:pPr algn="ctr">
              <a:lnSpc>
                <a:spcPts val="3589"/>
              </a:lnSpc>
              <a:spcBef>
                <a:spcPct val="0"/>
              </a:spcBef>
            </a:pPr>
            <a:endParaRPr lang="fr-FR" sz="2563" b="1" spc="76" noProof="0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79275" y="4477959"/>
            <a:ext cx="5171627" cy="538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9"/>
              </a:lnSpc>
            </a:pPr>
            <a:r>
              <a:rPr lang="fr-FR" sz="2563" spc="76" noProof="0" dirty="0">
                <a:solidFill>
                  <a:srgbClr val="2D5C00"/>
                </a:solidFill>
                <a:latin typeface="Poppins"/>
                <a:ea typeface="Poppins"/>
                <a:cs typeface="Poppins"/>
                <a:sym typeface="Poppins"/>
              </a:rPr>
              <a:t>Ce sont les « compartiments » qui composent la forêt :</a:t>
            </a:r>
          </a:p>
          <a:p>
            <a:pPr algn="ctr">
              <a:lnSpc>
                <a:spcPts val="3589"/>
              </a:lnSpc>
            </a:pPr>
            <a:endParaRPr lang="fr-FR" sz="2563" spc="76" noProof="0" dirty="0">
              <a:solidFill>
                <a:srgbClr val="2D5C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589"/>
              </a:lnSpc>
            </a:pPr>
            <a:r>
              <a:rPr lang="fr-FR" sz="2563" spc="76" noProof="0" dirty="0">
                <a:solidFill>
                  <a:srgbClr val="2D5C00"/>
                </a:solidFill>
                <a:latin typeface="Poppins"/>
                <a:ea typeface="Poppins"/>
                <a:cs typeface="Poppins"/>
                <a:sym typeface="Poppins"/>
              </a:rPr>
              <a:t>•Le fonds : sol forestier, équipements, bâtiments, étangs</a:t>
            </a:r>
          </a:p>
          <a:p>
            <a:pPr algn="ctr">
              <a:lnSpc>
                <a:spcPts val="3589"/>
              </a:lnSpc>
            </a:pPr>
            <a:r>
              <a:rPr lang="fr-FR" sz="2563" spc="76" noProof="0" dirty="0">
                <a:solidFill>
                  <a:srgbClr val="2D5C00"/>
                </a:solidFill>
                <a:latin typeface="Poppins"/>
                <a:ea typeface="Poppins"/>
                <a:cs typeface="Poppins"/>
                <a:sym typeface="Poppins"/>
              </a:rPr>
              <a:t>•Les peuplements : essences, âge, maturité, volumes de bois, qualité</a:t>
            </a:r>
          </a:p>
          <a:p>
            <a:pPr algn="ctr">
              <a:lnSpc>
                <a:spcPts val="3589"/>
              </a:lnSpc>
            </a:pPr>
            <a:r>
              <a:rPr lang="fr-FR" sz="2563" spc="76" noProof="0" dirty="0">
                <a:solidFill>
                  <a:srgbClr val="2D5C00"/>
                </a:solidFill>
                <a:latin typeface="Poppins"/>
                <a:ea typeface="Poppins"/>
                <a:cs typeface="Poppins"/>
                <a:sym typeface="Poppins"/>
              </a:rPr>
              <a:t>•La chasse (capital cynégétique)</a:t>
            </a:r>
          </a:p>
          <a:p>
            <a:pPr algn="ctr">
              <a:lnSpc>
                <a:spcPts val="3589"/>
              </a:lnSpc>
              <a:spcBef>
                <a:spcPct val="0"/>
              </a:spcBef>
            </a:pPr>
            <a:endParaRPr lang="fr-FR" sz="2563" spc="76" noProof="0" dirty="0">
              <a:solidFill>
                <a:srgbClr val="2D5C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558186" y="4477959"/>
            <a:ext cx="5171627" cy="538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9"/>
              </a:lnSpc>
            </a:pPr>
            <a:r>
              <a:rPr lang="fr-FR" sz="2563" spc="76" noProof="0" dirty="0">
                <a:solidFill>
                  <a:srgbClr val="2D5C00"/>
                </a:solidFill>
                <a:latin typeface="Poppins"/>
                <a:ea typeface="Poppins"/>
                <a:cs typeface="Poppins"/>
                <a:sym typeface="Poppins"/>
              </a:rPr>
              <a:t>•Localisation, accessibilité, desserte</a:t>
            </a:r>
          </a:p>
          <a:p>
            <a:pPr algn="ctr">
              <a:lnSpc>
                <a:spcPts val="3589"/>
              </a:lnSpc>
            </a:pPr>
            <a:endParaRPr lang="fr-FR" sz="2563" spc="76" noProof="0" dirty="0">
              <a:solidFill>
                <a:srgbClr val="2D5C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589"/>
              </a:lnSpc>
            </a:pPr>
            <a:r>
              <a:rPr lang="fr-FR" sz="2563" spc="76" noProof="0" dirty="0">
                <a:solidFill>
                  <a:srgbClr val="2D5C00"/>
                </a:solidFill>
                <a:latin typeface="Poppins"/>
                <a:ea typeface="Poppins"/>
                <a:cs typeface="Poppins"/>
                <a:sym typeface="Poppins"/>
              </a:rPr>
              <a:t>•Servitudes, zonages, contraintes réglementaires</a:t>
            </a:r>
          </a:p>
          <a:p>
            <a:pPr algn="ctr">
              <a:lnSpc>
                <a:spcPts val="3589"/>
              </a:lnSpc>
            </a:pPr>
            <a:r>
              <a:rPr lang="fr-FR" sz="2563" spc="76" noProof="0" dirty="0">
                <a:solidFill>
                  <a:srgbClr val="2D5C00"/>
                </a:solidFill>
                <a:latin typeface="Poppins"/>
                <a:ea typeface="Poppins"/>
                <a:cs typeface="Poppins"/>
                <a:sym typeface="Poppins"/>
              </a:rPr>
              <a:t>•Pression foncière, attractivité du territoire</a:t>
            </a:r>
          </a:p>
          <a:p>
            <a:pPr algn="ctr">
              <a:lnSpc>
                <a:spcPts val="3589"/>
              </a:lnSpc>
            </a:pPr>
            <a:endParaRPr lang="fr-FR" sz="2563" spc="76" noProof="0" dirty="0">
              <a:solidFill>
                <a:srgbClr val="2D5C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589"/>
              </a:lnSpc>
            </a:pPr>
            <a:r>
              <a:rPr lang="fr-FR" sz="2563" spc="76" noProof="0" dirty="0">
                <a:solidFill>
                  <a:srgbClr val="2D5C00"/>
                </a:solidFill>
                <a:latin typeface="Poppins"/>
                <a:ea typeface="Poppins"/>
                <a:cs typeface="Poppins"/>
                <a:sym typeface="Poppins"/>
              </a:rPr>
              <a:t>•Contexte économique : offre/demande, prix du bois, perspectives de revenus</a:t>
            </a:r>
          </a:p>
          <a:p>
            <a:pPr algn="ctr">
              <a:lnSpc>
                <a:spcPts val="3589"/>
              </a:lnSpc>
              <a:spcBef>
                <a:spcPct val="0"/>
              </a:spcBef>
            </a:pPr>
            <a:endParaRPr lang="fr-FR" sz="2563" spc="76" noProof="0" dirty="0">
              <a:solidFill>
                <a:srgbClr val="2D5C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635081" y="4701796"/>
            <a:ext cx="5171627" cy="4935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9"/>
              </a:lnSpc>
            </a:pPr>
            <a:r>
              <a:rPr lang="fr-FR" sz="2563" spc="76" noProof="0" dirty="0">
                <a:solidFill>
                  <a:srgbClr val="2D5C00"/>
                </a:solidFill>
                <a:latin typeface="Poppins"/>
                <a:ea typeface="Poppins"/>
                <a:cs typeface="Poppins"/>
                <a:sym typeface="Poppins"/>
              </a:rPr>
              <a:t>•Risques assurables (incendies, tempêtes, etc.)</a:t>
            </a:r>
          </a:p>
          <a:p>
            <a:pPr algn="ctr">
              <a:lnSpc>
                <a:spcPts val="3589"/>
              </a:lnSpc>
            </a:pPr>
            <a:endParaRPr lang="fr-FR" sz="2563" spc="76" noProof="0" dirty="0">
              <a:solidFill>
                <a:srgbClr val="2D5C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589"/>
              </a:lnSpc>
            </a:pPr>
            <a:r>
              <a:rPr lang="fr-FR" sz="2563" spc="76" noProof="0" dirty="0">
                <a:solidFill>
                  <a:srgbClr val="2D5C00"/>
                </a:solidFill>
                <a:latin typeface="Poppins"/>
                <a:ea typeface="Poppins"/>
                <a:cs typeface="Poppins"/>
                <a:sym typeface="Poppins"/>
              </a:rPr>
              <a:t>•Risques non assurables (changements climatiques, sanitaires, biodiversité)</a:t>
            </a:r>
          </a:p>
          <a:p>
            <a:pPr algn="ctr">
              <a:lnSpc>
                <a:spcPts val="3589"/>
              </a:lnSpc>
            </a:pPr>
            <a:endParaRPr lang="fr-FR" sz="2563" spc="76" noProof="0" dirty="0">
              <a:solidFill>
                <a:srgbClr val="2D5C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589"/>
              </a:lnSpc>
            </a:pPr>
            <a:r>
              <a:rPr lang="fr-FR" sz="2563" spc="76" noProof="0" dirty="0">
                <a:solidFill>
                  <a:srgbClr val="2D5C00"/>
                </a:solidFill>
                <a:latin typeface="Poppins"/>
                <a:ea typeface="Poppins"/>
                <a:cs typeface="Poppins"/>
                <a:sym typeface="Poppins"/>
              </a:rPr>
              <a:t>•Financement et rentabilité (taux d’actualisation, coûts, recettes)</a:t>
            </a:r>
          </a:p>
          <a:p>
            <a:pPr algn="ctr">
              <a:lnSpc>
                <a:spcPts val="3589"/>
              </a:lnSpc>
              <a:spcBef>
                <a:spcPct val="0"/>
              </a:spcBef>
            </a:pPr>
            <a:endParaRPr lang="fr-FR" sz="2563" spc="76" noProof="0" dirty="0">
              <a:solidFill>
                <a:srgbClr val="2D5C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AutoShape 12"/>
          <p:cNvSpPr/>
          <p:nvPr/>
        </p:nvSpPr>
        <p:spPr>
          <a:xfrm flipV="1">
            <a:off x="6148611" y="3961528"/>
            <a:ext cx="0" cy="6325472"/>
          </a:xfrm>
          <a:prstGeom prst="line">
            <a:avLst/>
          </a:prstGeom>
          <a:ln w="76200" cap="flat">
            <a:solidFill>
              <a:srgbClr val="262F0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 noProof="0" dirty="0"/>
          </a:p>
        </p:txBody>
      </p:sp>
      <p:sp>
        <p:nvSpPr>
          <p:cNvPr id="13" name="AutoShape 13"/>
          <p:cNvSpPr/>
          <p:nvPr/>
        </p:nvSpPr>
        <p:spPr>
          <a:xfrm flipV="1">
            <a:off x="12229979" y="3979408"/>
            <a:ext cx="1" cy="6325471"/>
          </a:xfrm>
          <a:prstGeom prst="line">
            <a:avLst/>
          </a:prstGeom>
          <a:ln w="76200" cap="flat">
            <a:solidFill>
              <a:srgbClr val="262F0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 noProof="0" dirty="0"/>
          </a:p>
        </p:txBody>
      </p:sp>
      <p:sp>
        <p:nvSpPr>
          <p:cNvPr id="16" name="AutoShape 12"/>
          <p:cNvSpPr/>
          <p:nvPr/>
        </p:nvSpPr>
        <p:spPr>
          <a:xfrm>
            <a:off x="5572100" y="10001284"/>
            <a:ext cx="7000924" cy="0"/>
          </a:xfrm>
          <a:prstGeom prst="leftRightArrow">
            <a:avLst/>
          </a:prstGeom>
          <a:ln w="76200" cap="flat">
            <a:solidFill>
              <a:srgbClr val="262F0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 noProof="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67317" y="1"/>
            <a:ext cx="11420683" cy="10287000"/>
            <a:chOff x="0" y="0"/>
            <a:chExt cx="3152043" cy="30840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52043" cy="3084071"/>
            </a:xfrm>
            <a:custGeom>
              <a:avLst/>
              <a:gdLst/>
              <a:ahLst/>
              <a:cxnLst/>
              <a:rect l="l" t="t" r="r" b="b"/>
              <a:pathLst>
                <a:path w="3152043" h="3084071">
                  <a:moveTo>
                    <a:pt x="0" y="0"/>
                  </a:moveTo>
                  <a:lnTo>
                    <a:pt x="3152043" y="0"/>
                  </a:lnTo>
                  <a:lnTo>
                    <a:pt x="3152043" y="3084071"/>
                  </a:lnTo>
                  <a:lnTo>
                    <a:pt x="0" y="3084071"/>
                  </a:lnTo>
                  <a:close/>
                </a:path>
              </a:pathLst>
            </a:custGeom>
            <a:solidFill>
              <a:srgbClr val="262F0E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3152043" cy="3160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 lang="fr-FR" noProof="0"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7501257" y="1287658"/>
            <a:ext cx="10212749" cy="8170200"/>
          </a:xfrm>
          <a:custGeom>
            <a:avLst/>
            <a:gdLst/>
            <a:ahLst/>
            <a:cxnLst/>
            <a:rect l="l" t="t" r="r" b="b"/>
            <a:pathLst>
              <a:path w="10212749" h="8170200">
                <a:moveTo>
                  <a:pt x="0" y="0"/>
                </a:moveTo>
                <a:lnTo>
                  <a:pt x="10212749" y="0"/>
                </a:lnTo>
                <a:lnTo>
                  <a:pt x="10212749" y="8170200"/>
                </a:lnTo>
                <a:lnTo>
                  <a:pt x="0" y="8170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6" name="TextBox 6"/>
          <p:cNvSpPr txBox="1"/>
          <p:nvPr/>
        </p:nvSpPr>
        <p:spPr>
          <a:xfrm>
            <a:off x="709279" y="920718"/>
            <a:ext cx="5331282" cy="2940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00"/>
              </a:lnSpc>
            </a:pPr>
            <a:r>
              <a:rPr lang="fr-FR" sz="7755" b="1" noProof="0" dirty="0">
                <a:solidFill>
                  <a:srgbClr val="435415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MÉTHODOLOGIES GÉNÉRALES D’ÉVALUATION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09279" y="4634001"/>
            <a:ext cx="6158038" cy="2249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9"/>
              </a:lnSpc>
            </a:pPr>
            <a:r>
              <a:rPr lang="fr-FR" sz="2563" b="1" spc="76" noProof="0" dirty="0">
                <a:solidFill>
                  <a:srgbClr val="435415"/>
                </a:solidFill>
                <a:latin typeface="Poppins Bold"/>
                <a:ea typeface="Poppins Bold"/>
                <a:cs typeface="Poppins Bold"/>
                <a:sym typeface="Poppins Bold"/>
              </a:rPr>
              <a:t>Approche en bloc ‘vision unitaire du bien’ </a:t>
            </a:r>
          </a:p>
          <a:p>
            <a:pPr algn="l">
              <a:lnSpc>
                <a:spcPts val="3589"/>
              </a:lnSpc>
            </a:pPr>
            <a:r>
              <a:rPr lang="fr-FR" sz="2563" spc="76" noProof="0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•Par comparaison</a:t>
            </a:r>
          </a:p>
          <a:p>
            <a:pPr algn="l">
              <a:lnSpc>
                <a:spcPts val="3589"/>
              </a:lnSpc>
            </a:pPr>
            <a:r>
              <a:rPr lang="fr-FR" sz="2563" spc="76" noProof="0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•Par le revenu (DCF …)</a:t>
            </a:r>
          </a:p>
          <a:p>
            <a:pPr algn="l">
              <a:lnSpc>
                <a:spcPts val="3589"/>
              </a:lnSpc>
              <a:spcBef>
                <a:spcPct val="0"/>
              </a:spcBef>
            </a:pPr>
            <a:endParaRPr lang="fr-FR" sz="2563" spc="76" noProof="0" dirty="0">
              <a:solidFill>
                <a:srgbClr val="43541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09279" y="7456520"/>
            <a:ext cx="6997047" cy="180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9"/>
              </a:lnSpc>
            </a:pPr>
            <a:r>
              <a:rPr lang="fr-FR" sz="2563" b="1" spc="76" noProof="0" dirty="0">
                <a:solidFill>
                  <a:srgbClr val="435415"/>
                </a:solidFill>
                <a:latin typeface="Poppins Bold"/>
                <a:ea typeface="Poppins Bold"/>
                <a:cs typeface="Poppins Bold"/>
                <a:sym typeface="Poppins Bold"/>
              </a:rPr>
              <a:t>Approche par décomposition :</a:t>
            </a:r>
          </a:p>
          <a:p>
            <a:pPr algn="l">
              <a:lnSpc>
                <a:spcPts val="3589"/>
              </a:lnSpc>
            </a:pPr>
            <a:r>
              <a:rPr lang="fr-FR" sz="2563" spc="76" noProof="0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chaque composante du bien</a:t>
            </a:r>
          </a:p>
          <a:p>
            <a:pPr algn="l">
              <a:lnSpc>
                <a:spcPts val="3589"/>
              </a:lnSpc>
            </a:pPr>
            <a:r>
              <a:rPr lang="fr-FR" sz="2563" spc="76" noProof="0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est évaluée individuellement </a:t>
            </a:r>
          </a:p>
          <a:p>
            <a:pPr algn="l">
              <a:lnSpc>
                <a:spcPts val="3589"/>
              </a:lnSpc>
              <a:spcBef>
                <a:spcPct val="0"/>
              </a:spcBef>
            </a:pPr>
            <a:endParaRPr lang="fr-FR" sz="2563" spc="76" noProof="0" dirty="0">
              <a:solidFill>
                <a:srgbClr val="43541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F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66618" y="0"/>
            <a:ext cx="9605486" cy="10287000"/>
          </a:xfrm>
          <a:custGeom>
            <a:avLst/>
            <a:gdLst/>
            <a:ahLst/>
            <a:cxnLst/>
            <a:rect l="l" t="t" r="r" b="b"/>
            <a:pathLst>
              <a:path w="9605486" h="10287000">
                <a:moveTo>
                  <a:pt x="0" y="0"/>
                </a:moveTo>
                <a:lnTo>
                  <a:pt x="9605486" y="0"/>
                </a:lnTo>
                <a:lnTo>
                  <a:pt x="960548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3" name="TextBox 3"/>
          <p:cNvSpPr txBox="1"/>
          <p:nvPr/>
        </p:nvSpPr>
        <p:spPr>
          <a:xfrm>
            <a:off x="1028700" y="2956941"/>
            <a:ext cx="5182689" cy="4525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6"/>
              </a:lnSpc>
            </a:pPr>
            <a:r>
              <a:rPr lang="fr-FR" sz="7200" b="1" noProof="0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MISE EN ŒUVRE SIMPLIFIÉE </a:t>
            </a:r>
          </a:p>
          <a:p>
            <a:pPr algn="ctr">
              <a:lnSpc>
                <a:spcPts val="7056"/>
              </a:lnSpc>
            </a:pPr>
            <a:endParaRPr lang="fr-FR" sz="7200" b="1" noProof="0" dirty="0">
              <a:solidFill>
                <a:srgbClr val="FFFFFF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  <a:p>
            <a:pPr algn="ctr">
              <a:lnSpc>
                <a:spcPts val="7056"/>
              </a:lnSpc>
            </a:pPr>
            <a:r>
              <a:rPr lang="fr-FR" sz="7200" b="1" noProof="0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APPROCHE PAR DÉCOMPOSITION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5900" y="2973273"/>
            <a:ext cx="337341" cy="33734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B858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 lang="fr-FR" noProof="0" dirty="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6759" y="862660"/>
            <a:ext cx="11544064" cy="963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55"/>
              </a:lnSpc>
            </a:pPr>
            <a:r>
              <a:rPr lang="fr-FR" sz="7199" b="1" noProof="0" dirty="0">
                <a:solidFill>
                  <a:srgbClr val="435415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FOCUS VALEUR DES PEUPLEMENTS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89858" y="2849448"/>
            <a:ext cx="4261709" cy="96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fr-FR" sz="2799" b="1" spc="83" noProof="0" dirty="0">
                <a:solidFill>
                  <a:srgbClr val="435415"/>
                </a:solidFill>
                <a:latin typeface="Poppins Bold"/>
                <a:ea typeface="Poppins Bold"/>
                <a:cs typeface="Poppins Bold"/>
                <a:sym typeface="Poppins Bold"/>
              </a:rPr>
              <a:t>Cartographie</a:t>
            </a:r>
          </a:p>
          <a:p>
            <a:pPr algn="l">
              <a:lnSpc>
                <a:spcPts val="3589"/>
              </a:lnSpc>
              <a:spcBef>
                <a:spcPct val="0"/>
              </a:spcBef>
            </a:pPr>
            <a:endParaRPr lang="fr-FR" sz="2799" b="1" spc="83" noProof="0" dirty="0">
              <a:solidFill>
                <a:srgbClr val="435415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289858" y="4102631"/>
            <a:ext cx="7311342" cy="1354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9"/>
              </a:lnSpc>
            </a:pPr>
            <a:r>
              <a:rPr lang="fr-FR" sz="2563" b="1" spc="76" noProof="0" dirty="0">
                <a:solidFill>
                  <a:srgbClr val="435415"/>
                </a:solidFill>
                <a:latin typeface="Poppins Bold"/>
                <a:ea typeface="Poppins Bold"/>
                <a:cs typeface="Poppins Bold"/>
                <a:sym typeface="Poppins Bold"/>
              </a:rPr>
              <a:t>Inventaire / sondages pour les peuplements matures</a:t>
            </a:r>
          </a:p>
          <a:p>
            <a:pPr algn="l">
              <a:lnSpc>
                <a:spcPts val="3589"/>
              </a:lnSpc>
              <a:spcBef>
                <a:spcPct val="0"/>
              </a:spcBef>
            </a:pPr>
            <a:endParaRPr lang="fr-FR" sz="2563" b="1" spc="76" noProof="0" dirty="0">
              <a:solidFill>
                <a:srgbClr val="435415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359563" y="5582972"/>
            <a:ext cx="7241637" cy="1361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9"/>
              </a:lnSpc>
            </a:pPr>
            <a:r>
              <a:rPr lang="fr-FR" sz="2563" b="1" spc="76" noProof="0" dirty="0">
                <a:solidFill>
                  <a:srgbClr val="435415"/>
                </a:solidFill>
                <a:latin typeface="Poppins Bold"/>
                <a:ea typeface="Poppins Bold"/>
                <a:cs typeface="Poppins Bold"/>
                <a:sym typeface="Poppins Bold"/>
              </a:rPr>
              <a:t>Cubage / Référence cours du bois sur pied </a:t>
            </a:r>
          </a:p>
          <a:p>
            <a:pPr algn="l">
              <a:lnSpc>
                <a:spcPts val="3589"/>
              </a:lnSpc>
              <a:spcBef>
                <a:spcPct val="0"/>
              </a:spcBef>
            </a:pPr>
            <a:endParaRPr lang="fr-FR" sz="2563" b="1" spc="76" noProof="0" dirty="0">
              <a:solidFill>
                <a:srgbClr val="435415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485900" y="4178831"/>
            <a:ext cx="337341" cy="33734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B858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 lang="fr-FR" noProof="0"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85900" y="5659172"/>
            <a:ext cx="337341" cy="33734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B858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 lang="fr-FR" noProof="0" dirty="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85900" y="7287503"/>
            <a:ext cx="337341" cy="337341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B858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 lang="fr-FR" noProof="0" dirty="0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324710" y="6932667"/>
            <a:ext cx="7241637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89"/>
              </a:lnSpc>
            </a:pPr>
            <a:r>
              <a:rPr lang="fr-FR" sz="2563" b="1" spc="76" noProof="0" dirty="0">
                <a:solidFill>
                  <a:srgbClr val="435415"/>
                </a:solidFill>
                <a:latin typeface="Poppins Bold"/>
                <a:ea typeface="Poppins Bold"/>
                <a:cs typeface="Poppins Bold"/>
                <a:sym typeface="Poppins Bold"/>
              </a:rPr>
              <a:t>Peuplements immatures, description  Calcul des valeurs d’avenir </a:t>
            </a:r>
          </a:p>
          <a:p>
            <a:pPr algn="l">
              <a:lnSpc>
                <a:spcPts val="3589"/>
              </a:lnSpc>
              <a:spcBef>
                <a:spcPct val="0"/>
              </a:spcBef>
            </a:pPr>
            <a:endParaRPr lang="fr-FR" sz="2563" b="1" spc="76" noProof="0" dirty="0">
              <a:solidFill>
                <a:srgbClr val="435415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/>
          <a:srcRect t="53946"/>
          <a:stretch>
            <a:fillRect/>
          </a:stretch>
        </p:blipFill>
        <p:spPr bwMode="auto">
          <a:xfrm>
            <a:off x="11215702" y="5572128"/>
            <a:ext cx="6229350" cy="4390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t="1479"/>
          <a:stretch>
            <a:fillRect/>
          </a:stretch>
        </p:blipFill>
        <p:spPr bwMode="auto">
          <a:xfrm>
            <a:off x="9929754" y="428592"/>
            <a:ext cx="8072558" cy="4758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F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xpert forestier-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250" y="285716"/>
            <a:ext cx="17716624" cy="9286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0" y="3600450"/>
            <a:ext cx="16744950" cy="6686550"/>
            <a:chOff x="0" y="0"/>
            <a:chExt cx="4471471" cy="18149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1471" cy="1814914"/>
            </a:xfrm>
            <a:custGeom>
              <a:avLst/>
              <a:gdLst/>
              <a:ahLst/>
              <a:cxnLst/>
              <a:rect l="l" t="t" r="r" b="b"/>
              <a:pathLst>
                <a:path w="4471471" h="1814914">
                  <a:moveTo>
                    <a:pt x="0" y="0"/>
                  </a:moveTo>
                  <a:lnTo>
                    <a:pt x="4471471" y="0"/>
                  </a:lnTo>
                  <a:lnTo>
                    <a:pt x="4471471" y="1814914"/>
                  </a:lnTo>
                  <a:lnTo>
                    <a:pt x="0" y="1814914"/>
                  </a:lnTo>
                  <a:close/>
                </a:path>
              </a:pathLst>
            </a:custGeom>
            <a:gradFill rotWithShape="1">
              <a:gsLst>
                <a:gs pos="0">
                  <a:srgbClr val="262F0E">
                    <a:alpha val="0"/>
                  </a:srgbClr>
                </a:gs>
                <a:gs pos="100000">
                  <a:srgbClr val="262F0E">
                    <a:alpha val="91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FR" sz="1400" noProof="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471471" cy="18911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89"/>
                </a:lnSpc>
                <a:spcBef>
                  <a:spcPct val="0"/>
                </a:spcBef>
              </a:pPr>
              <a:endParaRPr lang="fr-FR" sz="1400" noProof="0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876033" y="3979460"/>
            <a:ext cx="13868918" cy="5124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178"/>
              </a:lnSpc>
            </a:pPr>
            <a:r>
              <a:rPr lang="fr-FR" sz="6600" b="1" noProof="0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Conclusion</a:t>
            </a:r>
          </a:p>
          <a:p>
            <a:pPr algn="ctr"/>
            <a:r>
              <a:rPr lang="fr-FR" sz="6600" b="1" i="1" cap="small" noProof="0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Evaluer une forêt, c’est d’abord la connaitre</a:t>
            </a:r>
          </a:p>
          <a:p>
            <a:pPr algn="ctr"/>
            <a:endParaRPr lang="fr-FR" sz="6600" b="1" noProof="0" dirty="0">
              <a:solidFill>
                <a:srgbClr val="FFFFFF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  <a:p>
            <a:pPr algn="ctr"/>
            <a:r>
              <a:rPr lang="fr-FR" sz="6600" b="1" noProof="0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Questions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744950" y="0"/>
            <a:ext cx="1899866" cy="10287000"/>
            <a:chOff x="0" y="0"/>
            <a:chExt cx="500376" cy="312355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00376" cy="3123556"/>
            </a:xfrm>
            <a:custGeom>
              <a:avLst/>
              <a:gdLst/>
              <a:ahLst/>
              <a:cxnLst/>
              <a:rect l="l" t="t" r="r" b="b"/>
              <a:pathLst>
                <a:path w="500376" h="3123556">
                  <a:moveTo>
                    <a:pt x="0" y="0"/>
                  </a:moveTo>
                  <a:lnTo>
                    <a:pt x="500376" y="0"/>
                  </a:lnTo>
                  <a:lnTo>
                    <a:pt x="500376" y="3123556"/>
                  </a:lnTo>
                  <a:lnTo>
                    <a:pt x="0" y="3123556"/>
                  </a:lnTo>
                  <a:close/>
                </a:path>
              </a:pathLst>
            </a:custGeom>
            <a:solidFill>
              <a:srgbClr val="262F0E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500376" cy="31997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 lang="fr-FR" noProof="0" dirty="0"/>
            </a:p>
          </p:txBody>
        </p:sp>
      </p:grpSp>
      <p:sp>
        <p:nvSpPr>
          <p:cNvPr id="11" name="TextBox 3"/>
          <p:cNvSpPr txBox="1"/>
          <p:nvPr/>
        </p:nvSpPr>
        <p:spPr>
          <a:xfrm>
            <a:off x="458929" y="1143000"/>
            <a:ext cx="12563142" cy="1645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71"/>
              </a:lnSpc>
            </a:pPr>
            <a:r>
              <a:rPr lang="fr-FR" sz="6399" b="1" noProof="0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COMMENT ÉVALUER UNE FORÊT ? </a:t>
            </a:r>
          </a:p>
          <a:p>
            <a:pPr algn="l">
              <a:lnSpc>
                <a:spcPts val="6271"/>
              </a:lnSpc>
            </a:pPr>
            <a:r>
              <a:rPr lang="fr-FR" sz="6399" b="1" noProof="0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PRINCIPAUX CRITÈRES ET MÉTHODOLOGIES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F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8191" y="3204174"/>
            <a:ext cx="441018" cy="44101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B858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 lang="fr-FR" noProof="0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582400" y="-1"/>
            <a:ext cx="6110813" cy="9353667"/>
            <a:chOff x="0" y="0"/>
            <a:chExt cx="993944" cy="159279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93943" cy="1592797"/>
            </a:xfrm>
            <a:custGeom>
              <a:avLst/>
              <a:gdLst/>
              <a:ahLst/>
              <a:cxnLst/>
              <a:rect l="l" t="t" r="r" b="b"/>
              <a:pathLst>
                <a:path w="993943" h="1592797">
                  <a:moveTo>
                    <a:pt x="0" y="0"/>
                  </a:moveTo>
                  <a:lnTo>
                    <a:pt x="993943" y="0"/>
                  </a:lnTo>
                  <a:lnTo>
                    <a:pt x="993943" y="1592797"/>
                  </a:lnTo>
                  <a:lnTo>
                    <a:pt x="0" y="1592797"/>
                  </a:lnTo>
                  <a:close/>
                </a:path>
              </a:pathLst>
            </a:custGeom>
            <a:blipFill>
              <a:blip r:embed="rId2" cstate="print"/>
              <a:stretch>
                <a:fillRect l="-64874" r="-64874"/>
              </a:stretch>
            </a:blipFill>
            <a:ln w="1047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36646" y="964345"/>
            <a:ext cx="12423389" cy="944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56"/>
              </a:lnSpc>
            </a:pPr>
            <a:r>
              <a:rPr lang="fr-FR" sz="7200" b="1" noProof="0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OBJECTIFS DE LA PRÉSENTATION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08680" y="2990793"/>
            <a:ext cx="9226331" cy="140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fr-FR" sz="2700" spc="81" noProof="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Comprendre les principaux critères d’évaluation d’une forêt</a:t>
            </a:r>
          </a:p>
          <a:p>
            <a:pPr algn="l">
              <a:lnSpc>
                <a:spcPts val="3589"/>
              </a:lnSpc>
              <a:spcBef>
                <a:spcPct val="0"/>
              </a:spcBef>
            </a:pPr>
            <a:endParaRPr lang="fr-FR" sz="2700" spc="81" noProof="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808191" y="5457648"/>
            <a:ext cx="441018" cy="44101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B858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 lang="fr-FR" noProof="0" dirty="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36646" y="7711122"/>
            <a:ext cx="441018" cy="441018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B858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 lang="fr-FR" noProof="0" dirty="0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708680" y="5165099"/>
            <a:ext cx="9226331" cy="1436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fr-FR" sz="2700" spc="81" noProof="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Appréhender la méthodologie adaptée à une expertise immobilière forestière</a:t>
            </a:r>
          </a:p>
          <a:p>
            <a:pPr algn="l">
              <a:lnSpc>
                <a:spcPts val="3779"/>
              </a:lnSpc>
              <a:spcBef>
                <a:spcPct val="0"/>
              </a:spcBef>
            </a:pPr>
            <a:endParaRPr lang="fr-FR" sz="2700" spc="81" noProof="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708680" y="7418572"/>
            <a:ext cx="9226331" cy="1436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fr-FR" sz="2700" spc="81" noProof="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Développer sa capacité à interpréter les résultats pour l’évaluation de la valeur vénale d’une forêt</a:t>
            </a:r>
          </a:p>
          <a:p>
            <a:pPr algn="l">
              <a:lnSpc>
                <a:spcPts val="3779"/>
              </a:lnSpc>
              <a:spcBef>
                <a:spcPct val="0"/>
              </a:spcBef>
            </a:pPr>
            <a:endParaRPr lang="fr-FR" sz="2700" spc="81" noProof="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F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5917811"/>
            <a:ext cx="18288001" cy="4369190"/>
            <a:chOff x="0" y="0"/>
            <a:chExt cx="5846094" cy="12894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46094" cy="1289491"/>
            </a:xfrm>
            <a:custGeom>
              <a:avLst/>
              <a:gdLst/>
              <a:ahLst/>
              <a:cxnLst/>
              <a:rect l="l" t="t" r="r" b="b"/>
              <a:pathLst>
                <a:path w="5846094" h="1289491">
                  <a:moveTo>
                    <a:pt x="0" y="0"/>
                  </a:moveTo>
                  <a:lnTo>
                    <a:pt x="5846094" y="0"/>
                  </a:lnTo>
                  <a:lnTo>
                    <a:pt x="5846094" y="1289491"/>
                  </a:lnTo>
                  <a:lnTo>
                    <a:pt x="0" y="12894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5846094" cy="13656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 lang="fr-FR" noProof="0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772601" y="3716915"/>
            <a:ext cx="3427766" cy="3291461"/>
            <a:chOff x="0" y="0"/>
            <a:chExt cx="1092236" cy="10488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92236" cy="1048803"/>
            </a:xfrm>
            <a:custGeom>
              <a:avLst/>
              <a:gdLst/>
              <a:ahLst/>
              <a:cxnLst/>
              <a:rect l="l" t="t" r="r" b="b"/>
              <a:pathLst>
                <a:path w="1092236" h="1048803">
                  <a:moveTo>
                    <a:pt x="0" y="0"/>
                  </a:moveTo>
                  <a:lnTo>
                    <a:pt x="1092236" y="0"/>
                  </a:lnTo>
                  <a:lnTo>
                    <a:pt x="1092236" y="1048803"/>
                  </a:lnTo>
                  <a:lnTo>
                    <a:pt x="0" y="1048803"/>
                  </a:lnTo>
                  <a:close/>
                </a:path>
              </a:pathLst>
            </a:custGeom>
            <a:blipFill>
              <a:blip r:embed="rId2" cstate="print"/>
              <a:stretch>
                <a:fillRect l="-24395" r="-19729"/>
              </a:stretch>
            </a:blipFill>
            <a:ln w="104775" cap="sq">
              <a:solidFill>
                <a:srgbClr val="ADB858"/>
              </a:solidFill>
              <a:prstDash val="solid"/>
              <a:miter/>
            </a:ln>
          </p:spPr>
          <p:txBody>
            <a:bodyPr/>
            <a:lstStyle/>
            <a:p>
              <a:endParaRPr lang="fr-FR" noProof="0" dirty="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067641" y="3714740"/>
            <a:ext cx="3427766" cy="3291461"/>
            <a:chOff x="0" y="0"/>
            <a:chExt cx="1092236" cy="104880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92236" cy="1048803"/>
            </a:xfrm>
            <a:custGeom>
              <a:avLst/>
              <a:gdLst/>
              <a:ahLst/>
              <a:cxnLst/>
              <a:rect l="l" t="t" r="r" b="b"/>
              <a:pathLst>
                <a:path w="1092236" h="1048803">
                  <a:moveTo>
                    <a:pt x="0" y="0"/>
                  </a:moveTo>
                  <a:lnTo>
                    <a:pt x="1092236" y="0"/>
                  </a:lnTo>
                  <a:lnTo>
                    <a:pt x="1092236" y="1048803"/>
                  </a:lnTo>
                  <a:lnTo>
                    <a:pt x="0" y="1048803"/>
                  </a:lnTo>
                  <a:close/>
                </a:path>
              </a:pathLst>
            </a:custGeom>
            <a:blipFill>
              <a:blip r:embed="rId3"/>
              <a:stretch>
                <a:fillRect l="-22062" r="-22062"/>
              </a:stretch>
            </a:blipFill>
            <a:ln w="104775" cap="sq">
              <a:solidFill>
                <a:srgbClr val="ADB858"/>
              </a:solidFill>
              <a:prstDash val="solid"/>
              <a:miter/>
            </a:ln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533015" y="1181100"/>
            <a:ext cx="11221971" cy="944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6"/>
              </a:lnSpc>
            </a:pPr>
            <a:r>
              <a:rPr lang="fr-FR" sz="7200" b="1" noProof="0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LA FORÊT FRANÇAISE EN CHIFFRES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00671" y="7394444"/>
            <a:ext cx="5171627" cy="1354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9"/>
              </a:lnSpc>
            </a:pPr>
            <a:r>
              <a:rPr lang="fr-FR" sz="2563" b="1" spc="76" noProof="0" dirty="0">
                <a:solidFill>
                  <a:srgbClr val="435415"/>
                </a:solidFill>
                <a:latin typeface="Poppins Bold"/>
                <a:ea typeface="Poppins Bold"/>
                <a:cs typeface="Poppins Bold"/>
                <a:sym typeface="Poppins Bold"/>
              </a:rPr>
              <a:t>•17 millions d’ha</a:t>
            </a:r>
          </a:p>
          <a:p>
            <a:pPr algn="ctr">
              <a:lnSpc>
                <a:spcPts val="3589"/>
              </a:lnSpc>
            </a:pPr>
            <a:r>
              <a:rPr lang="fr-FR" sz="2563" b="1" spc="76" noProof="0" dirty="0">
                <a:solidFill>
                  <a:srgbClr val="435415"/>
                </a:solidFill>
                <a:latin typeface="Poppins Bold"/>
                <a:ea typeface="Poppins Bold"/>
                <a:cs typeface="Poppins Bold"/>
                <a:sym typeface="Poppins Bold"/>
              </a:rPr>
              <a:t>(environ 32% du territoire)</a:t>
            </a:r>
          </a:p>
          <a:p>
            <a:pPr algn="ctr">
              <a:lnSpc>
                <a:spcPts val="3589"/>
              </a:lnSpc>
              <a:spcBef>
                <a:spcPct val="0"/>
              </a:spcBef>
            </a:pPr>
            <a:endParaRPr lang="fr-FR" sz="2563" b="1" spc="76" noProof="0" dirty="0">
              <a:solidFill>
                <a:srgbClr val="435415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215702" y="7392269"/>
            <a:ext cx="5171627" cy="1354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9"/>
              </a:lnSpc>
            </a:pPr>
            <a:r>
              <a:rPr lang="fr-FR" sz="2563" b="1" spc="76" noProof="0" dirty="0">
                <a:solidFill>
                  <a:srgbClr val="435415"/>
                </a:solidFill>
                <a:latin typeface="Poppins Bold"/>
                <a:ea typeface="Poppins Bold"/>
                <a:cs typeface="Poppins Bold"/>
                <a:sym typeface="Poppins Bold"/>
              </a:rPr>
              <a:t>•Essences dominantes : chêne, hêtre, pin</a:t>
            </a:r>
          </a:p>
          <a:p>
            <a:pPr algn="ctr">
              <a:lnSpc>
                <a:spcPts val="3589"/>
              </a:lnSpc>
              <a:spcBef>
                <a:spcPct val="0"/>
              </a:spcBef>
            </a:pPr>
            <a:endParaRPr lang="fr-FR" sz="2563" b="1" spc="76" noProof="0" dirty="0">
              <a:solidFill>
                <a:srgbClr val="435415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F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575107"/>
            <a:ext cx="5661438" cy="4711893"/>
          </a:xfrm>
          <a:custGeom>
            <a:avLst/>
            <a:gdLst/>
            <a:ahLst/>
            <a:cxnLst/>
            <a:rect l="l" t="t" r="r" b="b"/>
            <a:pathLst>
              <a:path w="5661438" h="4711893">
                <a:moveTo>
                  <a:pt x="0" y="0"/>
                </a:moveTo>
                <a:lnTo>
                  <a:pt x="5661438" y="0"/>
                </a:lnTo>
                <a:lnTo>
                  <a:pt x="5661438" y="4711893"/>
                </a:lnTo>
                <a:lnTo>
                  <a:pt x="0" y="47118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3" name="Freeform 3"/>
          <p:cNvSpPr/>
          <p:nvPr/>
        </p:nvSpPr>
        <p:spPr>
          <a:xfrm>
            <a:off x="0" y="-9525"/>
            <a:ext cx="5661438" cy="5479399"/>
          </a:xfrm>
          <a:custGeom>
            <a:avLst/>
            <a:gdLst/>
            <a:ahLst/>
            <a:cxnLst/>
            <a:rect l="l" t="t" r="r" b="b"/>
            <a:pathLst>
              <a:path w="5661438" h="5479399">
                <a:moveTo>
                  <a:pt x="0" y="0"/>
                </a:moveTo>
                <a:lnTo>
                  <a:pt x="5661438" y="0"/>
                </a:lnTo>
                <a:lnTo>
                  <a:pt x="5661438" y="5479399"/>
                </a:lnTo>
                <a:lnTo>
                  <a:pt x="0" y="5479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4" name="Freeform 4"/>
          <p:cNvSpPr/>
          <p:nvPr/>
        </p:nvSpPr>
        <p:spPr>
          <a:xfrm>
            <a:off x="5929768" y="3351382"/>
            <a:ext cx="3197932" cy="275477"/>
          </a:xfrm>
          <a:custGeom>
            <a:avLst/>
            <a:gdLst/>
            <a:ahLst/>
            <a:cxnLst/>
            <a:rect l="l" t="t" r="r" b="b"/>
            <a:pathLst>
              <a:path w="3197932" h="275477">
                <a:moveTo>
                  <a:pt x="0" y="0"/>
                </a:moveTo>
                <a:lnTo>
                  <a:pt x="3197932" y="0"/>
                </a:lnTo>
                <a:lnTo>
                  <a:pt x="3197932" y="275478"/>
                </a:lnTo>
                <a:lnTo>
                  <a:pt x="0" y="2754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5" name="Freeform 5"/>
          <p:cNvSpPr/>
          <p:nvPr/>
        </p:nvSpPr>
        <p:spPr>
          <a:xfrm>
            <a:off x="5913469" y="5641969"/>
            <a:ext cx="3214232" cy="276881"/>
          </a:xfrm>
          <a:custGeom>
            <a:avLst/>
            <a:gdLst/>
            <a:ahLst/>
            <a:cxnLst/>
            <a:rect l="l" t="t" r="r" b="b"/>
            <a:pathLst>
              <a:path w="3214232" h="276881">
                <a:moveTo>
                  <a:pt x="0" y="0"/>
                </a:moveTo>
                <a:lnTo>
                  <a:pt x="3214231" y="0"/>
                </a:lnTo>
                <a:lnTo>
                  <a:pt x="3214231" y="276881"/>
                </a:lnTo>
                <a:lnTo>
                  <a:pt x="0" y="2768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6" name="Freeform 6"/>
          <p:cNvSpPr/>
          <p:nvPr/>
        </p:nvSpPr>
        <p:spPr>
          <a:xfrm>
            <a:off x="5929768" y="8139773"/>
            <a:ext cx="3214232" cy="276881"/>
          </a:xfrm>
          <a:custGeom>
            <a:avLst/>
            <a:gdLst/>
            <a:ahLst/>
            <a:cxnLst/>
            <a:rect l="l" t="t" r="r" b="b"/>
            <a:pathLst>
              <a:path w="3214232" h="276881">
                <a:moveTo>
                  <a:pt x="0" y="0"/>
                </a:moveTo>
                <a:lnTo>
                  <a:pt x="3214232" y="0"/>
                </a:lnTo>
                <a:lnTo>
                  <a:pt x="3214232" y="276882"/>
                </a:lnTo>
                <a:lnTo>
                  <a:pt x="0" y="2768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7" name="TextBox 7"/>
          <p:cNvSpPr txBox="1"/>
          <p:nvPr/>
        </p:nvSpPr>
        <p:spPr>
          <a:xfrm>
            <a:off x="10250648" y="7661503"/>
            <a:ext cx="7370553" cy="2835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fr-FR" sz="2700" b="1" spc="81" noProof="0" dirty="0">
                <a:solidFill>
                  <a:srgbClr val="E2C2B3"/>
                </a:solidFill>
                <a:latin typeface="Poppins Bold"/>
                <a:ea typeface="Poppins Bold"/>
                <a:cs typeface="Poppins Bold"/>
                <a:sym typeface="Poppins Bold"/>
              </a:rPr>
              <a:t>Forêts Collectivités</a:t>
            </a:r>
          </a:p>
          <a:p>
            <a:pPr algn="l">
              <a:lnSpc>
                <a:spcPts val="1120"/>
              </a:lnSpc>
            </a:pPr>
            <a:endParaRPr lang="fr-FR" sz="2700" b="1" spc="81" noProof="0" dirty="0">
              <a:solidFill>
                <a:srgbClr val="E2C2B3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360"/>
              </a:lnSpc>
            </a:pPr>
            <a:r>
              <a:rPr lang="fr-FR" sz="2400" spc="72" noProof="0" dirty="0">
                <a:solidFill>
                  <a:srgbClr val="E2C2B3"/>
                </a:solidFill>
                <a:latin typeface="Poppins"/>
                <a:ea typeface="Poppins"/>
                <a:cs typeface="Poppins"/>
                <a:sym typeface="Poppins"/>
              </a:rPr>
              <a:t>Elles représentent 16% des surfaces forestières.</a:t>
            </a:r>
          </a:p>
          <a:p>
            <a:pPr algn="l">
              <a:lnSpc>
                <a:spcPts val="3360"/>
              </a:lnSpc>
            </a:pPr>
            <a:endParaRPr lang="fr-FR" sz="2400" spc="72" noProof="0" dirty="0">
              <a:solidFill>
                <a:srgbClr val="E2C2B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780"/>
              </a:lnSpc>
            </a:pPr>
            <a:endParaRPr lang="fr-FR" sz="2400" spc="72" noProof="0" dirty="0">
              <a:solidFill>
                <a:srgbClr val="E2C2B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780"/>
              </a:lnSpc>
              <a:spcBef>
                <a:spcPct val="0"/>
              </a:spcBef>
            </a:pPr>
            <a:endParaRPr lang="fr-FR" sz="2400" spc="72" noProof="0" dirty="0">
              <a:solidFill>
                <a:srgbClr val="E2C2B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596768" y="845653"/>
            <a:ext cx="11221971" cy="1839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6"/>
              </a:lnSpc>
            </a:pPr>
            <a:r>
              <a:rPr lang="fr-FR" sz="7200" b="1" noProof="0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PROPRIÉTÉ ET GESTION</a:t>
            </a:r>
          </a:p>
          <a:p>
            <a:pPr algn="ctr">
              <a:lnSpc>
                <a:spcPts val="7056"/>
              </a:lnSpc>
            </a:pPr>
            <a:endParaRPr lang="fr-FR" sz="7200" b="1" noProof="0" dirty="0">
              <a:solidFill>
                <a:srgbClr val="FFFFFF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099125" y="3205597"/>
            <a:ext cx="1151523" cy="458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9"/>
              </a:lnSpc>
              <a:spcBef>
                <a:spcPct val="0"/>
              </a:spcBef>
            </a:pPr>
            <a:r>
              <a:rPr lang="fr-FR" sz="2563" b="1" spc="76" noProof="0" dirty="0">
                <a:solidFill>
                  <a:srgbClr val="E2C2B3"/>
                </a:solidFill>
                <a:latin typeface="Poppins Bold"/>
                <a:ea typeface="Poppins Bold"/>
                <a:cs typeface="Poppins Bold"/>
                <a:sym typeface="Poppins Bold"/>
              </a:rPr>
              <a:t>74%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50648" y="2629598"/>
            <a:ext cx="7370553" cy="2412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fr-FR" sz="2700" b="1" spc="81" noProof="0" dirty="0">
                <a:solidFill>
                  <a:srgbClr val="E2C2B3"/>
                </a:solidFill>
                <a:latin typeface="Poppins Bold"/>
                <a:ea typeface="Poppins Bold"/>
                <a:cs typeface="Poppins Bold"/>
                <a:sym typeface="Poppins Bold"/>
              </a:rPr>
              <a:t>Forêts Privées</a:t>
            </a:r>
          </a:p>
          <a:p>
            <a:pPr algn="l">
              <a:lnSpc>
                <a:spcPts val="1120"/>
              </a:lnSpc>
            </a:pPr>
            <a:endParaRPr lang="fr-FR" sz="2700" b="1" spc="81" noProof="0" dirty="0">
              <a:solidFill>
                <a:srgbClr val="E2C2B3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360"/>
              </a:lnSpc>
            </a:pPr>
            <a:r>
              <a:rPr lang="fr-FR" sz="2400" spc="72" noProof="0" dirty="0">
                <a:solidFill>
                  <a:srgbClr val="E2C2B3"/>
                </a:solidFill>
                <a:latin typeface="Poppins"/>
                <a:ea typeface="Poppins"/>
                <a:cs typeface="Poppins"/>
                <a:sym typeface="Poppins"/>
              </a:rPr>
              <a:t>Elles représentent 74% des surfaces, appartenant à 3,8 millions de propriétaires.</a:t>
            </a:r>
          </a:p>
          <a:p>
            <a:pPr algn="l">
              <a:lnSpc>
                <a:spcPts val="3780"/>
              </a:lnSpc>
            </a:pPr>
            <a:endParaRPr lang="fr-FR" sz="2400" spc="72" noProof="0" dirty="0">
              <a:solidFill>
                <a:srgbClr val="E2C2B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780"/>
              </a:lnSpc>
              <a:spcBef>
                <a:spcPct val="0"/>
              </a:spcBef>
            </a:pPr>
            <a:endParaRPr lang="fr-FR" sz="2400" spc="72" noProof="0" dirty="0">
              <a:solidFill>
                <a:srgbClr val="E2C2B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50648" y="5209255"/>
            <a:ext cx="5670953" cy="2412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fr-FR" sz="2700" b="1" spc="81" noProof="0" dirty="0">
                <a:solidFill>
                  <a:srgbClr val="E2C2B3"/>
                </a:solidFill>
                <a:latin typeface="Poppins Bold"/>
                <a:ea typeface="Poppins Bold"/>
                <a:cs typeface="Poppins Bold"/>
                <a:sym typeface="Poppins Bold"/>
              </a:rPr>
              <a:t>Forêts d'État</a:t>
            </a:r>
          </a:p>
          <a:p>
            <a:pPr algn="l">
              <a:lnSpc>
                <a:spcPts val="1120"/>
              </a:lnSpc>
            </a:pPr>
            <a:endParaRPr lang="fr-FR" sz="2700" b="1" spc="81" noProof="0" dirty="0">
              <a:solidFill>
                <a:srgbClr val="E2C2B3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360"/>
              </a:lnSpc>
            </a:pPr>
            <a:r>
              <a:rPr lang="fr-FR" sz="2400" spc="72" noProof="0" dirty="0">
                <a:solidFill>
                  <a:srgbClr val="E2C2B3"/>
                </a:solidFill>
                <a:latin typeface="Poppins"/>
                <a:ea typeface="Poppins"/>
                <a:cs typeface="Poppins"/>
                <a:sym typeface="Poppins"/>
              </a:rPr>
              <a:t>Elles constituent 10% des surfaces forestières</a:t>
            </a:r>
          </a:p>
          <a:p>
            <a:pPr algn="l">
              <a:lnSpc>
                <a:spcPts val="3780"/>
              </a:lnSpc>
            </a:pPr>
            <a:endParaRPr lang="fr-FR" sz="2400" spc="72" noProof="0" dirty="0">
              <a:solidFill>
                <a:srgbClr val="E2C2B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780"/>
              </a:lnSpc>
              <a:spcBef>
                <a:spcPct val="0"/>
              </a:spcBef>
            </a:pPr>
            <a:endParaRPr lang="fr-FR" sz="2400" spc="72" noProof="0" dirty="0">
              <a:solidFill>
                <a:srgbClr val="E2C2B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144000" y="5527669"/>
            <a:ext cx="1151523" cy="458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9"/>
              </a:lnSpc>
              <a:spcBef>
                <a:spcPct val="0"/>
              </a:spcBef>
            </a:pPr>
            <a:r>
              <a:rPr lang="fr-FR" sz="2563" b="1" spc="76" noProof="0" dirty="0">
                <a:solidFill>
                  <a:srgbClr val="E2C2B3"/>
                </a:solidFill>
                <a:latin typeface="Poppins Bold"/>
                <a:ea typeface="Poppins Bold"/>
                <a:cs typeface="Poppins Bold"/>
                <a:sym typeface="Poppins Bold"/>
              </a:rPr>
              <a:t>10%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44000" y="8010737"/>
            <a:ext cx="1151523" cy="458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9"/>
              </a:lnSpc>
              <a:spcBef>
                <a:spcPct val="0"/>
              </a:spcBef>
            </a:pPr>
            <a:r>
              <a:rPr lang="fr-FR" sz="2563" b="1" spc="76" noProof="0" dirty="0">
                <a:solidFill>
                  <a:srgbClr val="E2C2B3"/>
                </a:solidFill>
                <a:latin typeface="Poppins Bold"/>
                <a:ea typeface="Poppins Bold"/>
                <a:cs typeface="Poppins Bold"/>
                <a:sym typeface="Poppins Bold"/>
              </a:rPr>
              <a:t>16%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983262" y="6753185"/>
            <a:ext cx="5670953" cy="955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fr-FR" sz="2700" b="1" spc="81" noProof="0" dirty="0">
                <a:solidFill>
                  <a:srgbClr val="E2C2B3"/>
                </a:solidFill>
                <a:latin typeface="Poppins Bold"/>
                <a:ea typeface="Poppins Bold"/>
                <a:cs typeface="Poppins Bold"/>
                <a:sym typeface="Poppins Bold"/>
              </a:rPr>
              <a:t>Forêts Publiques</a:t>
            </a:r>
          </a:p>
          <a:p>
            <a:pPr algn="l">
              <a:lnSpc>
                <a:spcPts val="3780"/>
              </a:lnSpc>
              <a:spcBef>
                <a:spcPct val="0"/>
              </a:spcBef>
            </a:pPr>
            <a:endParaRPr lang="fr-FR" sz="2700" b="1" spc="81" noProof="0" dirty="0">
              <a:solidFill>
                <a:srgbClr val="E2C2B3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5" name="AutoShape 15"/>
          <p:cNvSpPr/>
          <p:nvPr/>
        </p:nvSpPr>
        <p:spPr>
          <a:xfrm flipH="1" flipV="1">
            <a:off x="13940253" y="6499385"/>
            <a:ext cx="874992" cy="360554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fr-FR" noProof="0" dirty="0"/>
          </a:p>
        </p:txBody>
      </p:sp>
      <p:sp>
        <p:nvSpPr>
          <p:cNvPr id="16" name="AutoShape 16"/>
          <p:cNvSpPr/>
          <p:nvPr/>
        </p:nvSpPr>
        <p:spPr>
          <a:xfrm flipH="1">
            <a:off x="13962805" y="7278782"/>
            <a:ext cx="872290" cy="367042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fr-FR" noProof="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76948" y="1747779"/>
            <a:ext cx="7334105" cy="6105642"/>
          </a:xfrm>
          <a:custGeom>
            <a:avLst/>
            <a:gdLst/>
            <a:ahLst/>
            <a:cxnLst/>
            <a:rect l="l" t="t" r="r" b="b"/>
            <a:pathLst>
              <a:path w="7334105" h="6105642">
                <a:moveTo>
                  <a:pt x="0" y="0"/>
                </a:moveTo>
                <a:lnTo>
                  <a:pt x="7334104" y="0"/>
                </a:lnTo>
                <a:lnTo>
                  <a:pt x="7334104" y="6105642"/>
                </a:lnTo>
                <a:lnTo>
                  <a:pt x="0" y="61056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3" name="TextBox 3"/>
          <p:cNvSpPr txBox="1"/>
          <p:nvPr/>
        </p:nvSpPr>
        <p:spPr>
          <a:xfrm>
            <a:off x="4514395" y="605454"/>
            <a:ext cx="9816740" cy="1913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56"/>
              </a:lnSpc>
            </a:pPr>
            <a:r>
              <a:rPr lang="fr-FR" sz="7200" b="1" noProof="0" dirty="0">
                <a:solidFill>
                  <a:srgbClr val="435415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TYPES DE FORÊTS EN MÉTROPOLE</a:t>
            </a:r>
          </a:p>
          <a:p>
            <a:pPr algn="l">
              <a:lnSpc>
                <a:spcPts val="7600"/>
              </a:lnSpc>
            </a:pPr>
            <a:endParaRPr lang="fr-FR" sz="7200" b="1" noProof="0" dirty="0">
              <a:solidFill>
                <a:srgbClr val="435415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</p:txBody>
      </p:sp>
      <p:grpSp>
        <p:nvGrpSpPr>
          <p:cNvPr id="4" name="Group 4"/>
          <p:cNvGrpSpPr/>
          <p:nvPr/>
        </p:nvGrpSpPr>
        <p:grpSpPr>
          <a:xfrm rot="5400000">
            <a:off x="1960131" y="7894768"/>
            <a:ext cx="594002" cy="1447262"/>
            <a:chOff x="0" y="0"/>
            <a:chExt cx="156445" cy="38117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6445" cy="381172"/>
            </a:xfrm>
            <a:custGeom>
              <a:avLst/>
              <a:gdLst/>
              <a:ahLst/>
              <a:cxnLst/>
              <a:rect l="l" t="t" r="r" b="b"/>
              <a:pathLst>
                <a:path w="156445" h="381172">
                  <a:moveTo>
                    <a:pt x="0" y="0"/>
                  </a:moveTo>
                  <a:lnTo>
                    <a:pt x="156445" y="0"/>
                  </a:lnTo>
                  <a:lnTo>
                    <a:pt x="156445" y="381172"/>
                  </a:lnTo>
                  <a:lnTo>
                    <a:pt x="0" y="381172"/>
                  </a:lnTo>
                  <a:close/>
                </a:path>
              </a:pathLst>
            </a:custGeom>
            <a:solidFill>
              <a:srgbClr val="2D5C00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56445" cy="419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fr-FR" noProof="0" dirty="0"/>
            </a:p>
          </p:txBody>
        </p:sp>
      </p:grpSp>
      <p:grpSp>
        <p:nvGrpSpPr>
          <p:cNvPr id="7" name="Group 7"/>
          <p:cNvGrpSpPr/>
          <p:nvPr/>
        </p:nvGrpSpPr>
        <p:grpSpPr>
          <a:xfrm rot="5400000">
            <a:off x="8033752" y="7894768"/>
            <a:ext cx="594002" cy="1447262"/>
            <a:chOff x="0" y="0"/>
            <a:chExt cx="156445" cy="38117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6445" cy="381172"/>
            </a:xfrm>
            <a:custGeom>
              <a:avLst/>
              <a:gdLst/>
              <a:ahLst/>
              <a:cxnLst/>
              <a:rect l="l" t="t" r="r" b="b"/>
              <a:pathLst>
                <a:path w="156445" h="381172">
                  <a:moveTo>
                    <a:pt x="0" y="0"/>
                  </a:moveTo>
                  <a:lnTo>
                    <a:pt x="156445" y="0"/>
                  </a:lnTo>
                  <a:lnTo>
                    <a:pt x="156445" y="381172"/>
                  </a:lnTo>
                  <a:lnTo>
                    <a:pt x="0" y="381172"/>
                  </a:lnTo>
                  <a:close/>
                </a:path>
              </a:pathLst>
            </a:custGeom>
            <a:solidFill>
              <a:srgbClr val="4F9E09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56445" cy="419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fr-FR" noProof="0" dirty="0"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14757765" y="7894768"/>
            <a:ext cx="594002" cy="1447262"/>
            <a:chOff x="0" y="0"/>
            <a:chExt cx="156445" cy="38117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6445" cy="381172"/>
            </a:xfrm>
            <a:custGeom>
              <a:avLst/>
              <a:gdLst/>
              <a:ahLst/>
              <a:cxnLst/>
              <a:rect l="l" t="t" r="r" b="b"/>
              <a:pathLst>
                <a:path w="156445" h="381172">
                  <a:moveTo>
                    <a:pt x="0" y="0"/>
                  </a:moveTo>
                  <a:lnTo>
                    <a:pt x="156445" y="0"/>
                  </a:lnTo>
                  <a:lnTo>
                    <a:pt x="156445" y="381172"/>
                  </a:lnTo>
                  <a:lnTo>
                    <a:pt x="0" y="381172"/>
                  </a:lnTo>
                  <a:close/>
                </a:path>
              </a:pathLst>
            </a:custGeom>
            <a:solidFill>
              <a:srgbClr val="A4C892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56445" cy="419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fr-FR" noProof="0" dirty="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515142" y="8305971"/>
            <a:ext cx="2961806" cy="97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9"/>
              </a:lnSpc>
            </a:pPr>
            <a:r>
              <a:rPr lang="fr-FR" sz="2763" b="1" spc="82" noProof="0" dirty="0">
                <a:solidFill>
                  <a:srgbClr val="435415"/>
                </a:solidFill>
                <a:latin typeface="Poppins Bold"/>
                <a:ea typeface="Poppins Bold"/>
                <a:cs typeface="Poppins Bold"/>
                <a:sym typeface="Poppins Bold"/>
              </a:rPr>
              <a:t>Feuillus</a:t>
            </a:r>
          </a:p>
          <a:p>
            <a:pPr algn="ctr">
              <a:lnSpc>
                <a:spcPts val="3869"/>
              </a:lnSpc>
              <a:spcBef>
                <a:spcPct val="0"/>
              </a:spcBef>
            </a:pPr>
            <a:endParaRPr lang="fr-FR" sz="2763" b="1" spc="82" noProof="0" dirty="0">
              <a:solidFill>
                <a:srgbClr val="435415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664674" y="8305971"/>
            <a:ext cx="2961806" cy="941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9"/>
              </a:lnSpc>
            </a:pPr>
            <a:r>
              <a:rPr lang="fr-FR" sz="2763" b="1" spc="82" noProof="0" dirty="0">
                <a:solidFill>
                  <a:srgbClr val="435415"/>
                </a:solidFill>
                <a:latin typeface="Poppins Bold"/>
                <a:ea typeface="Poppins Bold"/>
                <a:cs typeface="Poppins Bold"/>
                <a:sym typeface="Poppins Bold"/>
              </a:rPr>
              <a:t>Conifères</a:t>
            </a:r>
          </a:p>
          <a:p>
            <a:pPr algn="ctr">
              <a:lnSpc>
                <a:spcPts val="3589"/>
              </a:lnSpc>
              <a:spcBef>
                <a:spcPct val="0"/>
              </a:spcBef>
            </a:pPr>
            <a:endParaRPr lang="fr-FR" sz="2763" b="1" spc="82" noProof="0" dirty="0">
              <a:solidFill>
                <a:srgbClr val="435415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5192015" y="8323751"/>
            <a:ext cx="2961806" cy="941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9"/>
              </a:lnSpc>
            </a:pPr>
            <a:r>
              <a:rPr lang="fr-FR" sz="2763" b="1" spc="82" noProof="0" dirty="0">
                <a:solidFill>
                  <a:srgbClr val="435415"/>
                </a:solidFill>
                <a:latin typeface="Poppins Bold"/>
                <a:ea typeface="Poppins Bold"/>
                <a:cs typeface="Poppins Bold"/>
                <a:sym typeface="Poppins Bold"/>
              </a:rPr>
              <a:t>Mixtes</a:t>
            </a:r>
          </a:p>
          <a:p>
            <a:pPr algn="ctr">
              <a:lnSpc>
                <a:spcPts val="3589"/>
              </a:lnSpc>
              <a:spcBef>
                <a:spcPct val="0"/>
              </a:spcBef>
            </a:pPr>
            <a:endParaRPr lang="fr-FR" sz="2763" b="1" spc="82" noProof="0" dirty="0">
              <a:solidFill>
                <a:srgbClr val="435415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902860" y="2251884"/>
            <a:ext cx="1151523" cy="458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9"/>
              </a:lnSpc>
              <a:spcBef>
                <a:spcPct val="0"/>
              </a:spcBef>
            </a:pPr>
            <a:r>
              <a:rPr lang="fr-FR" sz="2563" b="1" spc="76" noProof="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6%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50122" y="5222043"/>
            <a:ext cx="1151523" cy="458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9"/>
              </a:lnSpc>
              <a:spcBef>
                <a:spcPct val="0"/>
              </a:spcBef>
            </a:pPr>
            <a:r>
              <a:rPr lang="fr-FR" sz="2563" b="1" spc="76" noProof="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68%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910597" y="3876111"/>
            <a:ext cx="1151523" cy="458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9"/>
              </a:lnSpc>
              <a:spcBef>
                <a:spcPct val="0"/>
              </a:spcBef>
            </a:pPr>
            <a:r>
              <a:rPr lang="fr-FR" sz="2563" b="1" spc="76" noProof="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28%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42231" y="9429686"/>
            <a:ext cx="17968740" cy="746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</a:pPr>
            <a:r>
              <a:rPr lang="fr-FR" sz="2100" spc="63" noProof="0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La forêt française est majoritairement feuillue (67-68%), avec une part significative de conifères (26%) et de forêts mixtes (6%).</a:t>
            </a:r>
          </a:p>
          <a:p>
            <a:pPr algn="just">
              <a:lnSpc>
                <a:spcPts val="2940"/>
              </a:lnSpc>
              <a:spcBef>
                <a:spcPct val="0"/>
              </a:spcBef>
            </a:pPr>
            <a:endParaRPr lang="fr-FR" sz="2100" spc="63" noProof="0" dirty="0">
              <a:solidFill>
                <a:srgbClr val="43541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6057347" cy="10287000"/>
            <a:chOff x="0" y="0"/>
            <a:chExt cx="4229095" cy="30840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29095" cy="3084071"/>
            </a:xfrm>
            <a:custGeom>
              <a:avLst/>
              <a:gdLst/>
              <a:ahLst/>
              <a:cxnLst/>
              <a:rect l="l" t="t" r="r" b="b"/>
              <a:pathLst>
                <a:path w="4229095" h="3084071">
                  <a:moveTo>
                    <a:pt x="0" y="0"/>
                  </a:moveTo>
                  <a:lnTo>
                    <a:pt x="4229095" y="0"/>
                  </a:lnTo>
                  <a:lnTo>
                    <a:pt x="4229095" y="3084071"/>
                  </a:lnTo>
                  <a:lnTo>
                    <a:pt x="0" y="3084071"/>
                  </a:lnTo>
                  <a:close/>
                </a:path>
              </a:pathLst>
            </a:custGeom>
            <a:solidFill>
              <a:srgbClr val="262F0E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229095" cy="3160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 lang="fr-FR" noProof="0" dirty="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33680" y="541350"/>
            <a:ext cx="8144457" cy="2809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56"/>
              </a:lnSpc>
            </a:pPr>
            <a:r>
              <a:rPr lang="fr-FR" sz="7200" b="1" noProof="0" dirty="0">
                <a:solidFill>
                  <a:srgbClr val="ADB858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RÉPARTITION DES PRINCIPALES ESPÈCES</a:t>
            </a:r>
          </a:p>
          <a:p>
            <a:pPr algn="l">
              <a:lnSpc>
                <a:spcPts val="7600"/>
              </a:lnSpc>
            </a:pPr>
            <a:endParaRPr lang="fr-FR" sz="7200" b="1" noProof="0" dirty="0">
              <a:solidFill>
                <a:srgbClr val="ADB858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2950576"/>
            <a:ext cx="8941644" cy="6506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fr-FR" sz="2300" b="1" spc="69" noProof="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Chênes :</a:t>
            </a:r>
            <a:r>
              <a:rPr lang="fr-FR" sz="2300" spc="69" noProof="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fr-FR" sz="2200" spc="69" noProof="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Partout en plaine et moyenne altitude ; les chênes verts et lièges dans le bassin méditerranéen.</a:t>
            </a:r>
          </a:p>
          <a:p>
            <a:pPr algn="l">
              <a:lnSpc>
                <a:spcPts val="3079"/>
              </a:lnSpc>
            </a:pPr>
            <a:endParaRPr lang="fr-FR" sz="2300" spc="69" noProof="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220"/>
              </a:lnSpc>
            </a:pPr>
            <a:r>
              <a:rPr lang="fr-FR" sz="2300" b="1" spc="69" noProof="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Hêtre : </a:t>
            </a:r>
            <a:r>
              <a:rPr lang="fr-FR" sz="2200" spc="69" noProof="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Massifs montagneux et régions humides du Nord/Est.</a:t>
            </a:r>
          </a:p>
          <a:p>
            <a:pPr algn="l">
              <a:lnSpc>
                <a:spcPts val="3080"/>
              </a:lnSpc>
            </a:pPr>
            <a:endParaRPr lang="fr-FR" sz="2300" spc="69" noProof="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220"/>
              </a:lnSpc>
            </a:pPr>
            <a:r>
              <a:rPr lang="fr-FR" sz="2300" b="1" spc="69" noProof="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Châtaignier : </a:t>
            </a:r>
            <a:r>
              <a:rPr lang="fr-FR" sz="2200" spc="69" noProof="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Massif Central, Corse, Ouest.</a:t>
            </a:r>
          </a:p>
          <a:p>
            <a:pPr algn="l">
              <a:lnSpc>
                <a:spcPts val="3079"/>
              </a:lnSpc>
            </a:pPr>
            <a:endParaRPr lang="fr-FR" sz="2300" spc="69" noProof="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220"/>
              </a:lnSpc>
            </a:pPr>
            <a:r>
              <a:rPr lang="fr-FR" sz="2300" b="1" spc="69" noProof="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Pin maritime :</a:t>
            </a:r>
            <a:r>
              <a:rPr lang="fr-FR" sz="2300" spc="69" noProof="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fr-FR" sz="2200" spc="69" noProof="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Prédominant dans les Landes de Gascogne.</a:t>
            </a:r>
          </a:p>
          <a:p>
            <a:pPr algn="l">
              <a:lnSpc>
                <a:spcPts val="3079"/>
              </a:lnSpc>
            </a:pPr>
            <a:endParaRPr lang="fr-FR" sz="2300" spc="69" noProof="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220"/>
              </a:lnSpc>
            </a:pPr>
            <a:r>
              <a:rPr lang="fr-FR" sz="2300" b="1" spc="69" noProof="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Pins sylvestre, Épicéa, Sapin pectiné :</a:t>
            </a:r>
            <a:r>
              <a:rPr lang="fr-FR" sz="2300" spc="69" noProof="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fr-FR" sz="2200" spc="69" noProof="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Essentiellement dans les massifs montagneux (Vosges, Jura, Alpes, Pyrénées).</a:t>
            </a:r>
          </a:p>
          <a:p>
            <a:pPr algn="l">
              <a:lnSpc>
                <a:spcPts val="3080"/>
              </a:lnSpc>
            </a:pPr>
            <a:endParaRPr lang="fr-FR" sz="2300" spc="69" noProof="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220"/>
              </a:lnSpc>
            </a:pPr>
            <a:r>
              <a:rPr lang="fr-FR" sz="2300" b="1" spc="69" noProof="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Douglas : </a:t>
            </a:r>
            <a:r>
              <a:rPr lang="fr-FR" sz="2200" spc="69" noProof="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Cultivé pour le bois dans diverses régions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fr-FR" sz="2300" spc="69" noProof="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598641" y="3064876"/>
            <a:ext cx="270078" cy="27007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B858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 lang="fr-FR" noProof="0" dirty="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98641" y="4249627"/>
            <a:ext cx="270078" cy="270078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B858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 lang="fr-FR" noProof="0" dirty="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98641" y="5434104"/>
            <a:ext cx="270078" cy="270078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B858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 lang="fr-FR" noProof="0" dirty="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98641" y="6210300"/>
            <a:ext cx="270078" cy="270078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B858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 lang="fr-FR" noProof="0" dirty="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98641" y="7048500"/>
            <a:ext cx="270078" cy="270078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B858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 lang="fr-FR" noProof="0" dirty="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98641" y="8683422"/>
            <a:ext cx="270078" cy="270078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B858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 lang="fr-FR" noProof="0" dirty="0"/>
            </a:p>
          </p:txBody>
        </p:sp>
      </p:grp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58512" y="4000492"/>
            <a:ext cx="3929090" cy="546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72694" y="285716"/>
            <a:ext cx="5857916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420695"/>
            <a:ext cx="18288000" cy="11709831"/>
            <a:chOff x="0" y="0"/>
            <a:chExt cx="4816593" cy="30840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084071"/>
            </a:xfrm>
            <a:custGeom>
              <a:avLst/>
              <a:gdLst/>
              <a:ahLst/>
              <a:cxnLst/>
              <a:rect l="l" t="t" r="r" b="b"/>
              <a:pathLst>
                <a:path w="4816592" h="3084071">
                  <a:moveTo>
                    <a:pt x="0" y="0"/>
                  </a:moveTo>
                  <a:lnTo>
                    <a:pt x="4816592" y="0"/>
                  </a:lnTo>
                  <a:lnTo>
                    <a:pt x="4816592" y="3084071"/>
                  </a:lnTo>
                  <a:lnTo>
                    <a:pt x="0" y="3084071"/>
                  </a:lnTo>
                  <a:close/>
                </a:path>
              </a:pathLst>
            </a:custGeom>
            <a:solidFill>
              <a:srgbClr val="262F0E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160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 lang="fr-FR" noProof="0"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3670407" y="1884758"/>
            <a:ext cx="10947187" cy="7799871"/>
          </a:xfrm>
          <a:custGeom>
            <a:avLst/>
            <a:gdLst/>
            <a:ahLst/>
            <a:cxnLst/>
            <a:rect l="l" t="t" r="r" b="b"/>
            <a:pathLst>
              <a:path w="10947187" h="7799871">
                <a:moveTo>
                  <a:pt x="0" y="0"/>
                </a:moveTo>
                <a:lnTo>
                  <a:pt x="10947186" y="0"/>
                </a:lnTo>
                <a:lnTo>
                  <a:pt x="10947186" y="7799871"/>
                </a:lnTo>
                <a:lnTo>
                  <a:pt x="0" y="77998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6" name="TextBox 6"/>
          <p:cNvSpPr txBox="1"/>
          <p:nvPr/>
        </p:nvSpPr>
        <p:spPr>
          <a:xfrm>
            <a:off x="3533015" y="599658"/>
            <a:ext cx="11221971" cy="1839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6"/>
              </a:lnSpc>
            </a:pPr>
            <a:r>
              <a:rPr lang="fr-FR" sz="7200" b="1" noProof="0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LES DIFFÉRENTS USAGES DU BOIS</a:t>
            </a:r>
          </a:p>
          <a:p>
            <a:pPr algn="ctr">
              <a:lnSpc>
                <a:spcPts val="7056"/>
              </a:lnSpc>
            </a:pPr>
            <a:endParaRPr lang="fr-FR" sz="7200" b="1" noProof="0" dirty="0">
              <a:solidFill>
                <a:srgbClr val="FFFFFF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7617113" y="-400316"/>
            <a:ext cx="670887" cy="11689452"/>
            <a:chOff x="0" y="0"/>
            <a:chExt cx="176694" cy="312355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6694" cy="3123556"/>
            </a:xfrm>
            <a:custGeom>
              <a:avLst/>
              <a:gdLst/>
              <a:ahLst/>
              <a:cxnLst/>
              <a:rect l="l" t="t" r="r" b="b"/>
              <a:pathLst>
                <a:path w="176694" h="3123556">
                  <a:moveTo>
                    <a:pt x="0" y="0"/>
                  </a:moveTo>
                  <a:lnTo>
                    <a:pt x="176694" y="0"/>
                  </a:lnTo>
                  <a:lnTo>
                    <a:pt x="176694" y="3123556"/>
                  </a:lnTo>
                  <a:lnTo>
                    <a:pt x="0" y="3123556"/>
                  </a:lnTo>
                  <a:close/>
                </a:path>
              </a:pathLst>
            </a:custGeom>
            <a:solidFill>
              <a:srgbClr val="6A8E52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76694" cy="31997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 lang="fr-FR" noProof="0"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4" y="-420695"/>
            <a:ext cx="670887" cy="11709831"/>
            <a:chOff x="0" y="0"/>
            <a:chExt cx="176694" cy="31235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6694" cy="3123556"/>
            </a:xfrm>
            <a:custGeom>
              <a:avLst/>
              <a:gdLst/>
              <a:ahLst/>
              <a:cxnLst/>
              <a:rect l="l" t="t" r="r" b="b"/>
              <a:pathLst>
                <a:path w="176694" h="3123556">
                  <a:moveTo>
                    <a:pt x="0" y="0"/>
                  </a:moveTo>
                  <a:lnTo>
                    <a:pt x="176694" y="0"/>
                  </a:lnTo>
                  <a:lnTo>
                    <a:pt x="176694" y="3123556"/>
                  </a:lnTo>
                  <a:lnTo>
                    <a:pt x="0" y="3123556"/>
                  </a:lnTo>
                  <a:close/>
                </a:path>
              </a:pathLst>
            </a:custGeom>
            <a:solidFill>
              <a:srgbClr val="6A8E52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76694" cy="31997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 lang="fr-FR" noProof="0" dirty="0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F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26283" y="1576959"/>
            <a:ext cx="2292038" cy="2200895"/>
            <a:chOff x="0" y="0"/>
            <a:chExt cx="1092236" cy="10488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92236" cy="1048803"/>
            </a:xfrm>
            <a:custGeom>
              <a:avLst/>
              <a:gdLst/>
              <a:ahLst/>
              <a:cxnLst/>
              <a:rect l="l" t="t" r="r" b="b"/>
              <a:pathLst>
                <a:path w="1092236" h="1048803">
                  <a:moveTo>
                    <a:pt x="0" y="0"/>
                  </a:moveTo>
                  <a:lnTo>
                    <a:pt x="1092236" y="0"/>
                  </a:lnTo>
                  <a:lnTo>
                    <a:pt x="1092236" y="1048803"/>
                  </a:lnTo>
                  <a:lnTo>
                    <a:pt x="0" y="1048803"/>
                  </a:lnTo>
                  <a:close/>
                </a:path>
              </a:pathLst>
            </a:custGeom>
            <a:blipFill>
              <a:blip r:embed="rId2"/>
              <a:stretch>
                <a:fillRect l="-8624" r="-8624"/>
              </a:stretch>
            </a:blipFill>
            <a:ln w="1047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FR" noProof="0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905842" y="1576959"/>
            <a:ext cx="2292038" cy="2200895"/>
            <a:chOff x="0" y="0"/>
            <a:chExt cx="1092236" cy="104880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92236" cy="1048803"/>
            </a:xfrm>
            <a:custGeom>
              <a:avLst/>
              <a:gdLst/>
              <a:ahLst/>
              <a:cxnLst/>
              <a:rect l="l" t="t" r="r" b="b"/>
              <a:pathLst>
                <a:path w="1092236" h="1048803">
                  <a:moveTo>
                    <a:pt x="0" y="0"/>
                  </a:moveTo>
                  <a:lnTo>
                    <a:pt x="1092236" y="0"/>
                  </a:lnTo>
                  <a:lnTo>
                    <a:pt x="1092236" y="1048803"/>
                  </a:lnTo>
                  <a:lnTo>
                    <a:pt x="0" y="1048803"/>
                  </a:lnTo>
                  <a:close/>
                </a:path>
              </a:pathLst>
            </a:custGeom>
            <a:blipFill>
              <a:blip r:embed="rId3"/>
              <a:stretch>
                <a:fillRect t="-2070" b="-2070"/>
              </a:stretch>
            </a:blipFill>
            <a:ln w="1047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FR" noProof="0" dirty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608966" y="1576959"/>
            <a:ext cx="2292038" cy="2200895"/>
            <a:chOff x="0" y="0"/>
            <a:chExt cx="1092236" cy="104880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92236" cy="1048803"/>
            </a:xfrm>
            <a:custGeom>
              <a:avLst/>
              <a:gdLst/>
              <a:ahLst/>
              <a:cxnLst/>
              <a:rect l="l" t="t" r="r" b="b"/>
              <a:pathLst>
                <a:path w="1092236" h="1048803">
                  <a:moveTo>
                    <a:pt x="0" y="0"/>
                  </a:moveTo>
                  <a:lnTo>
                    <a:pt x="1092236" y="0"/>
                  </a:lnTo>
                  <a:lnTo>
                    <a:pt x="1092236" y="1048803"/>
                  </a:lnTo>
                  <a:lnTo>
                    <a:pt x="0" y="1048803"/>
                  </a:lnTo>
                  <a:close/>
                </a:path>
              </a:pathLst>
            </a:custGeom>
            <a:blipFill>
              <a:blip r:embed="rId4"/>
              <a:stretch>
                <a:fillRect t="-2070" b="-2070"/>
              </a:stretch>
            </a:blipFill>
            <a:ln w="1047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8" name="Freeform 8"/>
          <p:cNvSpPr/>
          <p:nvPr/>
        </p:nvSpPr>
        <p:spPr>
          <a:xfrm>
            <a:off x="6350175" y="2223493"/>
            <a:ext cx="111247" cy="6356958"/>
          </a:xfrm>
          <a:custGeom>
            <a:avLst/>
            <a:gdLst/>
            <a:ahLst/>
            <a:cxnLst/>
            <a:rect l="l" t="t" r="r" b="b"/>
            <a:pathLst>
              <a:path w="111247" h="6356958">
                <a:moveTo>
                  <a:pt x="0" y="0"/>
                </a:moveTo>
                <a:lnTo>
                  <a:pt x="111246" y="0"/>
                </a:lnTo>
                <a:lnTo>
                  <a:pt x="111246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3533014" y="322209"/>
            <a:ext cx="11221971" cy="944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6"/>
              </a:lnSpc>
            </a:pPr>
            <a:r>
              <a:rPr lang="fr-FR" sz="7200" b="1" noProof="0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SERVICES ÉCOSYSTÉMIQUES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80416" y="4047867"/>
            <a:ext cx="5783772" cy="1354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9"/>
              </a:lnSpc>
            </a:pPr>
            <a:r>
              <a:rPr lang="fr-FR" sz="2563" spc="76" noProof="0" dirty="0">
                <a:solidFill>
                  <a:srgbClr val="ADB858"/>
                </a:solidFill>
                <a:latin typeface="Poppins"/>
                <a:ea typeface="Poppins"/>
                <a:cs typeface="Poppins"/>
                <a:sym typeface="Poppins"/>
              </a:rPr>
              <a:t>Stockage de carbone et régulation climatique</a:t>
            </a:r>
          </a:p>
          <a:p>
            <a:pPr algn="ctr">
              <a:lnSpc>
                <a:spcPts val="3589"/>
              </a:lnSpc>
              <a:spcBef>
                <a:spcPct val="0"/>
              </a:spcBef>
            </a:pPr>
            <a:endParaRPr lang="fr-FR" sz="2563" spc="76" noProof="0" dirty="0">
              <a:solidFill>
                <a:srgbClr val="ADB85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56926" y="5240047"/>
            <a:ext cx="5030752" cy="2276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fr-FR" sz="2100" spc="63" noProof="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La forêt est un puits de carbone majeur, absorbant le CO2 de l'atmosphère et contribuant à l'atténuation du changement climatique.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fr-FR" sz="2100" spc="63" noProof="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80416" y="7267575"/>
            <a:ext cx="5712689" cy="301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fr-FR" sz="2100" b="1" spc="63" noProof="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Les 3 ”S”</a:t>
            </a:r>
          </a:p>
          <a:p>
            <a:pPr algn="ctr">
              <a:lnSpc>
                <a:spcPts val="2940"/>
              </a:lnSpc>
            </a:pPr>
            <a:r>
              <a:rPr lang="fr-FR" sz="2100" spc="63" noProof="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-Séquestration en forêt,</a:t>
            </a:r>
          </a:p>
          <a:p>
            <a:pPr algn="ctr">
              <a:lnSpc>
                <a:spcPts val="2940"/>
              </a:lnSpc>
            </a:pPr>
            <a:r>
              <a:rPr lang="fr-FR" sz="2100" spc="63" noProof="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-Stockage de carbone dans les sols forestiers et dans les </a:t>
            </a:r>
            <a:r>
              <a:rPr lang="fr-FR" sz="2100" spc="63" noProof="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produitsbois</a:t>
            </a:r>
            <a:r>
              <a:rPr lang="fr-FR" sz="2100" spc="63" noProof="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</a:t>
            </a:r>
          </a:p>
          <a:p>
            <a:pPr algn="ctr">
              <a:lnSpc>
                <a:spcPts val="2940"/>
              </a:lnSpc>
            </a:pPr>
            <a:r>
              <a:rPr lang="fr-FR" sz="2100" spc="63" noProof="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-Substitution à des énergies non renouvelables,</a:t>
            </a:r>
          </a:p>
          <a:p>
            <a:pPr algn="ctr">
              <a:lnSpc>
                <a:spcPts val="2940"/>
              </a:lnSpc>
            </a:pPr>
            <a:r>
              <a:rPr lang="fr-FR" sz="2100" spc="63" noProof="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et à des matériaux minéraux ou fossiles.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fr-FR" sz="2100" spc="63" noProof="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171758" y="4047867"/>
            <a:ext cx="5783772" cy="90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9"/>
              </a:lnSpc>
            </a:pPr>
            <a:r>
              <a:rPr lang="fr-FR" sz="2563" spc="76" noProof="0" dirty="0">
                <a:solidFill>
                  <a:srgbClr val="ADB858"/>
                </a:solidFill>
                <a:latin typeface="Poppins"/>
                <a:ea typeface="Poppins"/>
                <a:cs typeface="Poppins"/>
                <a:sym typeface="Poppins"/>
              </a:rPr>
              <a:t>Biodiversité</a:t>
            </a:r>
          </a:p>
          <a:p>
            <a:pPr algn="ctr">
              <a:lnSpc>
                <a:spcPts val="3589"/>
              </a:lnSpc>
              <a:spcBef>
                <a:spcPct val="0"/>
              </a:spcBef>
            </a:pPr>
            <a:endParaRPr lang="fr-FR" sz="2563" spc="76" noProof="0" dirty="0">
              <a:solidFill>
                <a:srgbClr val="ADB85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863099" y="4047867"/>
            <a:ext cx="5783772" cy="1354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9"/>
              </a:lnSpc>
            </a:pPr>
            <a:r>
              <a:rPr lang="fr-FR" sz="2563" spc="76" noProof="0" dirty="0">
                <a:solidFill>
                  <a:srgbClr val="ADB858"/>
                </a:solidFill>
                <a:latin typeface="Poppins"/>
                <a:ea typeface="Poppins"/>
                <a:cs typeface="Poppins"/>
                <a:sym typeface="Poppins"/>
              </a:rPr>
              <a:t>Régulation cycle hydrique et purification de l’eau</a:t>
            </a:r>
          </a:p>
          <a:p>
            <a:pPr algn="ctr">
              <a:lnSpc>
                <a:spcPts val="3589"/>
              </a:lnSpc>
              <a:spcBef>
                <a:spcPct val="0"/>
              </a:spcBef>
            </a:pPr>
            <a:endParaRPr lang="fr-FR" sz="2563" spc="76" noProof="0" dirty="0">
              <a:solidFill>
                <a:srgbClr val="ADB85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232946" y="5240047"/>
            <a:ext cx="3661395" cy="264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fr-FR" sz="2100" spc="63" noProof="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Habitat pour une multitude d'espèces végétales et animales, la forêt joue un rôle crucial dans la conservation de la biodiversité.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fr-FR" sz="2100" spc="63" noProof="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2138350" y="5344822"/>
            <a:ext cx="5233271" cy="450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fr-FR" sz="2100" spc="63" noProof="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Par ses qualités naturelles et l’absence d’utilisation de produits phytosanitaires,</a:t>
            </a:r>
          </a:p>
          <a:p>
            <a:pPr algn="ctr">
              <a:lnSpc>
                <a:spcPts val="2940"/>
              </a:lnSpc>
            </a:pPr>
            <a:r>
              <a:rPr lang="fr-FR" sz="2100" spc="63" noProof="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la forêt régule le cycle hydrique et purifie l’eau. Les eaux y </a:t>
            </a:r>
            <a:r>
              <a:rPr lang="fr-FR" sz="2100" spc="63" noProof="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ontune</a:t>
            </a:r>
            <a:r>
              <a:rPr lang="fr-FR" sz="2100" spc="63" noProof="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bien plus faible teneur en nitrates. La richesse en matière organique augmente la capacité de rétention en eau. Les zones </a:t>
            </a:r>
            <a:r>
              <a:rPr lang="fr-FR" sz="2100" spc="63" noProof="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racinairesjouent</a:t>
            </a:r>
            <a:r>
              <a:rPr lang="fr-FR" sz="2100" spc="63" noProof="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un rôle dans l’épuration de l’eau polluée.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fr-FR" sz="2100" spc="63" noProof="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1665866" y="2223493"/>
            <a:ext cx="111247" cy="6356958"/>
          </a:xfrm>
          <a:custGeom>
            <a:avLst/>
            <a:gdLst/>
            <a:ahLst/>
            <a:cxnLst/>
            <a:rect l="l" t="t" r="r" b="b"/>
            <a:pathLst>
              <a:path w="111247" h="6356958">
                <a:moveTo>
                  <a:pt x="0" y="0"/>
                </a:moveTo>
                <a:lnTo>
                  <a:pt x="111247" y="0"/>
                </a:lnTo>
                <a:lnTo>
                  <a:pt x="11124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"/>
            <a:ext cx="2349439" cy="10287001"/>
            <a:chOff x="0" y="0"/>
            <a:chExt cx="775212" cy="30840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75211" cy="3084071"/>
            </a:xfrm>
            <a:custGeom>
              <a:avLst/>
              <a:gdLst/>
              <a:ahLst/>
              <a:cxnLst/>
              <a:rect l="l" t="t" r="r" b="b"/>
              <a:pathLst>
                <a:path w="775211" h="3084071">
                  <a:moveTo>
                    <a:pt x="0" y="0"/>
                  </a:moveTo>
                  <a:lnTo>
                    <a:pt x="775211" y="0"/>
                  </a:lnTo>
                  <a:lnTo>
                    <a:pt x="775211" y="3084071"/>
                  </a:lnTo>
                  <a:lnTo>
                    <a:pt x="0" y="3084071"/>
                  </a:lnTo>
                  <a:close/>
                </a:path>
              </a:pathLst>
            </a:custGeom>
            <a:solidFill>
              <a:srgbClr val="262F0E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775212" cy="3160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 lang="fr-FR" noProof="0" dirty="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670104" y="453262"/>
            <a:ext cx="12589196" cy="1913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56"/>
              </a:lnSpc>
            </a:pPr>
            <a:r>
              <a:rPr lang="fr-FR" sz="7200" b="1" noProof="0" dirty="0">
                <a:solidFill>
                  <a:srgbClr val="435415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ACCOMPAGNEMENT ET GESTIONNAIRE</a:t>
            </a:r>
          </a:p>
          <a:p>
            <a:pPr algn="l">
              <a:lnSpc>
                <a:spcPts val="7600"/>
              </a:lnSpc>
            </a:pPr>
            <a:endParaRPr lang="fr-FR" sz="7200" b="1" noProof="0" dirty="0">
              <a:solidFill>
                <a:srgbClr val="435415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097004" y="1584399"/>
            <a:ext cx="9543806" cy="959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9"/>
              </a:lnSpc>
            </a:pPr>
            <a:r>
              <a:rPr lang="fr-FR" sz="2763" b="1" u="sng" spc="82" noProof="0" dirty="0">
                <a:solidFill>
                  <a:srgbClr val="435415"/>
                </a:solidFill>
                <a:latin typeface="Poppins Bold"/>
                <a:ea typeface="Poppins Bold"/>
                <a:cs typeface="Poppins Bold"/>
                <a:sym typeface="Poppins Bold"/>
              </a:rPr>
              <a:t>L’EXPERT FORESTIER</a:t>
            </a:r>
          </a:p>
          <a:p>
            <a:pPr algn="ctr">
              <a:lnSpc>
                <a:spcPts val="3729"/>
              </a:lnSpc>
              <a:spcBef>
                <a:spcPct val="0"/>
              </a:spcBef>
            </a:pPr>
            <a:endParaRPr lang="fr-FR" sz="2763" b="1" u="sng" spc="82" noProof="0" dirty="0">
              <a:solidFill>
                <a:srgbClr val="435415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985505" y="2281445"/>
            <a:ext cx="8412543" cy="5420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fr-FR" sz="2000" b="1" noProof="0" dirty="0">
                <a:solidFill>
                  <a:srgbClr val="000000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Missions et Spécialisations :</a:t>
            </a:r>
          </a:p>
          <a:p>
            <a:pPr marL="410216" lvl="1" indent="-205108" algn="l">
              <a:lnSpc>
                <a:spcPts val="2850"/>
              </a:lnSpc>
              <a:buFont typeface="Arial"/>
              <a:buChar char="•"/>
            </a:pPr>
            <a:r>
              <a:rPr lang="fr-FR" sz="1900" b="1" noProof="0" dirty="0">
                <a:solidFill>
                  <a:srgbClr val="000000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Gestion Patrimoniale </a:t>
            </a:r>
          </a:p>
          <a:p>
            <a:pPr algn="l">
              <a:lnSpc>
                <a:spcPts val="2775"/>
              </a:lnSpc>
            </a:pPr>
            <a:r>
              <a:rPr lang="fr-FR" sz="1850" noProof="0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-Élaboration de documents de gestion durable.</a:t>
            </a:r>
          </a:p>
          <a:p>
            <a:pPr algn="l">
              <a:lnSpc>
                <a:spcPts val="2775"/>
              </a:lnSpc>
            </a:pPr>
            <a:r>
              <a:rPr lang="fr-FR" sz="1850" noProof="0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-Vente de coupe de bois.</a:t>
            </a:r>
          </a:p>
          <a:p>
            <a:pPr algn="l">
              <a:lnSpc>
                <a:spcPts val="2775"/>
              </a:lnSpc>
            </a:pPr>
            <a:r>
              <a:rPr lang="fr-FR" sz="1850" noProof="0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-Montage de dossiers de subventions.</a:t>
            </a:r>
          </a:p>
          <a:p>
            <a:pPr algn="l">
              <a:lnSpc>
                <a:spcPts val="2775"/>
              </a:lnSpc>
            </a:pPr>
            <a:r>
              <a:rPr lang="fr-FR" sz="1850" noProof="0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-Maîtrise d'œuvre de travaux forestiers.</a:t>
            </a:r>
          </a:p>
          <a:p>
            <a:pPr marL="399416" lvl="1" indent="-199708" algn="l">
              <a:lnSpc>
                <a:spcPts val="2775"/>
              </a:lnSpc>
              <a:buFont typeface="Arial"/>
              <a:buChar char="•"/>
            </a:pPr>
            <a:r>
              <a:rPr lang="fr-FR" sz="1850" b="1" noProof="0" dirty="0">
                <a:solidFill>
                  <a:srgbClr val="000000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Expertises</a:t>
            </a:r>
          </a:p>
          <a:p>
            <a:pPr algn="l">
              <a:lnSpc>
                <a:spcPts val="2775"/>
              </a:lnSpc>
            </a:pPr>
            <a:r>
              <a:rPr lang="fr-FR" sz="1850" noProof="0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-Évaluation d'actifs forestiers (en France et à l'international).</a:t>
            </a:r>
          </a:p>
          <a:p>
            <a:pPr algn="l">
              <a:lnSpc>
                <a:spcPts val="2775"/>
              </a:lnSpc>
            </a:pPr>
            <a:r>
              <a:rPr lang="fr-FR" sz="1850" noProof="0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-Évaluation d'impacts sur les forêts (grands projets d'infrastructure).</a:t>
            </a:r>
          </a:p>
          <a:p>
            <a:pPr algn="l">
              <a:lnSpc>
                <a:spcPts val="2775"/>
              </a:lnSpc>
            </a:pPr>
            <a:r>
              <a:rPr lang="fr-FR" sz="1850" noProof="0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-Expertises de patrimoines arboricoles.</a:t>
            </a:r>
          </a:p>
          <a:p>
            <a:pPr algn="l">
              <a:lnSpc>
                <a:spcPts val="2775"/>
              </a:lnSpc>
            </a:pPr>
            <a:r>
              <a:rPr lang="fr-FR" sz="1850" noProof="0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-Expertises environnementales (biodiversité, carbone, compensation).</a:t>
            </a:r>
          </a:p>
          <a:p>
            <a:pPr marL="399416" lvl="1" indent="-199708" algn="l">
              <a:lnSpc>
                <a:spcPts val="2775"/>
              </a:lnSpc>
              <a:buFont typeface="Arial"/>
              <a:buChar char="•"/>
            </a:pPr>
            <a:r>
              <a:rPr lang="fr-FR" sz="1850" b="1" noProof="0" dirty="0">
                <a:solidFill>
                  <a:srgbClr val="000000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Transaction Forestière</a:t>
            </a:r>
          </a:p>
          <a:p>
            <a:pPr marL="399416" lvl="1" indent="-199708" algn="l">
              <a:lnSpc>
                <a:spcPts val="2775"/>
              </a:lnSpc>
              <a:buFont typeface="Arial"/>
              <a:buChar char="•"/>
            </a:pPr>
            <a:r>
              <a:rPr lang="fr-FR" sz="1850" b="1" noProof="0" dirty="0">
                <a:solidFill>
                  <a:srgbClr val="000000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Études et Audits :</a:t>
            </a:r>
            <a:r>
              <a:rPr lang="fr-FR" sz="1850" noProof="0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Sur la filière forêt-bois ou l'industrie (plans d'approvisionnement, chartes forestières).</a:t>
            </a:r>
          </a:p>
          <a:p>
            <a:pPr algn="l">
              <a:lnSpc>
                <a:spcPts val="3000"/>
              </a:lnSpc>
            </a:pPr>
            <a:endParaRPr lang="fr-FR" sz="1850" noProof="0" dirty="0">
              <a:solidFill>
                <a:srgbClr val="000000">
                  <a:alpha val="57647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2349439" y="7821164"/>
            <a:ext cx="15938561" cy="2465836"/>
            <a:chOff x="0" y="0"/>
            <a:chExt cx="4197810" cy="64943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97810" cy="649438"/>
            </a:xfrm>
            <a:custGeom>
              <a:avLst/>
              <a:gdLst/>
              <a:ahLst/>
              <a:cxnLst/>
              <a:rect l="l" t="t" r="r" b="b"/>
              <a:pathLst>
                <a:path w="4197810" h="649438">
                  <a:moveTo>
                    <a:pt x="0" y="0"/>
                  </a:moveTo>
                  <a:lnTo>
                    <a:pt x="4197810" y="0"/>
                  </a:lnTo>
                  <a:lnTo>
                    <a:pt x="4197810" y="649438"/>
                  </a:lnTo>
                  <a:lnTo>
                    <a:pt x="0" y="649438"/>
                  </a:lnTo>
                  <a:close/>
                </a:path>
              </a:pathLst>
            </a:custGeom>
            <a:solidFill>
              <a:srgbClr val="E8EFE7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4197810" cy="725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 lang="fr-FR" noProof="0" dirty="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63086" y="7990959"/>
            <a:ext cx="9543806" cy="1361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69"/>
              </a:lnSpc>
              <a:spcBef>
                <a:spcPct val="0"/>
              </a:spcBef>
            </a:pPr>
            <a:r>
              <a:rPr lang="fr-FR" sz="2763" b="1" u="sng" strike="noStrike" spc="82" noProof="0" dirty="0">
                <a:solidFill>
                  <a:srgbClr val="435415"/>
                </a:solidFill>
                <a:latin typeface="Poppins Bold"/>
                <a:ea typeface="Poppins Bold"/>
                <a:cs typeface="Poppins Bold"/>
                <a:sym typeface="Poppins Bold"/>
              </a:rPr>
              <a:t>ONF </a:t>
            </a:r>
          </a:p>
          <a:p>
            <a:pPr marL="0" lvl="0" indent="0" algn="ctr">
              <a:lnSpc>
                <a:spcPts val="3309"/>
              </a:lnSpc>
              <a:spcBef>
                <a:spcPct val="0"/>
              </a:spcBef>
            </a:pPr>
            <a:r>
              <a:rPr lang="fr-FR" sz="2363" i="1" u="none" strike="noStrike" spc="70" noProof="0" dirty="0">
                <a:solidFill>
                  <a:srgbClr val="435415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(Office National des Forêts)</a:t>
            </a:r>
          </a:p>
          <a:p>
            <a:pPr marL="0" lvl="0" indent="0" algn="ctr">
              <a:lnSpc>
                <a:spcPts val="3589"/>
              </a:lnSpc>
              <a:spcBef>
                <a:spcPct val="0"/>
              </a:spcBef>
            </a:pPr>
            <a:endParaRPr lang="fr-FR" sz="2363" i="1" u="none" strike="noStrike" spc="70" noProof="0" dirty="0">
              <a:solidFill>
                <a:srgbClr val="435415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318719" y="7990959"/>
            <a:ext cx="7492876" cy="1361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9"/>
              </a:lnSpc>
            </a:pPr>
            <a:r>
              <a:rPr lang="fr-FR" sz="2763" b="1" u="sng" spc="82" noProof="0" dirty="0">
                <a:solidFill>
                  <a:srgbClr val="435415"/>
                </a:solidFill>
                <a:latin typeface="Poppins Bold"/>
                <a:ea typeface="Poppins Bold"/>
                <a:cs typeface="Poppins Bold"/>
                <a:sym typeface="Poppins Bold"/>
              </a:rPr>
              <a:t>CNPF </a:t>
            </a:r>
          </a:p>
          <a:p>
            <a:pPr algn="l">
              <a:lnSpc>
                <a:spcPts val="3309"/>
              </a:lnSpc>
            </a:pPr>
            <a:r>
              <a:rPr lang="fr-FR" sz="2363" i="1" spc="70" noProof="0" dirty="0">
                <a:solidFill>
                  <a:srgbClr val="435415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(Le Centre National de la Propriété Forestière)</a:t>
            </a:r>
          </a:p>
          <a:p>
            <a:pPr algn="l">
              <a:lnSpc>
                <a:spcPts val="3589"/>
              </a:lnSpc>
              <a:spcBef>
                <a:spcPct val="0"/>
              </a:spcBef>
            </a:pPr>
            <a:endParaRPr lang="fr-FR" sz="2363" i="1" spc="70" noProof="0" dirty="0">
              <a:solidFill>
                <a:srgbClr val="435415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</p:txBody>
      </p:sp>
      <p:sp>
        <p:nvSpPr>
          <p:cNvPr id="15" name="AutoShape 15"/>
          <p:cNvSpPr/>
          <p:nvPr/>
        </p:nvSpPr>
        <p:spPr>
          <a:xfrm>
            <a:off x="9262406" y="8302749"/>
            <a:ext cx="0" cy="164135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fr-FR" noProof="0" dirty="0"/>
          </a:p>
        </p:txBody>
      </p:sp>
      <p:sp>
        <p:nvSpPr>
          <p:cNvPr id="18" name="TextBox 18"/>
          <p:cNvSpPr txBox="1"/>
          <p:nvPr/>
        </p:nvSpPr>
        <p:spPr>
          <a:xfrm>
            <a:off x="12946474" y="2281445"/>
            <a:ext cx="4864641" cy="3438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fr-FR" sz="2000" b="1" noProof="0" dirty="0">
                <a:solidFill>
                  <a:srgbClr val="000000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Une profession réglementée et indépendante :</a:t>
            </a:r>
          </a:p>
          <a:p>
            <a:pPr algn="l">
              <a:lnSpc>
                <a:spcPts val="3000"/>
              </a:lnSpc>
            </a:pPr>
            <a:endParaRPr lang="fr-FR" sz="2000" b="1" noProof="0" dirty="0">
              <a:solidFill>
                <a:srgbClr val="000000">
                  <a:alpha val="57647"/>
                </a:srgbClr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000"/>
              </a:lnSpc>
            </a:pPr>
            <a:r>
              <a:rPr lang="fr-FR" sz="2000" b="1" noProof="0" dirty="0">
                <a:solidFill>
                  <a:srgbClr val="000000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Titre protégé :</a:t>
            </a:r>
            <a:r>
              <a:rPr lang="fr-FR" sz="2000" noProof="0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encadré par le CNEFAF</a:t>
            </a:r>
          </a:p>
          <a:p>
            <a:pPr algn="l">
              <a:lnSpc>
                <a:spcPts val="3000"/>
              </a:lnSpc>
            </a:pPr>
            <a:r>
              <a:rPr lang="fr-FR" sz="2000" b="1" noProof="0" dirty="0">
                <a:solidFill>
                  <a:srgbClr val="000000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Conditions d’exercice : </a:t>
            </a:r>
            <a:r>
              <a:rPr lang="fr-FR" sz="2000" noProof="0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expérience requise, assurance pro, formation continue</a:t>
            </a:r>
          </a:p>
          <a:p>
            <a:pPr algn="l">
              <a:lnSpc>
                <a:spcPts val="3000"/>
              </a:lnSpc>
            </a:pPr>
            <a:r>
              <a:rPr lang="fr-FR" sz="2000" b="1" noProof="0" dirty="0">
                <a:solidFill>
                  <a:srgbClr val="000000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Indépendance  : </a:t>
            </a:r>
            <a:r>
              <a:rPr lang="fr-FR" sz="2000" noProof="0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interdiction de négoce de bois ou travaux forestiers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391487" y="9172575"/>
            <a:ext cx="4887004" cy="771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fr-FR" sz="2000" noProof="0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L'Office national des forêts gère les forêts publiques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46321" y="9134476"/>
            <a:ext cx="7637673" cy="1152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fr-FR" sz="2000" noProof="0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Le Centre national de la propriété forestière accompagne les propriétaires privés dans la gestion de leur forêt.</a:t>
            </a:r>
          </a:p>
          <a:p>
            <a:pPr algn="ctr">
              <a:lnSpc>
                <a:spcPts val="3000"/>
              </a:lnSpc>
            </a:pPr>
            <a:endParaRPr lang="fr-FR" sz="2000" noProof="0" dirty="0">
              <a:solidFill>
                <a:srgbClr val="000000">
                  <a:alpha val="57647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841</Words>
  <Application>Microsoft Office PowerPoint</Application>
  <PresentationFormat>Personnalisé</PresentationFormat>
  <Paragraphs>136</Paragraphs>
  <Slides>16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3" baseType="lpstr">
      <vt:lpstr>Poppins Italics</vt:lpstr>
      <vt:lpstr>Arial</vt:lpstr>
      <vt:lpstr>Calibri</vt:lpstr>
      <vt:lpstr>Bebas Neue Bold</vt:lpstr>
      <vt:lpstr>Poppins Bold</vt:lpstr>
      <vt:lpstr>Poppins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Expert forestier</dc:title>
  <dc:creator>Gaëlle GA. Ansoine</dc:creator>
  <cp:lastModifiedBy>Gaëlle GA. Ansoine</cp:lastModifiedBy>
  <cp:revision>34</cp:revision>
  <dcterms:created xsi:type="dcterms:W3CDTF">2006-08-16T00:00:00Z</dcterms:created>
  <dcterms:modified xsi:type="dcterms:W3CDTF">2025-09-24T06:25:05Z</dcterms:modified>
  <dc:identifier>DAGzVoPWCV0</dc:identifier>
</cp:coreProperties>
</file>