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966AC"/>
    <a:srgbClr val="2B3D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7E9F6B-9510-4B02-A6E9-1865038F6672}" v="48" dt="2025-09-23T21:00:27.2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18" autoAdjust="0"/>
    <p:restoredTop sz="94672"/>
  </p:normalViewPr>
  <p:slideViewPr>
    <p:cSldViewPr snapToGrid="0">
      <p:cViewPr varScale="1">
        <p:scale>
          <a:sx n="96" d="100"/>
          <a:sy n="96" d="100"/>
        </p:scale>
        <p:origin x="67" y="22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xperts &amp; Associés" userId="1be2127a-42ac-4ebc-a89e-0ae699b059ab" providerId="ADAL" clId="{71983A92-CF9B-409D-99E9-77C807B54E24}"/>
    <pc:docChg chg="undo custSel addSld delSld modSld">
      <pc:chgData name="Experts &amp; Associés" userId="1be2127a-42ac-4ebc-a89e-0ae699b059ab" providerId="ADAL" clId="{71983A92-CF9B-409D-99E9-77C807B54E24}" dt="2025-09-23T21:07:07.428" v="232" actId="1076"/>
      <pc:docMkLst>
        <pc:docMk/>
      </pc:docMkLst>
      <pc:sldChg chg="modSp mod">
        <pc:chgData name="Experts &amp; Associés" userId="1be2127a-42ac-4ebc-a89e-0ae699b059ab" providerId="ADAL" clId="{71983A92-CF9B-409D-99E9-77C807B54E24}" dt="2025-09-23T21:03:48.247" v="208" actId="255"/>
        <pc:sldMkLst>
          <pc:docMk/>
          <pc:sldMk cId="2604958703" sldId="256"/>
        </pc:sldMkLst>
        <pc:spChg chg="mod">
          <ac:chgData name="Experts &amp; Associés" userId="1be2127a-42ac-4ebc-a89e-0ae699b059ab" providerId="ADAL" clId="{71983A92-CF9B-409D-99E9-77C807B54E24}" dt="2025-09-23T21:03:48.247" v="208" actId="255"/>
          <ac:spMkLst>
            <pc:docMk/>
            <pc:sldMk cId="2604958703" sldId="256"/>
            <ac:spMk id="2" creationId="{C6D9E5EC-78F8-3671-5A26-7D413F18EA26}"/>
          </ac:spMkLst>
        </pc:spChg>
        <pc:spChg chg="mod">
          <ac:chgData name="Experts &amp; Associés" userId="1be2127a-42ac-4ebc-a89e-0ae699b059ab" providerId="ADAL" clId="{71983A92-CF9B-409D-99E9-77C807B54E24}" dt="2025-09-23T20:43:52.213" v="55" actId="1076"/>
          <ac:spMkLst>
            <pc:docMk/>
            <pc:sldMk cId="2604958703" sldId="256"/>
            <ac:spMk id="3" creationId="{0BEA5FFD-0C3D-67F0-0CE1-1EA248659CC6}"/>
          </ac:spMkLst>
        </pc:spChg>
      </pc:sldChg>
      <pc:sldChg chg="addSp delSp modSp mod">
        <pc:chgData name="Experts &amp; Associés" userId="1be2127a-42ac-4ebc-a89e-0ae699b059ab" providerId="ADAL" clId="{71983A92-CF9B-409D-99E9-77C807B54E24}" dt="2025-09-23T21:04:12.367" v="213" actId="113"/>
        <pc:sldMkLst>
          <pc:docMk/>
          <pc:sldMk cId="779724487" sldId="257"/>
        </pc:sldMkLst>
        <pc:spChg chg="mod">
          <ac:chgData name="Experts &amp; Associés" userId="1be2127a-42ac-4ebc-a89e-0ae699b059ab" providerId="ADAL" clId="{71983A92-CF9B-409D-99E9-77C807B54E24}" dt="2025-09-23T20:40:49.452" v="16" actId="20577"/>
          <ac:spMkLst>
            <pc:docMk/>
            <pc:sldMk cId="779724487" sldId="257"/>
            <ac:spMk id="2" creationId="{E385B6CD-FC42-C146-5E24-EBAF6E9181A0}"/>
          </ac:spMkLst>
        </pc:spChg>
        <pc:spChg chg="add mod">
          <ac:chgData name="Experts &amp; Associés" userId="1be2127a-42ac-4ebc-a89e-0ae699b059ab" providerId="ADAL" clId="{71983A92-CF9B-409D-99E9-77C807B54E24}" dt="2025-09-23T20:40:42.498" v="14" actId="27636"/>
          <ac:spMkLst>
            <pc:docMk/>
            <pc:sldMk cId="779724487" sldId="257"/>
            <ac:spMk id="3" creationId="{C3373EFE-1CC8-118C-5A9F-912DB406F2C0}"/>
          </ac:spMkLst>
        </pc:spChg>
        <pc:spChg chg="add del mod">
          <ac:chgData name="Experts &amp; Associés" userId="1be2127a-42ac-4ebc-a89e-0ae699b059ab" providerId="ADAL" clId="{71983A92-CF9B-409D-99E9-77C807B54E24}" dt="2025-09-23T20:41:47.223" v="27" actId="478"/>
          <ac:spMkLst>
            <pc:docMk/>
            <pc:sldMk cId="779724487" sldId="257"/>
            <ac:spMk id="4" creationId="{E0443DD0-BC2E-7AB8-A024-2D8D061BBE31}"/>
          </ac:spMkLst>
        </pc:spChg>
        <pc:spChg chg="add">
          <ac:chgData name="Experts &amp; Associés" userId="1be2127a-42ac-4ebc-a89e-0ae699b059ab" providerId="ADAL" clId="{71983A92-CF9B-409D-99E9-77C807B54E24}" dt="2025-09-23T20:41:02.728" v="18"/>
          <ac:spMkLst>
            <pc:docMk/>
            <pc:sldMk cId="779724487" sldId="257"/>
            <ac:spMk id="6" creationId="{7B36BAC4-B615-594E-A53D-9767E8594300}"/>
          </ac:spMkLst>
        </pc:spChg>
        <pc:spChg chg="add">
          <ac:chgData name="Experts &amp; Associés" userId="1be2127a-42ac-4ebc-a89e-0ae699b059ab" providerId="ADAL" clId="{71983A92-CF9B-409D-99E9-77C807B54E24}" dt="2025-09-23T20:41:08.884" v="19"/>
          <ac:spMkLst>
            <pc:docMk/>
            <pc:sldMk cId="779724487" sldId="257"/>
            <ac:spMk id="7" creationId="{3B5B11C9-17F2-1898-3787-65CBC9F302BE}"/>
          </ac:spMkLst>
        </pc:spChg>
        <pc:spChg chg="add del mod">
          <ac:chgData name="Experts &amp; Associés" userId="1be2127a-42ac-4ebc-a89e-0ae699b059ab" providerId="ADAL" clId="{71983A92-CF9B-409D-99E9-77C807B54E24}" dt="2025-09-23T21:04:12.367" v="213" actId="113"/>
          <ac:spMkLst>
            <pc:docMk/>
            <pc:sldMk cId="779724487" sldId="257"/>
            <ac:spMk id="8" creationId="{8F1BCF5F-472D-7A42-0558-E75B5C1CFB31}"/>
          </ac:spMkLst>
        </pc:spChg>
      </pc:sldChg>
      <pc:sldChg chg="del">
        <pc:chgData name="Experts &amp; Associés" userId="1be2127a-42ac-4ebc-a89e-0ae699b059ab" providerId="ADAL" clId="{71983A92-CF9B-409D-99E9-77C807B54E24}" dt="2025-09-23T20:46:24.346" v="58" actId="2696"/>
        <pc:sldMkLst>
          <pc:docMk/>
          <pc:sldMk cId="1870241718" sldId="258"/>
        </pc:sldMkLst>
      </pc:sldChg>
      <pc:sldChg chg="addSp modSp mod">
        <pc:chgData name="Experts &amp; Associés" userId="1be2127a-42ac-4ebc-a89e-0ae699b059ab" providerId="ADAL" clId="{71983A92-CF9B-409D-99E9-77C807B54E24}" dt="2025-09-23T21:06:05.161" v="226" actId="1076"/>
        <pc:sldMkLst>
          <pc:docMk/>
          <pc:sldMk cId="2072306529" sldId="259"/>
        </pc:sldMkLst>
        <pc:spChg chg="mod">
          <ac:chgData name="Experts &amp; Associés" userId="1be2127a-42ac-4ebc-a89e-0ae699b059ab" providerId="ADAL" clId="{71983A92-CF9B-409D-99E9-77C807B54E24}" dt="2025-09-23T20:46:50.729" v="64" actId="27636"/>
          <ac:spMkLst>
            <pc:docMk/>
            <pc:sldMk cId="2072306529" sldId="259"/>
            <ac:spMk id="2" creationId="{CCF11D7D-9BEC-C869-5AD6-B6D7A12A390A}"/>
          </ac:spMkLst>
        </pc:spChg>
        <pc:spChg chg="add mod">
          <ac:chgData name="Experts &amp; Associés" userId="1be2127a-42ac-4ebc-a89e-0ae699b059ab" providerId="ADAL" clId="{71983A92-CF9B-409D-99E9-77C807B54E24}" dt="2025-09-23T21:06:05.161" v="226" actId="1076"/>
          <ac:spMkLst>
            <pc:docMk/>
            <pc:sldMk cId="2072306529" sldId="259"/>
            <ac:spMk id="4" creationId="{55A233B3-C2B2-2E9B-2787-158B02DB3BEC}"/>
          </ac:spMkLst>
        </pc:spChg>
      </pc:sldChg>
      <pc:sldChg chg="modSp add mod">
        <pc:chgData name="Experts &amp; Associés" userId="1be2127a-42ac-4ebc-a89e-0ae699b059ab" providerId="ADAL" clId="{71983A92-CF9B-409D-99E9-77C807B54E24}" dt="2025-09-23T21:06:13.537" v="227" actId="1076"/>
        <pc:sldMkLst>
          <pc:docMk/>
          <pc:sldMk cId="1348220463" sldId="260"/>
        </pc:sldMkLst>
        <pc:spChg chg="mod">
          <ac:chgData name="Experts &amp; Associés" userId="1be2127a-42ac-4ebc-a89e-0ae699b059ab" providerId="ADAL" clId="{71983A92-CF9B-409D-99E9-77C807B54E24}" dt="2025-09-23T20:53:43.775" v="118"/>
          <ac:spMkLst>
            <pc:docMk/>
            <pc:sldMk cId="1348220463" sldId="260"/>
            <ac:spMk id="2" creationId="{8D2C886D-E664-3E10-6EEF-DF7A366EC8B1}"/>
          </ac:spMkLst>
        </pc:spChg>
        <pc:spChg chg="mod">
          <ac:chgData name="Experts &amp; Associés" userId="1be2127a-42ac-4ebc-a89e-0ae699b059ab" providerId="ADAL" clId="{71983A92-CF9B-409D-99E9-77C807B54E24}" dt="2025-09-23T21:06:13.537" v="227" actId="1076"/>
          <ac:spMkLst>
            <pc:docMk/>
            <pc:sldMk cId="1348220463" sldId="260"/>
            <ac:spMk id="4" creationId="{239630F1-BE89-B8F5-94F7-98416F61C675}"/>
          </ac:spMkLst>
        </pc:spChg>
      </pc:sldChg>
      <pc:sldChg chg="del">
        <pc:chgData name="Experts &amp; Associés" userId="1be2127a-42ac-4ebc-a89e-0ae699b059ab" providerId="ADAL" clId="{71983A92-CF9B-409D-99E9-77C807B54E24}" dt="2025-09-23T20:38:28.037" v="0" actId="2696"/>
        <pc:sldMkLst>
          <pc:docMk/>
          <pc:sldMk cId="2358715608" sldId="260"/>
        </pc:sldMkLst>
      </pc:sldChg>
      <pc:sldChg chg="addSp delSp modSp del mod">
        <pc:chgData name="Experts &amp; Associés" userId="1be2127a-42ac-4ebc-a89e-0ae699b059ab" providerId="ADAL" clId="{71983A92-CF9B-409D-99E9-77C807B54E24}" dt="2025-09-23T20:52:50.581" v="107" actId="2696"/>
        <pc:sldMkLst>
          <pc:docMk/>
          <pc:sldMk cId="2729028224" sldId="261"/>
        </pc:sldMkLst>
        <pc:spChg chg="del">
          <ac:chgData name="Experts &amp; Associés" userId="1be2127a-42ac-4ebc-a89e-0ae699b059ab" providerId="ADAL" clId="{71983A92-CF9B-409D-99E9-77C807B54E24}" dt="2025-09-23T20:52:06.784" v="98" actId="478"/>
          <ac:spMkLst>
            <pc:docMk/>
            <pc:sldMk cId="2729028224" sldId="261"/>
            <ac:spMk id="2" creationId="{7BB94288-D765-816D-D8BB-CC5CE158B559}"/>
          </ac:spMkLst>
        </pc:spChg>
        <pc:spChg chg="add mod">
          <ac:chgData name="Experts &amp; Associés" userId="1be2127a-42ac-4ebc-a89e-0ae699b059ab" providerId="ADAL" clId="{71983A92-CF9B-409D-99E9-77C807B54E24}" dt="2025-09-23T20:52:13.436" v="100" actId="1076"/>
          <ac:spMkLst>
            <pc:docMk/>
            <pc:sldMk cId="2729028224" sldId="261"/>
            <ac:spMk id="3" creationId="{887079F3-5DD2-E16F-2AEC-A7F920A23788}"/>
          </ac:spMkLst>
        </pc:spChg>
        <pc:spChg chg="add del mod">
          <ac:chgData name="Experts &amp; Associés" userId="1be2127a-42ac-4ebc-a89e-0ae699b059ab" providerId="ADAL" clId="{71983A92-CF9B-409D-99E9-77C807B54E24}" dt="2025-09-23T20:52:10.656" v="99" actId="478"/>
          <ac:spMkLst>
            <pc:docMk/>
            <pc:sldMk cId="2729028224" sldId="261"/>
            <ac:spMk id="6" creationId="{EB77A5C8-E2B6-9BC1-157F-928EB767A04D}"/>
          </ac:spMkLst>
        </pc:spChg>
        <pc:spChg chg="add mod">
          <ac:chgData name="Experts &amp; Associés" userId="1be2127a-42ac-4ebc-a89e-0ae699b059ab" providerId="ADAL" clId="{71983A92-CF9B-409D-99E9-77C807B54E24}" dt="2025-09-23T20:52:18.818" v="101"/>
          <ac:spMkLst>
            <pc:docMk/>
            <pc:sldMk cId="2729028224" sldId="261"/>
            <ac:spMk id="7" creationId="{D8D66749-BACE-D5AB-214E-276DA17824C4}"/>
          </ac:spMkLst>
        </pc:spChg>
      </pc:sldChg>
      <pc:sldChg chg="modSp add mod">
        <pc:chgData name="Experts &amp; Associés" userId="1be2127a-42ac-4ebc-a89e-0ae699b059ab" providerId="ADAL" clId="{71983A92-CF9B-409D-99E9-77C807B54E24}" dt="2025-09-23T21:05:13.471" v="219" actId="255"/>
        <pc:sldMkLst>
          <pc:docMk/>
          <pc:sldMk cId="3841449509" sldId="261"/>
        </pc:sldMkLst>
        <pc:spChg chg="mod">
          <ac:chgData name="Experts &amp; Associés" userId="1be2127a-42ac-4ebc-a89e-0ae699b059ab" providerId="ADAL" clId="{71983A92-CF9B-409D-99E9-77C807B54E24}" dt="2025-09-23T20:54:52.212" v="127"/>
          <ac:spMkLst>
            <pc:docMk/>
            <pc:sldMk cId="3841449509" sldId="261"/>
            <ac:spMk id="2" creationId="{DD590804-200E-4F61-BF1A-72E7EB4A7428}"/>
          </ac:spMkLst>
        </pc:spChg>
        <pc:spChg chg="mod">
          <ac:chgData name="Experts &amp; Associés" userId="1be2127a-42ac-4ebc-a89e-0ae699b059ab" providerId="ADAL" clId="{71983A92-CF9B-409D-99E9-77C807B54E24}" dt="2025-09-23T21:05:13.471" v="219" actId="255"/>
          <ac:spMkLst>
            <pc:docMk/>
            <pc:sldMk cId="3841449509" sldId="261"/>
            <ac:spMk id="4" creationId="{A00BEA24-512E-EA4A-18D0-DAE67D5B8FF1}"/>
          </ac:spMkLst>
        </pc:spChg>
      </pc:sldChg>
      <pc:sldChg chg="modSp add mod">
        <pc:chgData name="Experts &amp; Associés" userId="1be2127a-42ac-4ebc-a89e-0ae699b059ab" providerId="ADAL" clId="{71983A92-CF9B-409D-99E9-77C807B54E24}" dt="2025-09-23T21:05:52.439" v="225" actId="1076"/>
        <pc:sldMkLst>
          <pc:docMk/>
          <pc:sldMk cId="865536787" sldId="262"/>
        </pc:sldMkLst>
        <pc:spChg chg="mod">
          <ac:chgData name="Experts &amp; Associés" userId="1be2127a-42ac-4ebc-a89e-0ae699b059ab" providerId="ADAL" clId="{71983A92-CF9B-409D-99E9-77C807B54E24}" dt="2025-09-23T20:56:20.019" v="141"/>
          <ac:spMkLst>
            <pc:docMk/>
            <pc:sldMk cId="865536787" sldId="262"/>
            <ac:spMk id="2" creationId="{7DA157EE-17C2-DF52-AE3E-D9921D814456}"/>
          </ac:spMkLst>
        </pc:spChg>
        <pc:spChg chg="mod">
          <ac:chgData name="Experts &amp; Associés" userId="1be2127a-42ac-4ebc-a89e-0ae699b059ab" providerId="ADAL" clId="{71983A92-CF9B-409D-99E9-77C807B54E24}" dt="2025-09-23T21:05:52.439" v="225" actId="1076"/>
          <ac:spMkLst>
            <pc:docMk/>
            <pc:sldMk cId="865536787" sldId="262"/>
            <ac:spMk id="4" creationId="{FAF63746-99F8-5F25-C9F1-CC78AC24DB31}"/>
          </ac:spMkLst>
        </pc:spChg>
      </pc:sldChg>
      <pc:sldChg chg="add del">
        <pc:chgData name="Experts &amp; Associés" userId="1be2127a-42ac-4ebc-a89e-0ae699b059ab" providerId="ADAL" clId="{71983A92-CF9B-409D-99E9-77C807B54E24}" dt="2025-09-23T20:52:28.691" v="103" actId="2696"/>
        <pc:sldMkLst>
          <pc:docMk/>
          <pc:sldMk cId="1480921711" sldId="262"/>
        </pc:sldMkLst>
      </pc:sldChg>
      <pc:sldChg chg="modSp add mod">
        <pc:chgData name="Experts &amp; Associés" userId="1be2127a-42ac-4ebc-a89e-0ae699b059ab" providerId="ADAL" clId="{71983A92-CF9B-409D-99E9-77C807B54E24}" dt="2025-09-23T21:05:38.788" v="223" actId="1076"/>
        <pc:sldMkLst>
          <pc:docMk/>
          <pc:sldMk cId="3010001282" sldId="263"/>
        </pc:sldMkLst>
        <pc:spChg chg="mod">
          <ac:chgData name="Experts &amp; Associés" userId="1be2127a-42ac-4ebc-a89e-0ae699b059ab" providerId="ADAL" clId="{71983A92-CF9B-409D-99E9-77C807B54E24}" dt="2025-09-23T21:05:38.788" v="223" actId="1076"/>
          <ac:spMkLst>
            <pc:docMk/>
            <pc:sldMk cId="3010001282" sldId="263"/>
            <ac:spMk id="2" creationId="{076BCC98-6928-6A0D-55B9-19F562DADE06}"/>
          </ac:spMkLst>
        </pc:spChg>
        <pc:spChg chg="mod">
          <ac:chgData name="Experts &amp; Associés" userId="1be2127a-42ac-4ebc-a89e-0ae699b059ab" providerId="ADAL" clId="{71983A92-CF9B-409D-99E9-77C807B54E24}" dt="2025-09-23T21:05:35.318" v="222" actId="1076"/>
          <ac:spMkLst>
            <pc:docMk/>
            <pc:sldMk cId="3010001282" sldId="263"/>
            <ac:spMk id="4" creationId="{DDD1F3E7-8FF4-589B-0C31-1E402DBFBABE}"/>
          </ac:spMkLst>
        </pc:spChg>
      </pc:sldChg>
      <pc:sldChg chg="add del">
        <pc:chgData name="Experts &amp; Associés" userId="1be2127a-42ac-4ebc-a89e-0ae699b059ab" providerId="ADAL" clId="{71983A92-CF9B-409D-99E9-77C807B54E24}" dt="2025-09-23T20:52:31.148" v="104" actId="2696"/>
        <pc:sldMkLst>
          <pc:docMk/>
          <pc:sldMk cId="3756878676" sldId="263"/>
        </pc:sldMkLst>
      </pc:sldChg>
      <pc:sldChg chg="modSp add mod">
        <pc:chgData name="Experts &amp; Associés" userId="1be2127a-42ac-4ebc-a89e-0ae699b059ab" providerId="ADAL" clId="{71983A92-CF9B-409D-99E9-77C807B54E24}" dt="2025-09-23T21:06:36.819" v="228" actId="255"/>
        <pc:sldMkLst>
          <pc:docMk/>
          <pc:sldMk cId="2120359725" sldId="264"/>
        </pc:sldMkLst>
        <pc:spChg chg="mod">
          <ac:chgData name="Experts &amp; Associés" userId="1be2127a-42ac-4ebc-a89e-0ae699b059ab" providerId="ADAL" clId="{71983A92-CF9B-409D-99E9-77C807B54E24}" dt="2025-09-23T20:58:22.728" v="165" actId="14100"/>
          <ac:spMkLst>
            <pc:docMk/>
            <pc:sldMk cId="2120359725" sldId="264"/>
            <ac:spMk id="2" creationId="{3DBB4D3E-6489-3550-71BD-6E826B81D9FF}"/>
          </ac:spMkLst>
        </pc:spChg>
        <pc:spChg chg="mod">
          <ac:chgData name="Experts &amp; Associés" userId="1be2127a-42ac-4ebc-a89e-0ae699b059ab" providerId="ADAL" clId="{71983A92-CF9B-409D-99E9-77C807B54E24}" dt="2025-09-23T21:06:36.819" v="228" actId="255"/>
          <ac:spMkLst>
            <pc:docMk/>
            <pc:sldMk cId="2120359725" sldId="264"/>
            <ac:spMk id="4" creationId="{710BF196-AC69-595F-4B16-78B780C23539}"/>
          </ac:spMkLst>
        </pc:spChg>
      </pc:sldChg>
      <pc:sldChg chg="add del">
        <pc:chgData name="Experts &amp; Associés" userId="1be2127a-42ac-4ebc-a89e-0ae699b059ab" providerId="ADAL" clId="{71983A92-CF9B-409D-99E9-77C807B54E24}" dt="2025-09-23T20:52:55.590" v="109" actId="2696"/>
        <pc:sldMkLst>
          <pc:docMk/>
          <pc:sldMk cId="2405803475" sldId="264"/>
        </pc:sldMkLst>
      </pc:sldChg>
      <pc:sldChg chg="add del">
        <pc:chgData name="Experts &amp; Associés" userId="1be2127a-42ac-4ebc-a89e-0ae699b059ab" providerId="ADAL" clId="{71983A92-CF9B-409D-99E9-77C807B54E24}" dt="2025-09-23T20:52:37.964" v="106" actId="2696"/>
        <pc:sldMkLst>
          <pc:docMk/>
          <pc:sldMk cId="1909200575" sldId="265"/>
        </pc:sldMkLst>
      </pc:sldChg>
      <pc:sldChg chg="addSp delSp modSp add mod">
        <pc:chgData name="Experts &amp; Associés" userId="1be2127a-42ac-4ebc-a89e-0ae699b059ab" providerId="ADAL" clId="{71983A92-CF9B-409D-99E9-77C807B54E24}" dt="2025-09-23T21:07:07.428" v="232" actId="1076"/>
        <pc:sldMkLst>
          <pc:docMk/>
          <pc:sldMk cId="3198077775" sldId="265"/>
        </pc:sldMkLst>
        <pc:spChg chg="mod">
          <ac:chgData name="Experts &amp; Associés" userId="1be2127a-42ac-4ebc-a89e-0ae699b059ab" providerId="ADAL" clId="{71983A92-CF9B-409D-99E9-77C807B54E24}" dt="2025-09-23T21:06:56.786" v="231" actId="1076"/>
          <ac:spMkLst>
            <pc:docMk/>
            <pc:sldMk cId="3198077775" sldId="265"/>
            <ac:spMk id="2" creationId="{4542E49C-65CB-B6E4-AEC5-DC086418395A}"/>
          </ac:spMkLst>
        </pc:spChg>
        <pc:spChg chg="del mod">
          <ac:chgData name="Experts &amp; Associés" userId="1be2127a-42ac-4ebc-a89e-0ae699b059ab" providerId="ADAL" clId="{71983A92-CF9B-409D-99E9-77C807B54E24}" dt="2025-09-23T21:00:53.018" v="203"/>
          <ac:spMkLst>
            <pc:docMk/>
            <pc:sldMk cId="3198077775" sldId="265"/>
            <ac:spMk id="4" creationId="{ADD605F1-29DE-B8BF-91B8-11D74C650D3B}"/>
          </ac:spMkLst>
        </pc:spChg>
        <pc:picChg chg="add mod">
          <ac:chgData name="Experts &amp; Associés" userId="1be2127a-42ac-4ebc-a89e-0ae699b059ab" providerId="ADAL" clId="{71983A92-CF9B-409D-99E9-77C807B54E24}" dt="2025-09-23T21:07:07.428" v="232" actId="1076"/>
          <ac:picMkLst>
            <pc:docMk/>
            <pc:sldMk cId="3198077775" sldId="265"/>
            <ac:picMk id="3" creationId="{544FB071-7A81-D026-502B-3B6FEFBBDBF2}"/>
          </ac:picMkLst>
        </pc:picChg>
      </pc:sldChg>
      <pc:sldChg chg="add del">
        <pc:chgData name="Experts &amp; Associés" userId="1be2127a-42ac-4ebc-a89e-0ae699b059ab" providerId="ADAL" clId="{71983A92-CF9B-409D-99E9-77C807B54E24}" dt="2025-09-23T20:52:34.509" v="105" actId="2696"/>
        <pc:sldMkLst>
          <pc:docMk/>
          <pc:sldMk cId="1863570373" sldId="266"/>
        </pc:sldMkLst>
      </pc:sldChg>
      <pc:sldChg chg="add del">
        <pc:chgData name="Experts &amp; Associés" userId="1be2127a-42ac-4ebc-a89e-0ae699b059ab" providerId="ADAL" clId="{71983A92-CF9B-409D-99E9-77C807B54E24}" dt="2025-09-23T20:52:53.533" v="108" actId="2696"/>
        <pc:sldMkLst>
          <pc:docMk/>
          <pc:sldMk cId="427947078" sldId="26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031F24-26C3-4D2A-BA46-936FC67B3A92}" type="datetimeFigureOut">
              <a:rPr lang="fr-FR" smtClean="0"/>
              <a:t>23/09/2025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621267-0DA2-40AD-A320-1EC3EF41E2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5597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21267-0DA2-40AD-A320-1EC3EF41E25E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538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C39DDB-A8D9-8040-97CF-9739A9B171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FD0A20D-21F2-DC7B-3CE9-EAEB42690D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DFDF693-8608-1E0A-C8B7-ADD686B4B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1F97-EF17-4929-B2D6-2F93FD180AC4}" type="datetimeFigureOut">
              <a:rPr lang="fr-FR" smtClean="0"/>
              <a:t>23/09/2025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6677BBA-0244-15A5-B004-0B39DADD6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216EBA-BCD9-6F1E-2A51-7FA1D3589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06D93-7EFA-419A-B25E-0DA0185CEE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7655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8D38A2-0A8E-46F9-3F1C-11BDB1B28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1ABCCFF-78DB-AB6E-8D45-286FB9E21C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4AE9C06-848D-D17A-3695-03F3A0FBD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1F97-EF17-4929-B2D6-2F93FD180AC4}" type="datetimeFigureOut">
              <a:rPr lang="fr-FR" smtClean="0"/>
              <a:t>23/09/2025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577DCE4-CBA4-F477-19DC-0A212A28A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266EE52-56EA-D7A9-6DCA-281FC1523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06D93-7EFA-419A-B25E-0DA0185CEE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6420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34F8E15-E591-70B5-38F9-D25FA18A16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DA22CFB-78F8-12EC-8E89-4666236C12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8858A42-B164-2FFA-79C5-00AC08E73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1F97-EF17-4929-B2D6-2F93FD180AC4}" type="datetimeFigureOut">
              <a:rPr lang="fr-FR" smtClean="0"/>
              <a:t>23/09/2025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F5F4E7C-0338-A3B7-C93E-E20EEFC55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71F88EA-AC1E-C367-E535-57E683EFE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06D93-7EFA-419A-B25E-0DA0185CEE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5047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67D50E-C3B7-50AC-6E4D-82A0CE80D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1D45980-311E-0933-AEC6-3138070FFC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4A5DA86-2B86-87D3-6A9D-56D558A12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1F97-EF17-4929-B2D6-2F93FD180AC4}" type="datetimeFigureOut">
              <a:rPr lang="fr-FR" smtClean="0"/>
              <a:t>23/09/2025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62B75EE-BC54-BF9B-6AEB-62FFDB037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A3CA851-9E83-F1AB-99B6-261E416BE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06D93-7EFA-419A-B25E-0DA0185CEE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3896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6B6C35-8B13-20B2-F343-01FAF1162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12894AB-3638-7A0B-0593-586F68A78C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5E07F70-0C79-2EB0-674D-53F8DEF89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1F97-EF17-4929-B2D6-2F93FD180AC4}" type="datetimeFigureOut">
              <a:rPr lang="fr-FR" smtClean="0"/>
              <a:t>23/09/2025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6553B5B-BA20-F614-C5F3-D9F6032E5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0CEA813-B91B-D69B-CB7C-9F558A11A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06D93-7EFA-419A-B25E-0DA0185CEE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0243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009967-9176-967F-A72A-48AFEB0C0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3CF2969-CFAD-74D3-5761-BA0464DAD2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2D968A8-3BF5-C94D-1CC7-B2A9A04A22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93E36BB-6501-697F-04C1-20B6EEC3D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1F97-EF17-4929-B2D6-2F93FD180AC4}" type="datetimeFigureOut">
              <a:rPr lang="fr-FR" smtClean="0"/>
              <a:t>23/09/2025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284D466-A375-0F7D-EE04-BDBD2DD2D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247AF9B-A72D-4A7C-EDBE-ABA9CD53A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06D93-7EFA-419A-B25E-0DA0185CEE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3638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2D4F42-7978-57E1-601F-D3D01A51B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0D71EAA-AAF4-7CC4-83A5-0A33E58B37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BD10A7F-2FB2-BB53-E3B0-188D14F483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CB21A1-AB98-5343-1A43-01CA91986B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E0FF219-7251-9A5A-5CD3-4B63D28555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0EFF2B8-1ECE-5AB3-499E-F3AD8B836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1F97-EF17-4929-B2D6-2F93FD180AC4}" type="datetimeFigureOut">
              <a:rPr lang="fr-FR" smtClean="0"/>
              <a:t>23/09/2025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271D5C4-8A61-BE23-86FC-C9D358CF4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F584779-B330-FB89-9EF6-2478B1431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06D93-7EFA-419A-B25E-0DA0185CEE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0335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F5619F-0E7A-31BE-EED2-50FB16B4C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B87CF8C-8DAF-E904-CED0-893FFD0F7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1F97-EF17-4929-B2D6-2F93FD180AC4}" type="datetimeFigureOut">
              <a:rPr lang="fr-FR" smtClean="0"/>
              <a:t>23/09/2025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4FE3525-33B6-5F25-57DC-2F7F35410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7E97E46-5CC6-F69C-2597-72DD9EA30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06D93-7EFA-419A-B25E-0DA0185CEE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8407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B7459EC-70AA-B7BE-4E1B-34FDC72CC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1F97-EF17-4929-B2D6-2F93FD180AC4}" type="datetimeFigureOut">
              <a:rPr lang="fr-FR" smtClean="0"/>
              <a:t>23/09/2025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D42E2F7-96E8-FE72-446C-27DE64116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A461953-7117-E6D9-C864-F3616223D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06D93-7EFA-419A-B25E-0DA0185CEE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8724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C9C9BC-52D4-9C5F-59AD-AD551E121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AA892EE-E662-C2DD-BF3E-908C8A1E6E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C6F9CFC-F90D-B19C-D689-CA342C3190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A6E0ECD-5AFF-8564-3F4E-FF396B30E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1F97-EF17-4929-B2D6-2F93FD180AC4}" type="datetimeFigureOut">
              <a:rPr lang="fr-FR" smtClean="0"/>
              <a:t>23/09/2025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7E2E75-C8ED-F87C-A542-487D3B7C9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B3C2990-1A70-CAB0-AC7E-DCA2DD5F6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06D93-7EFA-419A-B25E-0DA0185CEE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1829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9F8B74-B7BA-11C9-1D83-F86FB398A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8205414-917B-229C-F88A-E58292AD19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3C94A56-F7AB-3CAF-BA23-71B9691ACC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5134018-148C-5CF2-AB7C-BC37AE7F3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1F97-EF17-4929-B2D6-2F93FD180AC4}" type="datetimeFigureOut">
              <a:rPr lang="fr-FR" smtClean="0"/>
              <a:t>23/09/2025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F62B4A9-AD0C-8397-7FC8-80AE9BF2A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B661EF9-8B6A-F26B-3CA5-CCC8FC6C0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06D93-7EFA-419A-B25E-0DA0185CEE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706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C9E9FF1-F586-3BE9-B27F-DC4A10673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3C1F9F8-F157-8422-0544-4112D90F12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4306A60-15C8-07A1-01CD-64B60B6568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E1F97-EF17-4929-B2D6-2F93FD180AC4}" type="datetimeFigureOut">
              <a:rPr lang="fr-FR" smtClean="0"/>
              <a:t>23/09/2025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F638DB0-8DBB-4E64-CA81-BB6CE95070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7F29B90-7A37-6E2E-35E2-12D62C9989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06D93-7EFA-419A-B25E-0DA0185CEE1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0823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#_Toc209548994"/><Relationship Id="rId3" Type="http://schemas.openxmlformats.org/officeDocument/2006/relationships/image" Target="../media/image2.png"/><Relationship Id="rId7" Type="http://schemas.openxmlformats.org/officeDocument/2006/relationships/hyperlink" Target="#_Toc209548993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#_Toc209548992"/><Relationship Id="rId5" Type="http://schemas.openxmlformats.org/officeDocument/2006/relationships/hyperlink" Target="#_Toc209548991"/><Relationship Id="rId4" Type="http://schemas.openxmlformats.org/officeDocument/2006/relationships/hyperlink" Target="#_Toc209548990"/><Relationship Id="rId9" Type="http://schemas.openxmlformats.org/officeDocument/2006/relationships/hyperlink" Target="#_Toc209548995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D9E5EC-78F8-3671-5A26-7D413F18EA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5999" y="1960256"/>
            <a:ext cx="5468814" cy="2387600"/>
          </a:xfrm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4966AC"/>
                </a:solidFill>
              </a:rPr>
              <a:t>Revue de jurisprudence</a:t>
            </a:r>
            <a:br>
              <a:rPr lang="fr-FR" b="1" dirty="0">
                <a:solidFill>
                  <a:srgbClr val="4966AC"/>
                </a:solidFill>
              </a:rPr>
            </a:br>
            <a:br>
              <a:rPr lang="fr-FR" sz="2800" dirty="0">
                <a:solidFill>
                  <a:srgbClr val="4966AC"/>
                </a:solidFill>
              </a:rPr>
            </a:br>
            <a:r>
              <a:rPr lang="fr-FR" sz="4400" b="1" dirty="0">
                <a:solidFill>
                  <a:srgbClr val="4966AC"/>
                </a:solidFill>
              </a:rPr>
              <a:t>25 septembre 2025</a:t>
            </a:r>
            <a:br>
              <a:rPr lang="fr-FR" dirty="0">
                <a:solidFill>
                  <a:srgbClr val="4966AC"/>
                </a:solidFill>
              </a:rPr>
            </a:br>
            <a:endParaRPr lang="fr-FR" dirty="0">
              <a:solidFill>
                <a:srgbClr val="4966AC"/>
              </a:solidFill>
              <a:latin typeface="Montserrat" pitchFamily="2" charset="77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BEA5FFD-0C3D-67F0-0CE1-1EA248659C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83346" y="4347856"/>
            <a:ext cx="6294121" cy="1655762"/>
          </a:xfrm>
        </p:spPr>
        <p:txBody>
          <a:bodyPr/>
          <a:lstStyle/>
          <a:p>
            <a:r>
              <a:rPr lang="fr-FR" dirty="0">
                <a:solidFill>
                  <a:srgbClr val="4966AC"/>
                </a:solidFill>
              </a:rPr>
              <a:t>Anne Angiboust &amp; Marie-Alice Pain</a:t>
            </a:r>
          </a:p>
          <a:p>
            <a:r>
              <a:rPr lang="fr-FR" sz="2000" dirty="0">
                <a:solidFill>
                  <a:srgbClr val="4966AC"/>
                </a:solidFill>
              </a:rPr>
              <a:t>experts immobiliers près la cour d’appel de Paris</a:t>
            </a:r>
          </a:p>
          <a:p>
            <a:endParaRPr lang="fr-FR" dirty="0">
              <a:solidFill>
                <a:srgbClr val="4966AC"/>
              </a:solidFill>
              <a:latin typeface="Montserrat" pitchFamily="2" charset="77"/>
            </a:endParaRPr>
          </a:p>
        </p:txBody>
      </p:sp>
      <p:pic>
        <p:nvPicPr>
          <p:cNvPr id="6" name="Image 5" descr="Une image contenant texte, capture d’écran, graphisme, conception&#10;&#10;Le contenu généré par l’IA peut être incorrect.">
            <a:extLst>
              <a:ext uri="{FF2B5EF4-FFF2-40B4-BE49-F238E27FC236}">
                <a16:creationId xmlns:a16="http://schemas.microsoft.com/office/drawing/2014/main" id="{666E2EED-A9A1-0E8B-54EB-30FDEF6577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144"/>
          <a:stretch>
            <a:fillRect/>
          </a:stretch>
        </p:blipFill>
        <p:spPr>
          <a:xfrm>
            <a:off x="0" y="0"/>
            <a:ext cx="546881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958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85B6CD-FC42-C146-5E24-EBAF6E918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257800" cy="1325563"/>
          </a:xfrm>
        </p:spPr>
        <p:txBody>
          <a:bodyPr/>
          <a:lstStyle/>
          <a:p>
            <a:pPr algn="ctr"/>
            <a:r>
              <a:rPr lang="fr-FR" b="1" dirty="0">
                <a:solidFill>
                  <a:srgbClr val="2B3D6C"/>
                </a:solidFill>
                <a:latin typeface="Montserrat" pitchFamily="2" charset="77"/>
              </a:rPr>
              <a:t>SOMMAIRE</a:t>
            </a:r>
          </a:p>
        </p:txBody>
      </p:sp>
      <p:pic>
        <p:nvPicPr>
          <p:cNvPr id="5" name="Espace réservé du contenu 4" descr="Une image contenant texte, capture d’écran, conception&#10;&#10;Le contenu généré par l’IA peut être incorrect.">
            <a:extLst>
              <a:ext uri="{FF2B5EF4-FFF2-40B4-BE49-F238E27FC236}">
                <a16:creationId xmlns:a16="http://schemas.microsoft.com/office/drawing/2014/main" id="{DF411749-737B-17CF-72AF-51C0FADE1F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663"/>
          <a:stretch>
            <a:fillRect/>
          </a:stretch>
        </p:blipFill>
        <p:spPr>
          <a:xfrm>
            <a:off x="6664568" y="0"/>
            <a:ext cx="5527431" cy="6858000"/>
          </a:xfrm>
        </p:spPr>
      </p:pic>
      <p:sp>
        <p:nvSpPr>
          <p:cNvPr id="8" name="Rectangle 4">
            <a:extLst>
              <a:ext uri="{FF2B5EF4-FFF2-40B4-BE49-F238E27FC236}">
                <a16:creationId xmlns:a16="http://schemas.microsoft.com/office/drawing/2014/main" id="{8F1BCF5F-472D-7A42-0558-E75B5C1CFB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3204" y="1625813"/>
            <a:ext cx="5363328" cy="4431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r"/>
                <a:tab pos="76517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r"/>
                <a:tab pos="76517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r"/>
                <a:tab pos="76517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r"/>
                <a:tab pos="76517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r"/>
                <a:tab pos="76517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r"/>
                <a:tab pos="76517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r"/>
                <a:tab pos="76517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r"/>
                <a:tab pos="76517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r"/>
                <a:tab pos="765175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romanUcPeriod"/>
              <a:tabLst>
                <a:tab pos="539750" algn="r"/>
                <a:tab pos="7651750" algn="r"/>
              </a:tabLst>
            </a:pPr>
            <a:r>
              <a:rPr kumimoji="0" lang="fr-FR" altLang="fr-FR" sz="2400" i="0" strike="noStrike" cap="none" normalizeH="0" baseline="0" dirty="0">
                <a:ln>
                  <a:noFill/>
                </a:ln>
                <a:solidFill>
                  <a:srgbClr val="4966AC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Valeur locative</a:t>
            </a:r>
            <a:endParaRPr kumimoji="0" lang="fr-FR" altLang="fr-FR" sz="2400" i="0" strike="noStrike" cap="none" normalizeH="0" baseline="0" dirty="0">
              <a:ln>
                <a:noFill/>
              </a:ln>
              <a:solidFill>
                <a:srgbClr val="4966AC"/>
              </a:solidFill>
              <a:effectLst/>
              <a:latin typeface="+mj-lt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romanUcPeriod"/>
              <a:tabLst>
                <a:tab pos="539750" algn="r"/>
                <a:tab pos="7651750" algn="r"/>
              </a:tabLst>
            </a:pPr>
            <a:endParaRPr kumimoji="0" lang="fr-FR" altLang="fr-FR" sz="2400" i="0" strike="noStrike" cap="none" normalizeH="0" baseline="0" dirty="0">
              <a:ln>
                <a:noFill/>
              </a:ln>
              <a:solidFill>
                <a:srgbClr val="4966AC"/>
              </a:solidFill>
              <a:effectLst/>
              <a:latin typeface="+mj-lt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romanUcPeriod" startAt="2"/>
              <a:tabLst>
                <a:tab pos="539750" algn="r"/>
                <a:tab pos="7651750" algn="r"/>
              </a:tabLst>
            </a:pPr>
            <a:r>
              <a:rPr kumimoji="0" lang="fr-FR" altLang="fr-FR" sz="2400" i="0" strike="noStrike" cap="none" normalizeH="0" baseline="0" dirty="0">
                <a:ln>
                  <a:noFill/>
                </a:ln>
                <a:solidFill>
                  <a:srgbClr val="4966AC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Charges et dépôt de garantie</a:t>
            </a:r>
            <a:endParaRPr kumimoji="0" lang="fr-FR" altLang="fr-FR" sz="2400" i="0" strike="noStrike" cap="none" normalizeH="0" baseline="0" dirty="0">
              <a:ln>
                <a:noFill/>
              </a:ln>
              <a:solidFill>
                <a:srgbClr val="4966AC"/>
              </a:solidFill>
              <a:effectLst/>
              <a:latin typeface="+mj-lt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romanUcPeriod" startAt="2"/>
              <a:tabLst>
                <a:tab pos="539750" algn="r"/>
                <a:tab pos="7651750" algn="r"/>
              </a:tabLst>
            </a:pPr>
            <a:endParaRPr kumimoji="0" lang="fr-FR" altLang="fr-FR" sz="2400" i="0" strike="noStrike" cap="none" normalizeH="0" baseline="0" dirty="0">
              <a:ln>
                <a:noFill/>
              </a:ln>
              <a:solidFill>
                <a:srgbClr val="4966AC"/>
              </a:solidFill>
              <a:effectLst/>
              <a:latin typeface="+mj-lt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romanUcPeriod" startAt="3"/>
              <a:tabLst>
                <a:tab pos="539750" algn="r"/>
                <a:tab pos="7651750" algn="r"/>
              </a:tabLst>
            </a:pPr>
            <a:r>
              <a:rPr kumimoji="0" lang="fr-FR" altLang="fr-FR" sz="2400" i="0" strike="noStrike" cap="none" normalizeH="0" baseline="0" dirty="0">
                <a:ln>
                  <a:noFill/>
                </a:ln>
                <a:solidFill>
                  <a:srgbClr val="4966AC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Loyers variables</a:t>
            </a:r>
            <a:endParaRPr kumimoji="0" lang="fr-FR" altLang="fr-FR" sz="2400" i="0" strike="noStrike" cap="none" normalizeH="0" baseline="0" dirty="0">
              <a:ln>
                <a:noFill/>
              </a:ln>
              <a:solidFill>
                <a:srgbClr val="4966AC"/>
              </a:solidFill>
              <a:effectLst/>
              <a:latin typeface="+mj-lt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romanUcPeriod" startAt="3"/>
              <a:tabLst>
                <a:tab pos="539750" algn="r"/>
                <a:tab pos="7651750" algn="r"/>
              </a:tabLst>
            </a:pPr>
            <a:endParaRPr kumimoji="0" lang="fr-FR" altLang="fr-FR" sz="2400" i="0" strike="noStrike" cap="none" normalizeH="0" baseline="0" dirty="0">
              <a:ln>
                <a:noFill/>
              </a:ln>
              <a:solidFill>
                <a:srgbClr val="4966AC"/>
              </a:solidFill>
              <a:effectLst/>
              <a:latin typeface="+mj-lt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romanUcPeriod" startAt="4"/>
              <a:tabLst>
                <a:tab pos="539750" algn="r"/>
                <a:tab pos="7651750" algn="r"/>
              </a:tabLst>
            </a:pPr>
            <a:r>
              <a:rPr kumimoji="0" lang="fr-FR" altLang="fr-FR" sz="2400" i="0" strike="noStrike" cap="none" normalizeH="0" baseline="0" dirty="0">
                <a:ln>
                  <a:noFill/>
                </a:ln>
                <a:solidFill>
                  <a:srgbClr val="4966AC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Déplafonnement</a:t>
            </a:r>
            <a:endParaRPr kumimoji="0" lang="fr-FR" altLang="fr-FR" sz="2400" i="0" strike="noStrike" cap="none" normalizeH="0" baseline="0" dirty="0">
              <a:ln>
                <a:noFill/>
              </a:ln>
              <a:solidFill>
                <a:srgbClr val="4966AC"/>
              </a:solidFill>
              <a:effectLst/>
              <a:latin typeface="+mj-lt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romanUcPeriod" startAt="4"/>
              <a:tabLst>
                <a:tab pos="539750" algn="r"/>
                <a:tab pos="7651750" algn="r"/>
              </a:tabLst>
            </a:pPr>
            <a:endParaRPr kumimoji="0" lang="fr-FR" altLang="fr-FR" sz="2400" i="0" strike="noStrike" cap="none" normalizeH="0" baseline="0" dirty="0">
              <a:ln>
                <a:noFill/>
              </a:ln>
              <a:solidFill>
                <a:srgbClr val="4966AC"/>
              </a:solidFill>
              <a:effectLst/>
              <a:latin typeface="+mj-lt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romanUcPeriod" startAt="5"/>
              <a:tabLst>
                <a:tab pos="539750" algn="r"/>
                <a:tab pos="7651750" algn="r"/>
              </a:tabLst>
            </a:pPr>
            <a:r>
              <a:rPr kumimoji="0" lang="fr-FR" altLang="fr-FR" sz="2400" i="0" strike="noStrike" cap="none" normalizeH="0" baseline="0" dirty="0">
                <a:ln>
                  <a:noFill/>
                </a:ln>
                <a:solidFill>
                  <a:srgbClr val="4966AC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Résiliation pour activité non autorisée</a:t>
            </a:r>
            <a:endParaRPr kumimoji="0" lang="fr-FR" altLang="fr-FR" sz="2400" i="0" strike="noStrike" cap="none" normalizeH="0" baseline="0" dirty="0">
              <a:ln>
                <a:noFill/>
              </a:ln>
              <a:solidFill>
                <a:srgbClr val="4966AC"/>
              </a:solidFill>
              <a:effectLst/>
              <a:latin typeface="+mj-lt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romanUcPeriod" startAt="5"/>
              <a:tabLst>
                <a:tab pos="539750" algn="r"/>
                <a:tab pos="7651750" algn="r"/>
              </a:tabLst>
            </a:pPr>
            <a:endParaRPr kumimoji="0" lang="fr-FR" altLang="fr-FR" sz="2400" i="0" strike="noStrike" cap="none" normalizeH="0" baseline="0" dirty="0">
              <a:ln>
                <a:noFill/>
              </a:ln>
              <a:solidFill>
                <a:srgbClr val="4966AC"/>
              </a:solidFill>
              <a:effectLst/>
              <a:latin typeface="+mj-lt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romanUcPeriod" startAt="6"/>
              <a:tabLst>
                <a:tab pos="539750" algn="r"/>
                <a:tab pos="7651750" algn="r"/>
              </a:tabLst>
            </a:pPr>
            <a:r>
              <a:rPr kumimoji="0" lang="fr-FR" altLang="fr-FR" sz="2400" i="0" strike="noStrike" cap="none" normalizeH="0" baseline="0" dirty="0">
                <a:ln>
                  <a:noFill/>
                </a:ln>
                <a:solidFill>
                  <a:srgbClr val="4966AC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Indemnité d’éviction et d’occupation</a:t>
            </a:r>
            <a:r>
              <a:rPr kumimoji="0" lang="fr-FR" altLang="fr-FR" sz="2400" i="0" strike="noStrike" cap="none" normalizeH="0" baseline="0" dirty="0">
                <a:ln>
                  <a:noFill/>
                </a:ln>
                <a:solidFill>
                  <a:srgbClr val="4966AC"/>
                </a:solidFill>
                <a:effectLst/>
                <a:latin typeface="+mj-lt"/>
              </a:rPr>
              <a:t> </a:t>
            </a:r>
          </a:p>
          <a:p>
            <a:pPr marL="400050" marR="0" lvl="0" indent="-4000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romanUcPeriod" startAt="6"/>
              <a:tabLst>
                <a:tab pos="539750" algn="r"/>
                <a:tab pos="7651750" algn="r"/>
              </a:tabLst>
            </a:pPr>
            <a:endParaRPr kumimoji="0" lang="fr-FR" altLang="fr-FR" sz="1800" b="1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724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F11D7D-9BEC-C869-5AD6-B6D7A12A3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r-FR" b="1" dirty="0">
                <a:solidFill>
                  <a:srgbClr val="2B3D6C"/>
                </a:solidFill>
                <a:latin typeface="Montserrat" pitchFamily="2" charset="77"/>
              </a:rPr>
            </a:br>
            <a:r>
              <a:rPr lang="fr-FR" b="1" dirty="0">
                <a:solidFill>
                  <a:srgbClr val="2B3D6C"/>
                </a:solidFill>
                <a:latin typeface="Montserrat" pitchFamily="2" charset="77"/>
              </a:rPr>
              <a:t>I.	Valeur locative</a:t>
            </a:r>
            <a:br>
              <a:rPr lang="fr-FR" b="1" dirty="0">
                <a:solidFill>
                  <a:srgbClr val="2B3D6C"/>
                </a:solidFill>
                <a:latin typeface="Montserrat" pitchFamily="2" charset="77"/>
              </a:rPr>
            </a:br>
            <a:endParaRPr lang="fr-FR" b="1" dirty="0">
              <a:solidFill>
                <a:srgbClr val="2B3D6C"/>
              </a:solidFill>
              <a:latin typeface="Montserrat" pitchFamily="2" charset="77"/>
            </a:endParaRPr>
          </a:p>
        </p:txBody>
      </p:sp>
      <p:pic>
        <p:nvPicPr>
          <p:cNvPr id="5" name="Espace réservé du contenu 4" descr="Une image contenant capture d’écran, texte, Graphique, conception&#10;&#10;Le contenu généré par l’IA peut être incorrect.">
            <a:extLst>
              <a:ext uri="{FF2B5EF4-FFF2-40B4-BE49-F238E27FC236}">
                <a16:creationId xmlns:a16="http://schemas.microsoft.com/office/drawing/2014/main" id="{D6B1CE41-4B95-2BCB-1829-35D7E2F32B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667"/>
          <a:stretch>
            <a:fillRect/>
          </a:stretch>
        </p:blipFill>
        <p:spPr>
          <a:xfrm>
            <a:off x="0" y="5943600"/>
            <a:ext cx="12192000" cy="914400"/>
          </a:xfr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55A233B3-C2B2-2E9B-2787-158B02DB3BEC}"/>
              </a:ext>
            </a:extLst>
          </p:cNvPr>
          <p:cNvSpPr txBox="1"/>
          <p:nvPr/>
        </p:nvSpPr>
        <p:spPr>
          <a:xfrm>
            <a:off x="1568395" y="1793765"/>
            <a:ext cx="1114044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fr-FR" sz="2400" b="1" dirty="0">
                <a:solidFill>
                  <a:srgbClr val="4966AC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Surfaces des locaux, bureau-boutique et références</a:t>
            </a:r>
            <a:endParaRPr lang="fr-FR" sz="2400" dirty="0">
              <a:solidFill>
                <a:srgbClr val="4966AC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buNone/>
            </a:pPr>
            <a:r>
              <a:rPr lang="fr-FR" sz="2400" i="1" dirty="0">
                <a:solidFill>
                  <a:srgbClr val="4966AC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CA Paris - 5 septembre 2024 - n°21/05223</a:t>
            </a:r>
            <a:endParaRPr lang="fr-FR" sz="2400" dirty="0">
              <a:solidFill>
                <a:srgbClr val="4966AC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fr-FR" sz="2400" b="1" dirty="0">
                <a:solidFill>
                  <a:srgbClr val="4966AC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2400" dirty="0">
              <a:solidFill>
                <a:srgbClr val="4966AC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fr-FR" sz="2400" b="1" dirty="0">
                <a:solidFill>
                  <a:srgbClr val="4966AC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Destination, monovalence et karting</a:t>
            </a:r>
            <a:endParaRPr lang="fr-FR" sz="2400" dirty="0">
              <a:solidFill>
                <a:srgbClr val="4966AC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buNone/>
            </a:pPr>
            <a:r>
              <a:rPr lang="fr-FR" sz="2400" i="1" dirty="0">
                <a:solidFill>
                  <a:srgbClr val="4966AC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CA Chambéry 1</a:t>
            </a:r>
            <a:r>
              <a:rPr lang="fr-FR" sz="2400" i="1" baseline="30000" dirty="0">
                <a:solidFill>
                  <a:srgbClr val="4966AC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ère</a:t>
            </a:r>
            <a:r>
              <a:rPr lang="fr-FR" sz="2400" i="1" dirty="0">
                <a:solidFill>
                  <a:srgbClr val="4966AC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ch. - 17 septembre 2024 - n°22/00138</a:t>
            </a:r>
            <a:endParaRPr lang="fr-FR" sz="2400" dirty="0">
              <a:solidFill>
                <a:srgbClr val="4966AC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fr-FR" sz="2400" b="1" dirty="0">
                <a:solidFill>
                  <a:srgbClr val="4966AC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 </a:t>
            </a:r>
            <a:endParaRPr lang="fr-FR" sz="2400" dirty="0">
              <a:solidFill>
                <a:srgbClr val="4966AC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fr-FR" sz="2400" b="1" dirty="0">
                <a:solidFill>
                  <a:srgbClr val="4966AC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Récapitulatif de 93 jugements du TJ Paris Loyers commerciaux rendus en 2024</a:t>
            </a:r>
            <a:endParaRPr lang="fr-FR" sz="2400" dirty="0">
              <a:solidFill>
                <a:srgbClr val="4966AC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fr-FR" sz="2400" b="1" dirty="0">
                <a:solidFill>
                  <a:srgbClr val="4966AC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 </a:t>
            </a:r>
            <a:endParaRPr lang="fr-FR" sz="2400" dirty="0">
              <a:solidFill>
                <a:srgbClr val="4966AC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fr-FR" sz="2400" b="1" dirty="0">
                <a:solidFill>
                  <a:srgbClr val="4966AC"/>
                </a:solidFill>
                <a:effectLst/>
                <a:latin typeface="+mj-lt"/>
                <a:ea typeface="Calibri" panose="020F0502020204030204" pitchFamily="34" charset="0"/>
              </a:rPr>
              <a:t>Jugements de valeurs locatives d’hôtels rendus en 2024</a:t>
            </a:r>
            <a:endParaRPr lang="fr-FR" sz="2400" dirty="0">
              <a:solidFill>
                <a:srgbClr val="4966A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72306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A2E49B-649E-12A5-6B84-7176BDE871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2C886D-E664-3E10-6EEF-DF7A366EC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r-FR" b="1" dirty="0">
                <a:solidFill>
                  <a:srgbClr val="2B3D6C"/>
                </a:solidFill>
                <a:latin typeface="Montserrat" pitchFamily="2" charset="77"/>
              </a:rPr>
            </a:br>
            <a:r>
              <a:rPr lang="fr-FR" b="1" dirty="0">
                <a:solidFill>
                  <a:srgbClr val="2B3D6C"/>
                </a:solidFill>
                <a:latin typeface="Montserrat" pitchFamily="2" charset="77"/>
              </a:rPr>
              <a:t>II.	Charges et dépôt de garantie</a:t>
            </a:r>
            <a:br>
              <a:rPr lang="fr-FR" b="1" dirty="0">
                <a:solidFill>
                  <a:srgbClr val="2B3D6C"/>
                </a:solidFill>
                <a:latin typeface="Montserrat" pitchFamily="2" charset="77"/>
              </a:rPr>
            </a:br>
            <a:endParaRPr lang="fr-FR" b="1" dirty="0">
              <a:solidFill>
                <a:srgbClr val="2B3D6C"/>
              </a:solidFill>
              <a:latin typeface="Montserrat" pitchFamily="2" charset="77"/>
            </a:endParaRPr>
          </a:p>
        </p:txBody>
      </p:sp>
      <p:pic>
        <p:nvPicPr>
          <p:cNvPr id="5" name="Espace réservé du contenu 4" descr="Une image contenant capture d’écran, texte, Graphique, conception&#10;&#10;Le contenu généré par l’IA peut être incorrect.">
            <a:extLst>
              <a:ext uri="{FF2B5EF4-FFF2-40B4-BE49-F238E27FC236}">
                <a16:creationId xmlns:a16="http://schemas.microsoft.com/office/drawing/2014/main" id="{6F18CD3E-2413-D24D-9584-E9B7C803364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667"/>
          <a:stretch>
            <a:fillRect/>
          </a:stretch>
        </p:blipFill>
        <p:spPr>
          <a:xfrm>
            <a:off x="0" y="5943600"/>
            <a:ext cx="12192000" cy="914400"/>
          </a:xfr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239630F1-BE89-B8F5-94F7-98416F61C675}"/>
              </a:ext>
            </a:extLst>
          </p:cNvPr>
          <p:cNvSpPr txBox="1"/>
          <p:nvPr/>
        </p:nvSpPr>
        <p:spPr>
          <a:xfrm>
            <a:off x="1681038" y="1905506"/>
            <a:ext cx="1114044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b="1" dirty="0">
                <a:solidFill>
                  <a:srgbClr val="4966AC"/>
                </a:solidFill>
                <a:latin typeface="+mj-lt"/>
              </a:rPr>
              <a:t>Inventaires des charges</a:t>
            </a:r>
            <a:endParaRPr lang="fr-FR" sz="2400" dirty="0">
              <a:solidFill>
                <a:srgbClr val="4966AC"/>
              </a:solidFill>
              <a:latin typeface="+mj-lt"/>
            </a:endParaRPr>
          </a:p>
          <a:p>
            <a:r>
              <a:rPr lang="fr-FR" sz="2400" i="1" dirty="0">
                <a:solidFill>
                  <a:srgbClr val="4966AC"/>
                </a:solidFill>
                <a:latin typeface="+mj-lt"/>
              </a:rPr>
              <a:t>	CA Rennes 5</a:t>
            </a:r>
            <a:r>
              <a:rPr lang="fr-FR" sz="2400" i="1" baseline="30000" dirty="0">
                <a:solidFill>
                  <a:srgbClr val="4966AC"/>
                </a:solidFill>
                <a:latin typeface="+mj-lt"/>
              </a:rPr>
              <a:t>ème</a:t>
            </a:r>
            <a:r>
              <a:rPr lang="fr-FR" sz="2400" i="1" dirty="0">
                <a:solidFill>
                  <a:srgbClr val="4966AC"/>
                </a:solidFill>
                <a:latin typeface="+mj-lt"/>
              </a:rPr>
              <a:t> ch. - 27 novembre 2024 - n°22/00385</a:t>
            </a:r>
            <a:endParaRPr lang="fr-FR" sz="2400" dirty="0">
              <a:solidFill>
                <a:srgbClr val="4966AC"/>
              </a:solidFill>
              <a:latin typeface="+mj-lt"/>
            </a:endParaRPr>
          </a:p>
          <a:p>
            <a:r>
              <a:rPr lang="fr-FR" sz="2400" dirty="0">
                <a:solidFill>
                  <a:srgbClr val="4966AC"/>
                </a:solidFill>
                <a:latin typeface="+mj-lt"/>
              </a:rPr>
              <a:t> </a:t>
            </a:r>
          </a:p>
          <a:p>
            <a:r>
              <a:rPr lang="fr-FR" sz="2400" b="1" dirty="0">
                <a:solidFill>
                  <a:srgbClr val="4966AC"/>
                </a:solidFill>
                <a:latin typeface="+mj-lt"/>
              </a:rPr>
              <a:t>Charges indument payées</a:t>
            </a:r>
            <a:endParaRPr lang="fr-FR" sz="2400" dirty="0">
              <a:solidFill>
                <a:srgbClr val="4966AC"/>
              </a:solidFill>
              <a:latin typeface="+mj-lt"/>
            </a:endParaRPr>
          </a:p>
          <a:p>
            <a:r>
              <a:rPr lang="fr-FR" sz="2400" i="1" dirty="0">
                <a:solidFill>
                  <a:srgbClr val="4966AC"/>
                </a:solidFill>
                <a:latin typeface="+mj-lt"/>
              </a:rPr>
              <a:t>	Cass. 3</a:t>
            </a:r>
            <a:r>
              <a:rPr lang="fr-FR" sz="2400" i="1" baseline="30000" dirty="0">
                <a:solidFill>
                  <a:srgbClr val="4966AC"/>
                </a:solidFill>
                <a:latin typeface="+mj-lt"/>
              </a:rPr>
              <a:t>ème</a:t>
            </a:r>
            <a:r>
              <a:rPr lang="fr-FR" sz="2400" i="1" dirty="0">
                <a:solidFill>
                  <a:srgbClr val="4966AC"/>
                </a:solidFill>
                <a:latin typeface="+mj-lt"/>
              </a:rPr>
              <a:t> civ. - 13 février 2025 - n°22/17978</a:t>
            </a:r>
            <a:endParaRPr lang="fr-FR" sz="2400" dirty="0">
              <a:solidFill>
                <a:srgbClr val="4966AC"/>
              </a:solidFill>
              <a:latin typeface="+mj-lt"/>
            </a:endParaRPr>
          </a:p>
          <a:p>
            <a:r>
              <a:rPr lang="fr-FR" sz="2400" i="1" dirty="0">
                <a:solidFill>
                  <a:srgbClr val="4966AC"/>
                </a:solidFill>
                <a:latin typeface="+mj-lt"/>
              </a:rPr>
              <a:t> </a:t>
            </a:r>
            <a:endParaRPr lang="fr-FR" sz="2400" dirty="0">
              <a:solidFill>
                <a:srgbClr val="4966AC"/>
              </a:solidFill>
              <a:latin typeface="+mj-lt"/>
            </a:endParaRPr>
          </a:p>
          <a:p>
            <a:r>
              <a:rPr lang="fr-FR" sz="2400" b="1" dirty="0">
                <a:solidFill>
                  <a:srgbClr val="4966AC"/>
                </a:solidFill>
                <a:latin typeface="+mj-lt"/>
              </a:rPr>
              <a:t>Dépôt de garantie important et absence d’abattement sur la valeur locative</a:t>
            </a:r>
            <a:endParaRPr lang="fr-FR" sz="2400" dirty="0">
              <a:solidFill>
                <a:srgbClr val="4966AC"/>
              </a:solidFill>
              <a:latin typeface="+mj-lt"/>
            </a:endParaRPr>
          </a:p>
          <a:p>
            <a:r>
              <a:rPr lang="fr-FR" sz="2400" i="1" dirty="0">
                <a:solidFill>
                  <a:srgbClr val="4966AC"/>
                </a:solidFill>
                <a:latin typeface="+mj-lt"/>
              </a:rPr>
              <a:t>	Cass. 3</a:t>
            </a:r>
            <a:r>
              <a:rPr lang="fr-FR" sz="2400" i="1" baseline="30000" dirty="0">
                <a:solidFill>
                  <a:srgbClr val="4966AC"/>
                </a:solidFill>
                <a:latin typeface="+mj-lt"/>
              </a:rPr>
              <a:t>ème</a:t>
            </a:r>
            <a:r>
              <a:rPr lang="fr-FR" sz="2400" i="1" dirty="0">
                <a:solidFill>
                  <a:srgbClr val="4966AC"/>
                </a:solidFill>
                <a:latin typeface="+mj-lt"/>
              </a:rPr>
              <a:t> civ. - 7 mai 2025 - n°23/15394</a:t>
            </a:r>
            <a:endParaRPr lang="fr-FR" sz="2400" dirty="0">
              <a:solidFill>
                <a:srgbClr val="4966A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48220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E6FECC-C2A0-A644-7034-E3FE49891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590804-200E-4F61-BF1A-72E7EB4A7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r-FR" b="1" dirty="0">
                <a:solidFill>
                  <a:srgbClr val="2B3D6C"/>
                </a:solidFill>
                <a:latin typeface="Montserrat" pitchFamily="2" charset="77"/>
              </a:rPr>
            </a:br>
            <a:r>
              <a:rPr lang="fr-FR" b="1" dirty="0">
                <a:solidFill>
                  <a:srgbClr val="2B3D6C"/>
                </a:solidFill>
                <a:latin typeface="Montserrat" pitchFamily="2" charset="77"/>
              </a:rPr>
              <a:t>III.	Loyers variables</a:t>
            </a:r>
            <a:br>
              <a:rPr lang="fr-FR" b="1" dirty="0">
                <a:solidFill>
                  <a:srgbClr val="2B3D6C"/>
                </a:solidFill>
                <a:latin typeface="Montserrat" pitchFamily="2" charset="77"/>
              </a:rPr>
            </a:br>
            <a:endParaRPr lang="fr-FR" b="1" dirty="0">
              <a:solidFill>
                <a:srgbClr val="2B3D6C"/>
              </a:solidFill>
              <a:latin typeface="Montserrat" pitchFamily="2" charset="77"/>
            </a:endParaRPr>
          </a:p>
        </p:txBody>
      </p:sp>
      <p:pic>
        <p:nvPicPr>
          <p:cNvPr id="5" name="Espace réservé du contenu 4" descr="Une image contenant capture d’écran, texte, Graphique, conception&#10;&#10;Le contenu généré par l’IA peut être incorrect.">
            <a:extLst>
              <a:ext uri="{FF2B5EF4-FFF2-40B4-BE49-F238E27FC236}">
                <a16:creationId xmlns:a16="http://schemas.microsoft.com/office/drawing/2014/main" id="{251090E1-2B53-960D-DF0B-A83AB8ECFB2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667"/>
          <a:stretch>
            <a:fillRect/>
          </a:stretch>
        </p:blipFill>
        <p:spPr>
          <a:xfrm>
            <a:off x="0" y="5943600"/>
            <a:ext cx="12192000" cy="914400"/>
          </a:xfr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A00BEA24-512E-EA4A-18D0-DAE67D5B8FF1}"/>
              </a:ext>
            </a:extLst>
          </p:cNvPr>
          <p:cNvSpPr txBox="1"/>
          <p:nvPr/>
        </p:nvSpPr>
        <p:spPr>
          <a:xfrm>
            <a:off x="1162878" y="2203032"/>
            <a:ext cx="1114044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fr-FR" sz="2400" b="1" dirty="0">
                <a:solidFill>
                  <a:srgbClr val="4966AC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Compétence du juge / renouvellement et révision</a:t>
            </a:r>
          </a:p>
          <a:p>
            <a:pPr>
              <a:buNone/>
            </a:pPr>
            <a:r>
              <a:rPr lang="fr-FR" sz="2400" i="1" dirty="0">
                <a:solidFill>
                  <a:srgbClr val="4966AC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	Cass. 3ème civ. - 30 mai 2024 - 22/16447 </a:t>
            </a:r>
          </a:p>
          <a:p>
            <a:pPr>
              <a:buNone/>
            </a:pPr>
            <a:r>
              <a:rPr lang="fr-FR" sz="2400" i="1" dirty="0">
                <a:solidFill>
                  <a:srgbClr val="4966AC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	TJ Paris - Loyers commerciaux - 24 juillet 2024 - n°23/02404</a:t>
            </a:r>
          </a:p>
        </p:txBody>
      </p:sp>
    </p:spTree>
    <p:extLst>
      <p:ext uri="{BB962C8B-B14F-4D97-AF65-F5344CB8AC3E}">
        <p14:creationId xmlns:p14="http://schemas.microsoft.com/office/powerpoint/2010/main" val="3841449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29A281-91E9-F02F-731E-438D207465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A157EE-17C2-DF52-AE3E-D9921D814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r-FR" b="1" dirty="0">
                <a:solidFill>
                  <a:srgbClr val="2B3D6C"/>
                </a:solidFill>
                <a:latin typeface="Montserrat" pitchFamily="2" charset="77"/>
              </a:rPr>
            </a:br>
            <a:r>
              <a:rPr lang="fr-FR" b="1" dirty="0">
                <a:solidFill>
                  <a:srgbClr val="2B3D6C"/>
                </a:solidFill>
                <a:latin typeface="Montserrat" pitchFamily="2" charset="77"/>
              </a:rPr>
              <a:t>IV.	Déplafonnement</a:t>
            </a:r>
            <a:br>
              <a:rPr lang="fr-FR" b="1" dirty="0">
                <a:solidFill>
                  <a:srgbClr val="2B3D6C"/>
                </a:solidFill>
                <a:latin typeface="Montserrat" pitchFamily="2" charset="77"/>
              </a:rPr>
            </a:br>
            <a:endParaRPr lang="fr-FR" b="1" dirty="0">
              <a:solidFill>
                <a:srgbClr val="2B3D6C"/>
              </a:solidFill>
              <a:latin typeface="Montserrat" pitchFamily="2" charset="77"/>
            </a:endParaRPr>
          </a:p>
        </p:txBody>
      </p:sp>
      <p:pic>
        <p:nvPicPr>
          <p:cNvPr id="5" name="Espace réservé du contenu 4" descr="Une image contenant capture d’écran, texte, Graphique, conception&#10;&#10;Le contenu généré par l’IA peut être incorrect.">
            <a:extLst>
              <a:ext uri="{FF2B5EF4-FFF2-40B4-BE49-F238E27FC236}">
                <a16:creationId xmlns:a16="http://schemas.microsoft.com/office/drawing/2014/main" id="{0D6F77E2-A621-03BB-CB12-249C5AAE526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667"/>
          <a:stretch>
            <a:fillRect/>
          </a:stretch>
        </p:blipFill>
        <p:spPr>
          <a:xfrm>
            <a:off x="0" y="5943600"/>
            <a:ext cx="12192000" cy="914400"/>
          </a:xfr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FAF63746-99F8-5F25-C9F1-CC78AC24DB31}"/>
              </a:ext>
            </a:extLst>
          </p:cNvPr>
          <p:cNvSpPr txBox="1"/>
          <p:nvPr/>
        </p:nvSpPr>
        <p:spPr>
          <a:xfrm>
            <a:off x="1506110" y="1690688"/>
            <a:ext cx="10412896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b="1" dirty="0">
                <a:solidFill>
                  <a:srgbClr val="4966AC"/>
                </a:solidFill>
                <a:latin typeface="+mj-lt"/>
              </a:rPr>
              <a:t>Extension de terrasse et preuve du déplafonnement</a:t>
            </a:r>
            <a:endParaRPr lang="fr-FR" sz="2400" dirty="0">
              <a:solidFill>
                <a:srgbClr val="4966AC"/>
              </a:solidFill>
              <a:latin typeface="+mj-lt"/>
            </a:endParaRPr>
          </a:p>
          <a:p>
            <a:r>
              <a:rPr lang="fr-FR" sz="2400" i="1" dirty="0">
                <a:solidFill>
                  <a:srgbClr val="4966AC"/>
                </a:solidFill>
                <a:latin typeface="+mj-lt"/>
              </a:rPr>
              <a:t>	Cass. 3</a:t>
            </a:r>
            <a:r>
              <a:rPr lang="fr-FR" sz="2400" i="1" baseline="30000" dirty="0">
                <a:solidFill>
                  <a:srgbClr val="4966AC"/>
                </a:solidFill>
                <a:latin typeface="+mj-lt"/>
              </a:rPr>
              <a:t>ème</a:t>
            </a:r>
            <a:r>
              <a:rPr lang="fr-FR" sz="2400" i="1" dirty="0">
                <a:solidFill>
                  <a:srgbClr val="4966AC"/>
                </a:solidFill>
                <a:latin typeface="+mj-lt"/>
              </a:rPr>
              <a:t> civ. - 4 juillet 2024 - n°23/13515</a:t>
            </a:r>
            <a:endParaRPr lang="fr-FR" sz="2400" dirty="0">
              <a:solidFill>
                <a:srgbClr val="4966AC"/>
              </a:solidFill>
              <a:latin typeface="+mj-lt"/>
            </a:endParaRPr>
          </a:p>
          <a:p>
            <a:r>
              <a:rPr lang="fr-FR" sz="2400" i="1" dirty="0">
                <a:solidFill>
                  <a:srgbClr val="4966AC"/>
                </a:solidFill>
                <a:latin typeface="+mj-lt"/>
              </a:rPr>
              <a:t> </a:t>
            </a:r>
            <a:endParaRPr lang="fr-FR" sz="2400" dirty="0">
              <a:solidFill>
                <a:srgbClr val="4966AC"/>
              </a:solidFill>
              <a:latin typeface="+mj-lt"/>
            </a:endParaRPr>
          </a:p>
          <a:p>
            <a:r>
              <a:rPr lang="fr-FR" sz="2400" b="1" dirty="0">
                <a:solidFill>
                  <a:srgbClr val="4966AC"/>
                </a:solidFill>
                <a:latin typeface="+mj-lt"/>
              </a:rPr>
              <a:t>Augmentation de l’assurance responsabilité civile du bailleur, obligations respectives des parties</a:t>
            </a:r>
            <a:endParaRPr lang="fr-FR" sz="2400" dirty="0">
              <a:solidFill>
                <a:srgbClr val="4966AC"/>
              </a:solidFill>
              <a:latin typeface="+mj-lt"/>
            </a:endParaRPr>
          </a:p>
          <a:p>
            <a:r>
              <a:rPr lang="fr-FR" sz="2400" i="1" dirty="0">
                <a:solidFill>
                  <a:srgbClr val="4966AC"/>
                </a:solidFill>
                <a:latin typeface="+mj-lt"/>
              </a:rPr>
              <a:t>	Cass. 3</a:t>
            </a:r>
            <a:r>
              <a:rPr lang="fr-FR" sz="2400" i="1" baseline="30000" dirty="0">
                <a:solidFill>
                  <a:srgbClr val="4966AC"/>
                </a:solidFill>
                <a:latin typeface="+mj-lt"/>
              </a:rPr>
              <a:t>ème</a:t>
            </a:r>
            <a:r>
              <a:rPr lang="fr-FR" sz="2400" i="1" dirty="0">
                <a:solidFill>
                  <a:srgbClr val="4966AC"/>
                </a:solidFill>
                <a:latin typeface="+mj-lt"/>
              </a:rPr>
              <a:t> civ. - 23 janvier 2025 - n°23/14887</a:t>
            </a:r>
            <a:endParaRPr lang="fr-FR" sz="2400" dirty="0">
              <a:solidFill>
                <a:srgbClr val="4966AC"/>
              </a:solidFill>
              <a:latin typeface="+mj-lt"/>
            </a:endParaRPr>
          </a:p>
          <a:p>
            <a:r>
              <a:rPr lang="fr-FR" sz="2400" i="1" dirty="0">
                <a:solidFill>
                  <a:srgbClr val="4966AC"/>
                </a:solidFill>
                <a:latin typeface="+mj-lt"/>
              </a:rPr>
              <a:t> </a:t>
            </a:r>
            <a:endParaRPr lang="fr-FR" sz="2400" dirty="0">
              <a:solidFill>
                <a:srgbClr val="4966AC"/>
              </a:solidFill>
              <a:latin typeface="+mj-lt"/>
            </a:endParaRPr>
          </a:p>
          <a:p>
            <a:r>
              <a:rPr lang="fr-FR" sz="2400" b="1" dirty="0">
                <a:solidFill>
                  <a:srgbClr val="4966AC"/>
                </a:solidFill>
                <a:latin typeface="+mj-lt"/>
              </a:rPr>
              <a:t>Travaux du locataire : modification des caractéristiques ou amélioration ?</a:t>
            </a:r>
            <a:endParaRPr lang="fr-FR" sz="2400" dirty="0">
              <a:solidFill>
                <a:srgbClr val="4966AC"/>
              </a:solidFill>
              <a:latin typeface="+mj-lt"/>
            </a:endParaRPr>
          </a:p>
          <a:p>
            <a:r>
              <a:rPr lang="fr-FR" sz="2400" i="1" dirty="0">
                <a:solidFill>
                  <a:srgbClr val="4966AC"/>
                </a:solidFill>
                <a:latin typeface="+mj-lt"/>
              </a:rPr>
              <a:t>	Cass. 3</a:t>
            </a:r>
            <a:r>
              <a:rPr lang="fr-FR" sz="2400" i="1" baseline="30000" dirty="0">
                <a:solidFill>
                  <a:srgbClr val="4966AC"/>
                </a:solidFill>
                <a:latin typeface="+mj-lt"/>
              </a:rPr>
              <a:t>ème</a:t>
            </a:r>
            <a:r>
              <a:rPr lang="fr-FR" sz="2400" i="1" dirty="0">
                <a:solidFill>
                  <a:srgbClr val="4966AC"/>
                </a:solidFill>
                <a:latin typeface="+mj-lt"/>
              </a:rPr>
              <a:t> civ. - 12 décembre 2024 - n°23/14800</a:t>
            </a:r>
            <a:endParaRPr lang="fr-FR" sz="2400" dirty="0">
              <a:solidFill>
                <a:srgbClr val="4966AC"/>
              </a:solidFill>
              <a:latin typeface="+mj-lt"/>
            </a:endParaRPr>
          </a:p>
          <a:p>
            <a:r>
              <a:rPr lang="fr-FR" sz="2400" i="1" dirty="0">
                <a:solidFill>
                  <a:srgbClr val="4966AC"/>
                </a:solidFill>
                <a:latin typeface="+mj-lt"/>
              </a:rPr>
              <a:t>	CA Caen 2</a:t>
            </a:r>
            <a:r>
              <a:rPr lang="fr-FR" sz="2400" i="1" baseline="30000" dirty="0">
                <a:solidFill>
                  <a:srgbClr val="4966AC"/>
                </a:solidFill>
                <a:latin typeface="+mj-lt"/>
              </a:rPr>
              <a:t>ème</a:t>
            </a:r>
            <a:r>
              <a:rPr lang="fr-FR" sz="2400" i="1" dirty="0">
                <a:solidFill>
                  <a:srgbClr val="4966AC"/>
                </a:solidFill>
                <a:latin typeface="+mj-lt"/>
              </a:rPr>
              <a:t> ch. - 24 avril 2025 - n°23/02891</a:t>
            </a:r>
            <a:endParaRPr lang="fr-FR" sz="2400" dirty="0">
              <a:solidFill>
                <a:srgbClr val="4966A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655367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9F95F7-7373-BCA0-905C-CBC77E2B09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6BCC98-6928-6A0D-55B9-19F562DAD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2940" y="559206"/>
            <a:ext cx="10866120" cy="1325563"/>
          </a:xfrm>
        </p:spPr>
        <p:txBody>
          <a:bodyPr>
            <a:normAutofit fontScale="90000"/>
          </a:bodyPr>
          <a:lstStyle/>
          <a:p>
            <a:br>
              <a:rPr lang="fr-FR" b="1" dirty="0">
                <a:solidFill>
                  <a:srgbClr val="2B3D6C"/>
                </a:solidFill>
                <a:latin typeface="Montserrat" pitchFamily="2" charset="77"/>
              </a:rPr>
            </a:br>
            <a:r>
              <a:rPr lang="fr-FR" sz="4200" b="1" dirty="0">
                <a:solidFill>
                  <a:srgbClr val="2B3D6C"/>
                </a:solidFill>
                <a:latin typeface="Montserrat" pitchFamily="2" charset="77"/>
              </a:rPr>
              <a:t>V.	Résiliation pour activité non autorisée</a:t>
            </a:r>
            <a:br>
              <a:rPr lang="fr-FR" b="1" dirty="0">
                <a:solidFill>
                  <a:srgbClr val="2B3D6C"/>
                </a:solidFill>
                <a:latin typeface="Montserrat" pitchFamily="2" charset="77"/>
              </a:rPr>
            </a:br>
            <a:endParaRPr lang="fr-FR" b="1" dirty="0">
              <a:solidFill>
                <a:srgbClr val="2B3D6C"/>
              </a:solidFill>
              <a:latin typeface="Montserrat" pitchFamily="2" charset="77"/>
            </a:endParaRPr>
          </a:p>
        </p:txBody>
      </p:sp>
      <p:pic>
        <p:nvPicPr>
          <p:cNvPr id="5" name="Espace réservé du contenu 4" descr="Une image contenant capture d’écran, texte, Graphique, conception&#10;&#10;Le contenu généré par l’IA peut être incorrect.">
            <a:extLst>
              <a:ext uri="{FF2B5EF4-FFF2-40B4-BE49-F238E27FC236}">
                <a16:creationId xmlns:a16="http://schemas.microsoft.com/office/drawing/2014/main" id="{57C193DE-D920-511D-84B4-6E1A6A18A93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667"/>
          <a:stretch>
            <a:fillRect/>
          </a:stretch>
        </p:blipFill>
        <p:spPr>
          <a:xfrm>
            <a:off x="0" y="5943600"/>
            <a:ext cx="12192000" cy="914400"/>
          </a:xfr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DDD1F3E7-8FF4-589B-0C31-1E402DBFBABE}"/>
              </a:ext>
            </a:extLst>
          </p:cNvPr>
          <p:cNvSpPr txBox="1"/>
          <p:nvPr/>
        </p:nvSpPr>
        <p:spPr>
          <a:xfrm>
            <a:off x="2174682" y="2097241"/>
            <a:ext cx="1114044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b="1" dirty="0">
                <a:solidFill>
                  <a:srgbClr val="4966AC"/>
                </a:solidFill>
                <a:latin typeface="+mj-lt"/>
              </a:rPr>
              <a:t>Snack / restaurant</a:t>
            </a:r>
            <a:endParaRPr lang="fr-FR" sz="2400" dirty="0">
              <a:solidFill>
                <a:srgbClr val="4966AC"/>
              </a:solidFill>
              <a:latin typeface="+mj-lt"/>
            </a:endParaRPr>
          </a:p>
          <a:p>
            <a:r>
              <a:rPr lang="fr-FR" sz="2400" i="1" dirty="0">
                <a:solidFill>
                  <a:srgbClr val="4966AC"/>
                </a:solidFill>
                <a:latin typeface="+mj-lt"/>
              </a:rPr>
              <a:t>	Cass. 3</a:t>
            </a:r>
            <a:r>
              <a:rPr lang="fr-FR" sz="2400" i="1" baseline="30000" dirty="0">
                <a:solidFill>
                  <a:srgbClr val="4966AC"/>
                </a:solidFill>
                <a:latin typeface="+mj-lt"/>
              </a:rPr>
              <a:t>ème</a:t>
            </a:r>
            <a:r>
              <a:rPr lang="fr-FR" sz="2400" i="1" dirty="0">
                <a:solidFill>
                  <a:srgbClr val="4966AC"/>
                </a:solidFill>
                <a:latin typeface="+mj-lt"/>
              </a:rPr>
              <a:t> civ. - 27 mars 2025 - n°23/22383</a:t>
            </a:r>
            <a:endParaRPr lang="fr-FR" sz="2400" dirty="0">
              <a:solidFill>
                <a:srgbClr val="4966AC"/>
              </a:solidFill>
              <a:latin typeface="+mj-lt"/>
            </a:endParaRPr>
          </a:p>
          <a:p>
            <a:r>
              <a:rPr lang="fr-FR" sz="2400" b="1" dirty="0">
                <a:solidFill>
                  <a:srgbClr val="4966AC"/>
                </a:solidFill>
                <a:latin typeface="+mj-lt"/>
              </a:rPr>
              <a:t> </a:t>
            </a:r>
            <a:endParaRPr lang="fr-FR" sz="2400" dirty="0">
              <a:solidFill>
                <a:srgbClr val="4966AC"/>
              </a:solidFill>
              <a:latin typeface="+mj-lt"/>
            </a:endParaRPr>
          </a:p>
          <a:p>
            <a:r>
              <a:rPr lang="fr-FR" sz="2400" b="1" dirty="0">
                <a:solidFill>
                  <a:srgbClr val="4966AC"/>
                </a:solidFill>
                <a:latin typeface="+mj-lt"/>
              </a:rPr>
              <a:t> </a:t>
            </a:r>
            <a:endParaRPr lang="fr-FR" sz="2400" dirty="0">
              <a:solidFill>
                <a:srgbClr val="4966AC"/>
              </a:solidFill>
              <a:latin typeface="+mj-lt"/>
            </a:endParaRPr>
          </a:p>
          <a:p>
            <a:r>
              <a:rPr lang="fr-FR" sz="2400" b="1" dirty="0">
                <a:solidFill>
                  <a:srgbClr val="4966AC"/>
                </a:solidFill>
                <a:latin typeface="+mj-lt"/>
              </a:rPr>
              <a:t>Vente véhicules / réparations </a:t>
            </a:r>
            <a:endParaRPr lang="fr-FR" sz="2400" dirty="0">
              <a:solidFill>
                <a:srgbClr val="4966AC"/>
              </a:solidFill>
              <a:latin typeface="+mj-lt"/>
            </a:endParaRPr>
          </a:p>
          <a:p>
            <a:r>
              <a:rPr lang="fr-FR" sz="2400" i="1" dirty="0">
                <a:solidFill>
                  <a:srgbClr val="4966AC"/>
                </a:solidFill>
                <a:latin typeface="+mj-lt"/>
              </a:rPr>
              <a:t>	Cass. 3</a:t>
            </a:r>
            <a:r>
              <a:rPr lang="fr-FR" sz="2400" i="1" baseline="30000" dirty="0">
                <a:solidFill>
                  <a:srgbClr val="4966AC"/>
                </a:solidFill>
                <a:latin typeface="+mj-lt"/>
              </a:rPr>
              <a:t>ème</a:t>
            </a:r>
            <a:r>
              <a:rPr lang="fr-FR" sz="2400" i="1" dirty="0">
                <a:solidFill>
                  <a:srgbClr val="4966AC"/>
                </a:solidFill>
                <a:latin typeface="+mj-lt"/>
              </a:rPr>
              <a:t> civ. - 10 avril 2025 - 23/21473</a:t>
            </a:r>
            <a:endParaRPr lang="fr-FR" sz="2400" dirty="0">
              <a:solidFill>
                <a:srgbClr val="4966A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100012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C2684D-3B5D-7D40-91A0-6CB942D694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BB4D3E-6489-3550-71BD-6E826B81D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037073" cy="1325563"/>
          </a:xfrm>
        </p:spPr>
        <p:txBody>
          <a:bodyPr>
            <a:normAutofit fontScale="90000"/>
          </a:bodyPr>
          <a:lstStyle/>
          <a:p>
            <a:br>
              <a:rPr lang="fr-FR" b="1" dirty="0">
                <a:solidFill>
                  <a:srgbClr val="2B3D6C"/>
                </a:solidFill>
                <a:latin typeface="Montserrat" pitchFamily="2" charset="77"/>
              </a:rPr>
            </a:br>
            <a:r>
              <a:rPr lang="fr-FR" b="1" dirty="0">
                <a:solidFill>
                  <a:srgbClr val="2B3D6C"/>
                </a:solidFill>
                <a:latin typeface="Montserrat" pitchFamily="2" charset="77"/>
              </a:rPr>
              <a:t>VI.	Indemnité d’éviction et d’occupation</a:t>
            </a:r>
            <a:br>
              <a:rPr lang="fr-FR" b="1" dirty="0">
                <a:solidFill>
                  <a:srgbClr val="2B3D6C"/>
                </a:solidFill>
                <a:latin typeface="Montserrat" pitchFamily="2" charset="77"/>
              </a:rPr>
            </a:br>
            <a:endParaRPr lang="fr-FR" b="1" dirty="0">
              <a:solidFill>
                <a:srgbClr val="2B3D6C"/>
              </a:solidFill>
              <a:latin typeface="Montserrat" pitchFamily="2" charset="77"/>
            </a:endParaRPr>
          </a:p>
        </p:txBody>
      </p:sp>
      <p:pic>
        <p:nvPicPr>
          <p:cNvPr id="5" name="Espace réservé du contenu 4" descr="Une image contenant capture d’écran, texte, Graphique, conception&#10;&#10;Le contenu généré par l’IA peut être incorrect.">
            <a:extLst>
              <a:ext uri="{FF2B5EF4-FFF2-40B4-BE49-F238E27FC236}">
                <a16:creationId xmlns:a16="http://schemas.microsoft.com/office/drawing/2014/main" id="{EB0F1ABF-7C42-E1DB-7D1A-4C7386874C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667"/>
          <a:stretch>
            <a:fillRect/>
          </a:stretch>
        </p:blipFill>
        <p:spPr>
          <a:xfrm>
            <a:off x="0" y="5943600"/>
            <a:ext cx="12192000" cy="914400"/>
          </a:xfr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710BF196-AC69-595F-4B16-78B780C23539}"/>
              </a:ext>
            </a:extLst>
          </p:cNvPr>
          <p:cNvSpPr txBox="1"/>
          <p:nvPr/>
        </p:nvSpPr>
        <p:spPr>
          <a:xfrm>
            <a:off x="1603513" y="1568708"/>
            <a:ext cx="11140440" cy="4231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b="1" dirty="0">
                <a:solidFill>
                  <a:srgbClr val="4966AC"/>
                </a:solidFill>
                <a:latin typeface="+mj-lt"/>
              </a:rPr>
              <a:t>Age du locataire et réinstallation</a:t>
            </a:r>
            <a:endParaRPr lang="fr-FR" sz="2400" dirty="0">
              <a:solidFill>
                <a:srgbClr val="4966AC"/>
              </a:solidFill>
              <a:latin typeface="+mj-lt"/>
            </a:endParaRPr>
          </a:p>
          <a:p>
            <a:r>
              <a:rPr lang="fr-FR" sz="2400" i="1" dirty="0">
                <a:solidFill>
                  <a:srgbClr val="4966AC"/>
                </a:solidFill>
                <a:latin typeface="+mj-lt"/>
              </a:rPr>
              <a:t>	TJ Paris 18</a:t>
            </a:r>
            <a:r>
              <a:rPr lang="fr-FR" sz="2400" i="1" baseline="30000" dirty="0">
                <a:solidFill>
                  <a:srgbClr val="4966AC"/>
                </a:solidFill>
                <a:latin typeface="+mj-lt"/>
              </a:rPr>
              <a:t>ème</a:t>
            </a:r>
            <a:r>
              <a:rPr lang="fr-FR" sz="2400" i="1" dirty="0">
                <a:solidFill>
                  <a:srgbClr val="4966AC"/>
                </a:solidFill>
                <a:latin typeface="+mj-lt"/>
              </a:rPr>
              <a:t> ch. 1ère section - 13 février 2025 - n°17/11459</a:t>
            </a:r>
            <a:endParaRPr lang="fr-FR" sz="2400" dirty="0">
              <a:solidFill>
                <a:srgbClr val="4966AC"/>
              </a:solidFill>
              <a:latin typeface="+mj-lt"/>
            </a:endParaRPr>
          </a:p>
          <a:p>
            <a:r>
              <a:rPr lang="fr-FR" sz="2400" i="1" dirty="0">
                <a:solidFill>
                  <a:srgbClr val="4966AC"/>
                </a:solidFill>
                <a:latin typeface="+mj-lt"/>
              </a:rPr>
              <a:t> </a:t>
            </a:r>
            <a:endParaRPr lang="fr-FR" sz="2400" dirty="0">
              <a:solidFill>
                <a:srgbClr val="4966AC"/>
              </a:solidFill>
              <a:latin typeface="+mj-lt"/>
            </a:endParaRPr>
          </a:p>
          <a:p>
            <a:r>
              <a:rPr lang="fr-FR" sz="2400" b="1" dirty="0">
                <a:solidFill>
                  <a:srgbClr val="4966AC"/>
                </a:solidFill>
                <a:latin typeface="+mj-lt"/>
              </a:rPr>
              <a:t>Indemnité d’occupation = valeur locative</a:t>
            </a:r>
            <a:endParaRPr lang="fr-FR" sz="2400" dirty="0">
              <a:solidFill>
                <a:srgbClr val="4966AC"/>
              </a:solidFill>
              <a:latin typeface="+mj-lt"/>
            </a:endParaRPr>
          </a:p>
          <a:p>
            <a:r>
              <a:rPr lang="fr-FR" sz="2400" i="1" dirty="0">
                <a:solidFill>
                  <a:srgbClr val="4966AC"/>
                </a:solidFill>
                <a:latin typeface="+mj-lt"/>
              </a:rPr>
              <a:t>	Cass. 3</a:t>
            </a:r>
            <a:r>
              <a:rPr lang="fr-FR" sz="2400" i="1" baseline="30000" dirty="0">
                <a:solidFill>
                  <a:srgbClr val="4966AC"/>
                </a:solidFill>
                <a:latin typeface="+mj-lt"/>
              </a:rPr>
              <a:t>ème</a:t>
            </a:r>
            <a:r>
              <a:rPr lang="fr-FR" sz="2400" i="1" dirty="0">
                <a:solidFill>
                  <a:srgbClr val="4966AC"/>
                </a:solidFill>
                <a:latin typeface="+mj-lt"/>
              </a:rPr>
              <a:t> civ. - 27 février 2025 - n°23/18219</a:t>
            </a:r>
            <a:endParaRPr lang="fr-FR" sz="2400" dirty="0">
              <a:solidFill>
                <a:srgbClr val="4966AC"/>
              </a:solidFill>
              <a:latin typeface="+mj-lt"/>
            </a:endParaRPr>
          </a:p>
          <a:p>
            <a:r>
              <a:rPr lang="fr-FR" sz="2400" i="1" dirty="0">
                <a:solidFill>
                  <a:srgbClr val="4966AC"/>
                </a:solidFill>
                <a:latin typeface="+mj-lt"/>
              </a:rPr>
              <a:t> </a:t>
            </a:r>
            <a:endParaRPr lang="fr-FR" sz="2400" dirty="0">
              <a:solidFill>
                <a:srgbClr val="4966AC"/>
              </a:solidFill>
              <a:latin typeface="+mj-lt"/>
            </a:endParaRPr>
          </a:p>
          <a:p>
            <a:r>
              <a:rPr lang="fr-FR" sz="2400" b="1" dirty="0">
                <a:solidFill>
                  <a:srgbClr val="4966AC"/>
                </a:solidFill>
                <a:latin typeface="+mj-lt"/>
              </a:rPr>
              <a:t>Indemnité d’occupation forfaitaire</a:t>
            </a:r>
            <a:endParaRPr lang="fr-FR" sz="2400" dirty="0">
              <a:solidFill>
                <a:srgbClr val="4966AC"/>
              </a:solidFill>
              <a:latin typeface="+mj-lt"/>
            </a:endParaRPr>
          </a:p>
          <a:p>
            <a:r>
              <a:rPr lang="fr-FR" sz="2400" i="1" dirty="0">
                <a:solidFill>
                  <a:srgbClr val="4966AC"/>
                </a:solidFill>
                <a:latin typeface="+mj-lt"/>
              </a:rPr>
              <a:t>	Cass. 3</a:t>
            </a:r>
            <a:r>
              <a:rPr lang="fr-FR" sz="2400" i="1" baseline="30000" dirty="0">
                <a:solidFill>
                  <a:srgbClr val="4966AC"/>
                </a:solidFill>
                <a:latin typeface="+mj-lt"/>
              </a:rPr>
              <a:t>ème</a:t>
            </a:r>
            <a:r>
              <a:rPr lang="fr-FR" sz="2400" i="1" dirty="0">
                <a:solidFill>
                  <a:srgbClr val="4966AC"/>
                </a:solidFill>
                <a:latin typeface="+mj-lt"/>
              </a:rPr>
              <a:t> civ. - 16 janvier 2025 - 23/15256</a:t>
            </a:r>
            <a:endParaRPr lang="fr-FR" sz="2400" dirty="0">
              <a:solidFill>
                <a:srgbClr val="4966AC"/>
              </a:solidFill>
              <a:latin typeface="+mj-lt"/>
            </a:endParaRPr>
          </a:p>
          <a:p>
            <a:r>
              <a:rPr lang="fr-FR" sz="2400" i="1" dirty="0">
                <a:solidFill>
                  <a:srgbClr val="4966AC"/>
                </a:solidFill>
                <a:latin typeface="+mj-lt"/>
              </a:rPr>
              <a:t> </a:t>
            </a:r>
            <a:endParaRPr lang="fr-FR" sz="2400" dirty="0">
              <a:solidFill>
                <a:srgbClr val="4966AC"/>
              </a:solidFill>
              <a:latin typeface="+mj-lt"/>
            </a:endParaRPr>
          </a:p>
          <a:p>
            <a:r>
              <a:rPr lang="fr-FR" sz="2400" b="1" dirty="0">
                <a:solidFill>
                  <a:srgbClr val="4966AC"/>
                </a:solidFill>
                <a:latin typeface="+mj-lt"/>
              </a:rPr>
              <a:t>Coefficient de précarité </a:t>
            </a:r>
            <a:endParaRPr lang="fr-FR" sz="2400" dirty="0">
              <a:solidFill>
                <a:srgbClr val="4966AC"/>
              </a:solidFill>
              <a:latin typeface="+mj-lt"/>
            </a:endParaRPr>
          </a:p>
          <a:p>
            <a:r>
              <a:rPr lang="fr-FR" sz="2400" i="1" dirty="0">
                <a:solidFill>
                  <a:srgbClr val="4966AC"/>
                </a:solidFill>
                <a:latin typeface="+mj-lt"/>
              </a:rPr>
              <a:t>	CA Aix-en-Provence - 3</a:t>
            </a:r>
            <a:r>
              <a:rPr lang="fr-FR" sz="2400" i="1" baseline="30000" dirty="0">
                <a:solidFill>
                  <a:srgbClr val="4966AC"/>
                </a:solidFill>
                <a:latin typeface="+mj-lt"/>
              </a:rPr>
              <a:t>è </a:t>
            </a:r>
            <a:r>
              <a:rPr lang="fr-FR" sz="2400" i="1" dirty="0">
                <a:solidFill>
                  <a:srgbClr val="4966AC"/>
                </a:solidFill>
                <a:latin typeface="+mj-lt"/>
              </a:rPr>
              <a:t>et 4</a:t>
            </a:r>
            <a:r>
              <a:rPr lang="fr-FR" sz="2400" i="1" baseline="30000" dirty="0">
                <a:solidFill>
                  <a:srgbClr val="4966AC"/>
                </a:solidFill>
                <a:latin typeface="+mj-lt"/>
              </a:rPr>
              <a:t>è</a:t>
            </a:r>
            <a:r>
              <a:rPr lang="fr-FR" sz="2400" i="1" dirty="0">
                <a:solidFill>
                  <a:srgbClr val="4966AC"/>
                </a:solidFill>
                <a:latin typeface="+mj-lt"/>
              </a:rPr>
              <a:t> ch. - 10 octobre 2024 - n°20/11433</a:t>
            </a:r>
            <a:endParaRPr lang="fr-FR" sz="2400" dirty="0">
              <a:solidFill>
                <a:srgbClr val="4966A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203597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19D094-47E3-8090-E142-D7BB3AD06F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42E49C-65CB-B6E4-AEC5-DC0864183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6545" y="-227055"/>
            <a:ext cx="4467639" cy="1325563"/>
          </a:xfrm>
        </p:spPr>
        <p:txBody>
          <a:bodyPr>
            <a:normAutofit/>
          </a:bodyPr>
          <a:lstStyle/>
          <a:p>
            <a:r>
              <a:rPr lang="fr-FR" sz="2400" b="1" dirty="0">
                <a:solidFill>
                  <a:srgbClr val="2B3D6C"/>
                </a:solidFill>
                <a:latin typeface="Montserrat" pitchFamily="2" charset="77"/>
              </a:rPr>
              <a:t>Merci de votre attention !</a:t>
            </a:r>
          </a:p>
        </p:txBody>
      </p:sp>
      <p:pic>
        <p:nvPicPr>
          <p:cNvPr id="5" name="Espace réservé du contenu 4" descr="Une image contenant capture d’écran, texte, Graphique, conception&#10;&#10;Le contenu généré par l’IA peut être incorrect.">
            <a:extLst>
              <a:ext uri="{FF2B5EF4-FFF2-40B4-BE49-F238E27FC236}">
                <a16:creationId xmlns:a16="http://schemas.microsoft.com/office/drawing/2014/main" id="{64ECABC0-25DA-EECF-E388-A95BE06451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667"/>
          <a:stretch>
            <a:fillRect/>
          </a:stretch>
        </p:blipFill>
        <p:spPr>
          <a:xfrm>
            <a:off x="0" y="5943600"/>
            <a:ext cx="12192000" cy="914400"/>
          </a:xfr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544FB071-7A81-D026-502B-3B6FEFBBDB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0328" y="676594"/>
            <a:ext cx="8020319" cy="51954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9807777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449</Words>
  <Application>Microsoft Office PowerPoint</Application>
  <PresentationFormat>Grand écran</PresentationFormat>
  <Paragraphs>69</Paragraphs>
  <Slides>9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Aptos</vt:lpstr>
      <vt:lpstr>Arial</vt:lpstr>
      <vt:lpstr>Calibri</vt:lpstr>
      <vt:lpstr>Calibri Light</vt:lpstr>
      <vt:lpstr>Montserrat</vt:lpstr>
      <vt:lpstr>Thème Office</vt:lpstr>
      <vt:lpstr>Revue de jurisprudence  25 septembre 2025 </vt:lpstr>
      <vt:lpstr>SOMMAIRE</vt:lpstr>
      <vt:lpstr> I. Valeur locative </vt:lpstr>
      <vt:lpstr> II. Charges et dépôt de garantie </vt:lpstr>
      <vt:lpstr> III. Loyers variables </vt:lpstr>
      <vt:lpstr> IV. Déplafonnement </vt:lpstr>
      <vt:lpstr> V. Résiliation pour activité non autorisée </vt:lpstr>
      <vt:lpstr> VI. Indemnité d’éviction et d’occupation </vt:lpstr>
      <vt:lpstr>Merci de votre attention 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Gaëlle GA. Ansoine</dc:creator>
  <cp:lastModifiedBy>Experts &amp; Associés</cp:lastModifiedBy>
  <cp:revision>3</cp:revision>
  <dcterms:created xsi:type="dcterms:W3CDTF">2025-09-08T14:34:35Z</dcterms:created>
  <dcterms:modified xsi:type="dcterms:W3CDTF">2025-09-23T21:07:16Z</dcterms:modified>
</cp:coreProperties>
</file>