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Playfair Display Medium Italics" charset="1" panose="00000000000000000000"/>
      <p:regular r:id="rId29"/>
    </p:embeddedFont>
    <p:embeddedFont>
      <p:font typeface="Roboto Bold" charset="1" panose="02000000000000000000"/>
      <p:regular r:id="rId30"/>
    </p:embeddedFont>
    <p:embeddedFont>
      <p:font typeface="Roboto" charset="1" panose="02000000000000000000"/>
      <p:regular r:id="rId31"/>
    </p:embeddedFont>
    <p:embeddedFont>
      <p:font typeface="Playfair Display Medium" charset="1" panose="00000000000000000000"/>
      <p:regular r:id="rId32"/>
    </p:embeddedFont>
    <p:embeddedFont>
      <p:font typeface="Playfair Display Bold" charset="1" panose="00000000000000000000"/>
      <p:regular r:id="rId33"/>
    </p:embeddedFont>
    <p:embeddedFont>
      <p:font typeface="Roboto Bold Italics" charset="1" panose="02000000000000000000"/>
      <p:regular r:id="rId34"/>
    </p:embeddedFont>
    <p:embeddedFont>
      <p:font typeface="Roboto Italics" charset="1" panose="02000000000000000000"/>
      <p:regular r:id="rId35"/>
    </p:embeddedFont>
    <p:embeddedFont>
      <p:font typeface="Playfair Display" charset="1" panose="00000000000000000000"/>
      <p:regular r:id="rId36"/>
    </p:embeddedFont>
    <p:embeddedFont>
      <p:font typeface="Playfair Display Semi-Bold Italics" charset="1" panose="0000000000000000000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1403F"/>
        </a:solidFill>
      </p:bgPr>
    </p:bg>
    <p:spTree>
      <p:nvGrpSpPr>
        <p:cNvPr id="1" name=""/>
        <p:cNvGrpSpPr/>
        <p:nvPr/>
      </p:nvGrpSpPr>
      <p:grpSpPr>
        <a:xfrm>
          <a:off x="0" y="0"/>
          <a:ext cx="0" cy="0"/>
          <a:chOff x="0" y="0"/>
          <a:chExt cx="0" cy="0"/>
        </a:xfrm>
      </p:grpSpPr>
      <p:sp>
        <p:nvSpPr>
          <p:cNvPr name="AutoShape 2" id="2"/>
          <p:cNvSpPr/>
          <p:nvPr/>
        </p:nvSpPr>
        <p:spPr>
          <a:xfrm>
            <a:off x="1461680" y="6979912"/>
            <a:ext cx="7694304" cy="0"/>
          </a:xfrm>
          <a:prstGeom prst="line">
            <a:avLst/>
          </a:prstGeom>
          <a:ln cap="flat" w="19050">
            <a:solidFill>
              <a:srgbClr val="DABB85"/>
            </a:solidFill>
            <a:prstDash val="solid"/>
            <a:headEnd type="none" len="sm" w="sm"/>
            <a:tailEnd type="none" len="sm" w="sm"/>
          </a:ln>
        </p:spPr>
      </p:sp>
      <p:sp>
        <p:nvSpPr>
          <p:cNvPr name="TextBox 3" id="3"/>
          <p:cNvSpPr txBox="true"/>
          <p:nvPr/>
        </p:nvSpPr>
        <p:spPr>
          <a:xfrm rot="0">
            <a:off x="5330169" y="1925947"/>
            <a:ext cx="9252356" cy="4730115"/>
          </a:xfrm>
          <a:prstGeom prst="rect">
            <a:avLst/>
          </a:prstGeom>
        </p:spPr>
        <p:txBody>
          <a:bodyPr anchor="t" rtlCol="false" tIns="0" lIns="0" bIns="0" rIns="0">
            <a:spAutoFit/>
          </a:bodyPr>
          <a:lstStyle/>
          <a:p>
            <a:pPr algn="ctr">
              <a:lnSpc>
                <a:spcPts val="7559"/>
              </a:lnSpc>
            </a:pPr>
            <a:r>
              <a:rPr lang="en-US" b="true" sz="5399" i="true">
                <a:solidFill>
                  <a:srgbClr val="DABB85"/>
                </a:solidFill>
                <a:latin typeface="Playfair Display Medium Italics"/>
                <a:ea typeface="Playfair Display Medium Italics"/>
                <a:cs typeface="Playfair Display Medium Italics"/>
                <a:sym typeface="Playfair Display Medium Italics"/>
              </a:rPr>
              <a:t>L’indexation du loyer commercial : réglementation et mécanisme de la limitation annuelle à 3,5 % résultant de loi du 16 août 2022   </a:t>
            </a:r>
          </a:p>
        </p:txBody>
      </p:sp>
      <p:sp>
        <p:nvSpPr>
          <p:cNvPr name="TextBox 4" id="4"/>
          <p:cNvSpPr txBox="true"/>
          <p:nvPr/>
        </p:nvSpPr>
        <p:spPr>
          <a:xfrm rot="0">
            <a:off x="1461680" y="7256137"/>
            <a:ext cx="10503369" cy="944880"/>
          </a:xfrm>
          <a:prstGeom prst="rect">
            <a:avLst/>
          </a:prstGeom>
        </p:spPr>
        <p:txBody>
          <a:bodyPr anchor="t" rtlCol="false" tIns="0" lIns="0" bIns="0" rIns="0">
            <a:spAutoFit/>
          </a:bodyPr>
          <a:lstStyle/>
          <a:p>
            <a:pPr algn="l">
              <a:lnSpc>
                <a:spcPts val="2520"/>
              </a:lnSpc>
              <a:spcBef>
                <a:spcPct val="0"/>
              </a:spcBef>
            </a:pPr>
            <a:r>
              <a:rPr lang="en-US" b="true" sz="1800" spc="180">
                <a:solidFill>
                  <a:srgbClr val="DABB85"/>
                </a:solidFill>
                <a:latin typeface="Roboto Bold"/>
                <a:ea typeface="Roboto Bold"/>
                <a:cs typeface="Roboto Bold"/>
                <a:sym typeface="Roboto Bold"/>
              </a:rPr>
              <a:t>INTERVENTION CNEJI</a:t>
            </a:r>
          </a:p>
          <a:p>
            <a:pPr algn="l">
              <a:lnSpc>
                <a:spcPts val="2520"/>
              </a:lnSpc>
              <a:spcBef>
                <a:spcPct val="0"/>
              </a:spcBef>
            </a:pPr>
            <a:r>
              <a:rPr lang="en-US" b="true" sz="1800" spc="180">
                <a:solidFill>
                  <a:srgbClr val="DABB85"/>
                </a:solidFill>
                <a:latin typeface="Roboto Bold"/>
                <a:ea typeface="Roboto Bold"/>
                <a:cs typeface="Roboto Bold"/>
                <a:sym typeface="Roboto Bold"/>
              </a:rPr>
              <a:t>BIARRITZ</a:t>
            </a:r>
          </a:p>
          <a:p>
            <a:pPr algn="l">
              <a:lnSpc>
                <a:spcPts val="2520"/>
              </a:lnSpc>
              <a:spcBef>
                <a:spcPct val="0"/>
              </a:spcBef>
            </a:pPr>
            <a:r>
              <a:rPr lang="en-US" sz="1800" spc="180">
                <a:solidFill>
                  <a:srgbClr val="DABB85"/>
                </a:solidFill>
                <a:latin typeface="Roboto"/>
                <a:ea typeface="Roboto"/>
                <a:cs typeface="Roboto"/>
                <a:sym typeface="Roboto"/>
              </a:rPr>
              <a:t>25 SEPTEMBRE 2025</a:t>
            </a:r>
          </a:p>
        </p:txBody>
      </p:sp>
      <p:sp>
        <p:nvSpPr>
          <p:cNvPr name="Freeform 5" id="5"/>
          <p:cNvSpPr/>
          <p:nvPr/>
        </p:nvSpPr>
        <p:spPr>
          <a:xfrm flipH="false" flipV="false" rot="0">
            <a:off x="10189482" y="-4903528"/>
            <a:ext cx="15024336" cy="14161828"/>
          </a:xfrm>
          <a:custGeom>
            <a:avLst/>
            <a:gdLst/>
            <a:ahLst/>
            <a:cxnLst/>
            <a:rect r="r" b="b" t="t" l="l"/>
            <a:pathLst>
              <a:path h="14161828" w="15024336">
                <a:moveTo>
                  <a:pt x="0" y="0"/>
                </a:moveTo>
                <a:lnTo>
                  <a:pt x="15024336" y="0"/>
                </a:lnTo>
                <a:lnTo>
                  <a:pt x="15024336" y="14161828"/>
                </a:lnTo>
                <a:lnTo>
                  <a:pt x="0" y="14161828"/>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251640" y="1168231"/>
            <a:ext cx="2698566" cy="2436205"/>
          </a:xfrm>
          <a:custGeom>
            <a:avLst/>
            <a:gdLst/>
            <a:ahLst/>
            <a:cxnLst/>
            <a:rect r="r" b="b" t="t" l="l"/>
            <a:pathLst>
              <a:path h="2436205" w="2698566">
                <a:moveTo>
                  <a:pt x="0" y="0"/>
                </a:moveTo>
                <a:lnTo>
                  <a:pt x="2698566" y="0"/>
                </a:lnTo>
                <a:lnTo>
                  <a:pt x="2698566" y="2436205"/>
                </a:lnTo>
                <a:lnTo>
                  <a:pt x="0" y="24362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251640" y="4105590"/>
            <a:ext cx="2698566" cy="2075820"/>
          </a:xfrm>
          <a:custGeom>
            <a:avLst/>
            <a:gdLst/>
            <a:ahLst/>
            <a:cxnLst/>
            <a:rect r="r" b="b" t="t" l="l"/>
            <a:pathLst>
              <a:path h="2075820" w="2698566">
                <a:moveTo>
                  <a:pt x="0" y="0"/>
                </a:moveTo>
                <a:lnTo>
                  <a:pt x="2698566" y="0"/>
                </a:lnTo>
                <a:lnTo>
                  <a:pt x="2698566" y="2075820"/>
                </a:lnTo>
                <a:lnTo>
                  <a:pt x="0" y="2075820"/>
                </a:lnTo>
                <a:lnTo>
                  <a:pt x="0" y="0"/>
                </a:lnTo>
                <a:close/>
              </a:path>
            </a:pathLst>
          </a:custGeom>
          <a:blipFill>
            <a:blip r:embed="rId6"/>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grpSp>
        <p:nvGrpSpPr>
          <p:cNvPr name="Group 5" id="5"/>
          <p:cNvGrpSpPr/>
          <p:nvPr/>
        </p:nvGrpSpPr>
        <p:grpSpPr>
          <a:xfrm rot="0">
            <a:off x="794373" y="804026"/>
            <a:ext cx="449348" cy="44934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Freeform 8" id="8"/>
          <p:cNvSpPr/>
          <p:nvPr/>
        </p:nvSpPr>
        <p:spPr>
          <a:xfrm flipH="false" flipV="false" rot="0">
            <a:off x="1243721" y="2108643"/>
            <a:ext cx="11301259" cy="593316"/>
          </a:xfrm>
          <a:custGeom>
            <a:avLst/>
            <a:gdLst/>
            <a:ahLst/>
            <a:cxnLst/>
            <a:rect r="r" b="b" t="t" l="l"/>
            <a:pathLst>
              <a:path h="593316" w="11301259">
                <a:moveTo>
                  <a:pt x="0" y="0"/>
                </a:moveTo>
                <a:lnTo>
                  <a:pt x="11301258" y="0"/>
                </a:lnTo>
                <a:lnTo>
                  <a:pt x="11301258" y="593316"/>
                </a:lnTo>
                <a:lnTo>
                  <a:pt x="0" y="593316"/>
                </a:lnTo>
                <a:lnTo>
                  <a:pt x="0" y="0"/>
                </a:lnTo>
                <a:close/>
              </a:path>
            </a:pathLst>
          </a:custGeom>
          <a:blipFill>
            <a:blip r:embed="rId4"/>
            <a:stretch>
              <a:fillRect l="0" t="0" r="0" b="0"/>
            </a:stretch>
          </a:blipFill>
        </p:spPr>
      </p:sp>
      <p:sp>
        <p:nvSpPr>
          <p:cNvPr name="Freeform 9" id="9"/>
          <p:cNvSpPr/>
          <p:nvPr/>
        </p:nvSpPr>
        <p:spPr>
          <a:xfrm flipH="false" flipV="false" rot="0">
            <a:off x="1243721" y="2701959"/>
            <a:ext cx="13538252" cy="1776896"/>
          </a:xfrm>
          <a:custGeom>
            <a:avLst/>
            <a:gdLst/>
            <a:ahLst/>
            <a:cxnLst/>
            <a:rect r="r" b="b" t="t" l="l"/>
            <a:pathLst>
              <a:path h="1776896" w="13538252">
                <a:moveTo>
                  <a:pt x="0" y="0"/>
                </a:moveTo>
                <a:lnTo>
                  <a:pt x="13538252" y="0"/>
                </a:lnTo>
                <a:lnTo>
                  <a:pt x="13538252" y="1776895"/>
                </a:lnTo>
                <a:lnTo>
                  <a:pt x="0" y="1776895"/>
                </a:lnTo>
                <a:lnTo>
                  <a:pt x="0" y="0"/>
                </a:lnTo>
                <a:close/>
              </a:path>
            </a:pathLst>
          </a:custGeom>
          <a:blipFill>
            <a:blip r:embed="rId5"/>
            <a:stretch>
              <a:fillRect l="0" t="0" r="0" b="0"/>
            </a:stretch>
          </a:blipFill>
        </p:spPr>
      </p:sp>
      <p:sp>
        <p:nvSpPr>
          <p:cNvPr name="Freeform 10" id="10"/>
          <p:cNvSpPr/>
          <p:nvPr/>
        </p:nvSpPr>
        <p:spPr>
          <a:xfrm flipH="false" flipV="false" rot="0">
            <a:off x="1243721" y="4287487"/>
            <a:ext cx="13538252" cy="1573822"/>
          </a:xfrm>
          <a:custGeom>
            <a:avLst/>
            <a:gdLst/>
            <a:ahLst/>
            <a:cxnLst/>
            <a:rect r="r" b="b" t="t" l="l"/>
            <a:pathLst>
              <a:path h="1573822" w="13538252">
                <a:moveTo>
                  <a:pt x="0" y="0"/>
                </a:moveTo>
                <a:lnTo>
                  <a:pt x="13538252" y="0"/>
                </a:lnTo>
                <a:lnTo>
                  <a:pt x="13538252" y="1573822"/>
                </a:lnTo>
                <a:lnTo>
                  <a:pt x="0" y="1573822"/>
                </a:lnTo>
                <a:lnTo>
                  <a:pt x="0" y="0"/>
                </a:lnTo>
                <a:close/>
              </a:path>
            </a:pathLst>
          </a:custGeom>
          <a:blipFill>
            <a:blip r:embed="rId6"/>
            <a:stretch>
              <a:fillRect l="0" t="0" r="0" b="0"/>
            </a:stretch>
          </a:blipFill>
        </p:spPr>
      </p:sp>
      <p:sp>
        <p:nvSpPr>
          <p:cNvPr name="Freeform 11" id="11"/>
          <p:cNvSpPr/>
          <p:nvPr/>
        </p:nvSpPr>
        <p:spPr>
          <a:xfrm flipH="false" flipV="false" rot="0">
            <a:off x="1243721" y="5863196"/>
            <a:ext cx="13538252" cy="3452254"/>
          </a:xfrm>
          <a:custGeom>
            <a:avLst/>
            <a:gdLst/>
            <a:ahLst/>
            <a:cxnLst/>
            <a:rect r="r" b="b" t="t" l="l"/>
            <a:pathLst>
              <a:path h="3452254" w="13538252">
                <a:moveTo>
                  <a:pt x="0" y="0"/>
                </a:moveTo>
                <a:lnTo>
                  <a:pt x="13538252" y="0"/>
                </a:lnTo>
                <a:lnTo>
                  <a:pt x="13538252" y="3452254"/>
                </a:lnTo>
                <a:lnTo>
                  <a:pt x="0" y="3452254"/>
                </a:lnTo>
                <a:lnTo>
                  <a:pt x="0" y="0"/>
                </a:lnTo>
                <a:close/>
              </a:path>
            </a:pathLst>
          </a:custGeom>
          <a:blipFill>
            <a:blip r:embed="rId7"/>
            <a:stretch>
              <a:fillRect l="0" t="0" r="0" b="0"/>
            </a:stretch>
          </a:blipFill>
        </p:spPr>
      </p:sp>
      <p:sp>
        <p:nvSpPr>
          <p:cNvPr name="TextBox 12" id="12"/>
          <p:cNvSpPr txBox="true"/>
          <p:nvPr/>
        </p:nvSpPr>
        <p:spPr>
          <a:xfrm rot="0">
            <a:off x="1584446" y="775984"/>
            <a:ext cx="14516688" cy="9055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2.A - ANALYSE DE LA LOI DU 16 AOÛT 2022 P</a:t>
            </a:r>
            <a:r>
              <a:rPr lang="en-US" sz="2600" i="true" b="true">
                <a:solidFill>
                  <a:srgbClr val="B09462"/>
                </a:solidFill>
                <a:latin typeface="Roboto Bold Italics"/>
                <a:ea typeface="Roboto Bold Italics"/>
                <a:cs typeface="Roboto Bold Italics"/>
                <a:sym typeface="Roboto Bold Italics"/>
              </a:rPr>
              <a:t>ortant mesures d'urgence pour la protection du pouvoir d'achat : présentation du texte et critique</a:t>
            </a:r>
          </a:p>
        </p:txBody>
      </p:sp>
      <p:sp>
        <p:nvSpPr>
          <p:cNvPr name="TextBox 13" id="13"/>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sp>
        <p:nvSpPr>
          <p:cNvPr name="TextBox 5" id="5"/>
          <p:cNvSpPr txBox="true"/>
          <p:nvPr/>
        </p:nvSpPr>
        <p:spPr>
          <a:xfrm rot="0">
            <a:off x="1584446" y="775984"/>
            <a:ext cx="14516688" cy="9055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2.A - ANALYSE DE LA LOI DU 16 AOÛT 2022 P</a:t>
            </a:r>
            <a:r>
              <a:rPr lang="en-US" sz="2600" i="true" b="true">
                <a:solidFill>
                  <a:srgbClr val="B09462"/>
                </a:solidFill>
                <a:latin typeface="Roboto Bold Italics"/>
                <a:ea typeface="Roboto Bold Italics"/>
                <a:cs typeface="Roboto Bold Italics"/>
                <a:sym typeface="Roboto Bold Italics"/>
              </a:rPr>
              <a:t>ortant mesures d'urgence pour la protection du pouvoir d'achat : MODALITE DE CALCUL</a:t>
            </a:r>
          </a:p>
        </p:txBody>
      </p:sp>
      <p:grpSp>
        <p:nvGrpSpPr>
          <p:cNvPr name="Group 6" id="6"/>
          <p:cNvGrpSpPr/>
          <p:nvPr/>
        </p:nvGrpSpPr>
        <p:grpSpPr>
          <a:xfrm rot="0">
            <a:off x="794373" y="804026"/>
            <a:ext cx="449348" cy="4493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TextBox 9" id="9"/>
          <p:cNvSpPr txBox="true"/>
          <p:nvPr/>
        </p:nvSpPr>
        <p:spPr>
          <a:xfrm rot="0">
            <a:off x="1403080" y="2950712"/>
            <a:ext cx="15553282" cy="4812328"/>
          </a:xfrm>
          <a:prstGeom prst="rect">
            <a:avLst/>
          </a:prstGeom>
        </p:spPr>
        <p:txBody>
          <a:bodyPr anchor="t" rtlCol="false" tIns="0" lIns="0" bIns="0" rIns="0">
            <a:spAutoFit/>
          </a:bodyPr>
          <a:lstStyle/>
          <a:p>
            <a:pPr algn="l">
              <a:lnSpc>
                <a:spcPts val="3171"/>
              </a:lnSpc>
            </a:pPr>
            <a:r>
              <a:rPr lang="en-US" sz="2265" i="true">
                <a:solidFill>
                  <a:srgbClr val="2D2D2D"/>
                </a:solidFill>
                <a:latin typeface="Roboto Italics"/>
                <a:ea typeface="Roboto Italics"/>
                <a:cs typeface="Roboto Italics"/>
                <a:sym typeface="Roboto Italics"/>
              </a:rPr>
              <a:t>“</a:t>
            </a:r>
            <a:r>
              <a:rPr lang="en-US" sz="2265" i="true" b="true">
                <a:solidFill>
                  <a:srgbClr val="2D2D2D"/>
                </a:solidFill>
                <a:latin typeface="Roboto Bold Italics"/>
                <a:ea typeface="Roboto Bold Italics"/>
                <a:cs typeface="Roboto Bold Italics"/>
                <a:sym typeface="Roboto Bold Italics"/>
              </a:rPr>
              <a:t>Interrogation : les trimestres mentionnés dans le texte sont ils inclus ou exclus ?</a:t>
            </a:r>
          </a:p>
          <a:p>
            <a:pPr algn="l">
              <a:lnSpc>
                <a:spcPts val="3171"/>
              </a:lnSpc>
            </a:pPr>
          </a:p>
          <a:p>
            <a:pPr algn="l" marL="489064" indent="-244532" lvl="1">
              <a:lnSpc>
                <a:spcPts val="3171"/>
              </a:lnSpc>
              <a:buFont typeface="Arial"/>
              <a:buChar char="•"/>
            </a:pPr>
            <a:r>
              <a:rPr lang="en-US" b="true" sz="2265" i="true">
                <a:solidFill>
                  <a:srgbClr val="2D2D2D"/>
                </a:solidFill>
                <a:latin typeface="Roboto Bold Italics"/>
                <a:ea typeface="Roboto Bold Italics"/>
                <a:cs typeface="Roboto Bold Italics"/>
                <a:sym typeface="Roboto Bold Italics"/>
              </a:rPr>
              <a:t>I</a:t>
            </a:r>
            <a:r>
              <a:rPr lang="en-US" sz="2265" i="true">
                <a:solidFill>
                  <a:srgbClr val="2D2D2D"/>
                </a:solidFill>
                <a:latin typeface="Roboto Italics"/>
                <a:ea typeface="Roboto Italics"/>
                <a:cs typeface="Roboto Italics"/>
                <a:sym typeface="Roboto Italics"/>
              </a:rPr>
              <a:t>l est stipulé “compris entre le deuxième trimestre 2022 et le premier trimestre 2024”</a:t>
            </a:r>
          </a:p>
          <a:p>
            <a:pPr algn="l" marL="489064" indent="-244532" lvl="1">
              <a:lnSpc>
                <a:spcPts val="3171"/>
              </a:lnSpc>
              <a:buFont typeface="Arial"/>
              <a:buChar char="•"/>
            </a:pPr>
            <a:r>
              <a:rPr lang="en-US" sz="2265" i="true">
                <a:solidFill>
                  <a:srgbClr val="2D2D2D"/>
                </a:solidFill>
                <a:latin typeface="Roboto Italics"/>
                <a:ea typeface="Roboto Italics"/>
                <a:cs typeface="Roboto Italics"/>
                <a:sym typeface="Roboto Italics"/>
              </a:rPr>
              <a:t>Il semble qu’il faille comprendre</a:t>
            </a:r>
            <a:r>
              <a:rPr lang="en-US" b="true" sz="2265" i="true">
                <a:solidFill>
                  <a:srgbClr val="2D2D2D"/>
                </a:solidFill>
                <a:latin typeface="Roboto Bold Italics"/>
                <a:ea typeface="Roboto Bold Italics"/>
                <a:cs typeface="Roboto Bold Italics"/>
                <a:sym typeface="Roboto Bold Italics"/>
              </a:rPr>
              <a:t> “compris entre” comme “allant du”</a:t>
            </a:r>
            <a:r>
              <a:rPr lang="en-US" sz="2265" i="true">
                <a:solidFill>
                  <a:srgbClr val="2D2D2D"/>
                </a:solidFill>
                <a:latin typeface="Roboto Italics"/>
                <a:ea typeface="Roboto Italics"/>
                <a:cs typeface="Roboto Italics"/>
                <a:sym typeface="Roboto Italics"/>
              </a:rPr>
              <a:t> soit</a:t>
            </a:r>
            <a:r>
              <a:rPr lang="en-US" b="true" sz="2265" i="true">
                <a:solidFill>
                  <a:srgbClr val="2D2D2D"/>
                </a:solidFill>
                <a:latin typeface="Roboto Bold Italics"/>
                <a:ea typeface="Roboto Bold Italics"/>
                <a:cs typeface="Roboto Bold Italics"/>
                <a:sym typeface="Roboto Bold Italics"/>
              </a:rPr>
              <a:t> “allant du deuxième trimestre 2022 au premier trimestre 2024 inclu”</a:t>
            </a:r>
          </a:p>
          <a:p>
            <a:pPr algn="l">
              <a:lnSpc>
                <a:spcPts val="3171"/>
              </a:lnSpc>
            </a:pPr>
          </a:p>
          <a:p>
            <a:pPr algn="l">
              <a:lnSpc>
                <a:spcPts val="3171"/>
              </a:lnSpc>
            </a:pPr>
          </a:p>
          <a:p>
            <a:pPr algn="l">
              <a:lnSpc>
                <a:spcPts val="3171"/>
              </a:lnSpc>
            </a:pPr>
            <a:r>
              <a:rPr lang="en-US" sz="2265" i="true" b="true">
                <a:solidFill>
                  <a:srgbClr val="2D2D2D"/>
                </a:solidFill>
                <a:latin typeface="Roboto Bold Italics"/>
                <a:ea typeface="Roboto Bold Italics"/>
                <a:cs typeface="Roboto Bold Italics"/>
                <a:sym typeface="Roboto Bold Italics"/>
              </a:rPr>
              <a:t>                                                                                 mais un doute subsiste....</a:t>
            </a:r>
          </a:p>
          <a:p>
            <a:pPr algn="l">
              <a:lnSpc>
                <a:spcPts val="3171"/>
              </a:lnSpc>
            </a:pPr>
          </a:p>
          <a:p>
            <a:pPr algn="l">
              <a:lnSpc>
                <a:spcPts val="3171"/>
              </a:lnSpc>
            </a:pPr>
          </a:p>
          <a:p>
            <a:pPr algn="l">
              <a:lnSpc>
                <a:spcPts val="3171"/>
              </a:lnSpc>
            </a:pPr>
            <a:r>
              <a:rPr lang="en-US" sz="2265" i="true" b="true">
                <a:solidFill>
                  <a:srgbClr val="2D2D2D"/>
                </a:solidFill>
                <a:latin typeface="Roboto Bold Italics"/>
                <a:ea typeface="Roboto Bold Italics"/>
                <a:cs typeface="Roboto Bold Italics"/>
                <a:sym typeface="Roboto Bold Italics"/>
              </a:rPr>
              <a:t> </a:t>
            </a:r>
          </a:p>
          <a:p>
            <a:pPr algn="l">
              <a:lnSpc>
                <a:spcPts val="3774"/>
              </a:lnSpc>
            </a:pPr>
          </a:p>
        </p:txBody>
      </p:sp>
      <p:sp>
        <p:nvSpPr>
          <p:cNvPr name="TextBox 10" id="10"/>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grpSp>
        <p:nvGrpSpPr>
          <p:cNvPr name="Group 11" id="11"/>
          <p:cNvGrpSpPr/>
          <p:nvPr/>
        </p:nvGrpSpPr>
        <p:grpSpPr>
          <a:xfrm rot="0">
            <a:off x="1243721" y="2315242"/>
            <a:ext cx="16015579" cy="5046336"/>
            <a:chOff x="0" y="0"/>
            <a:chExt cx="4218095" cy="1329076"/>
          </a:xfrm>
        </p:grpSpPr>
        <p:sp>
          <p:nvSpPr>
            <p:cNvPr name="Freeform 12" id="12"/>
            <p:cNvSpPr/>
            <p:nvPr/>
          </p:nvSpPr>
          <p:spPr>
            <a:xfrm flipH="false" flipV="false" rot="0">
              <a:off x="0" y="0"/>
              <a:ext cx="4218095" cy="1329076"/>
            </a:xfrm>
            <a:custGeom>
              <a:avLst/>
              <a:gdLst/>
              <a:ahLst/>
              <a:cxnLst/>
              <a:rect r="r" b="b" t="t" l="l"/>
              <a:pathLst>
                <a:path h="1329076" w="4218095">
                  <a:moveTo>
                    <a:pt x="9668" y="0"/>
                  </a:moveTo>
                  <a:lnTo>
                    <a:pt x="4208427" y="0"/>
                  </a:lnTo>
                  <a:cubicBezTo>
                    <a:pt x="4213766" y="0"/>
                    <a:pt x="4218095" y="4329"/>
                    <a:pt x="4218095" y="9668"/>
                  </a:cubicBezTo>
                  <a:lnTo>
                    <a:pt x="4218095" y="1319408"/>
                  </a:lnTo>
                  <a:cubicBezTo>
                    <a:pt x="4218095" y="1324748"/>
                    <a:pt x="4213766" y="1329076"/>
                    <a:pt x="4208427" y="1329076"/>
                  </a:cubicBezTo>
                  <a:lnTo>
                    <a:pt x="9668" y="1329076"/>
                  </a:lnTo>
                  <a:cubicBezTo>
                    <a:pt x="4329" y="1329076"/>
                    <a:pt x="0" y="1324748"/>
                    <a:pt x="0" y="1319408"/>
                  </a:cubicBezTo>
                  <a:lnTo>
                    <a:pt x="0" y="9668"/>
                  </a:lnTo>
                  <a:cubicBezTo>
                    <a:pt x="0" y="4329"/>
                    <a:pt x="4329" y="0"/>
                    <a:pt x="9668" y="0"/>
                  </a:cubicBezTo>
                  <a:close/>
                </a:path>
              </a:pathLst>
            </a:custGeom>
            <a:solidFill>
              <a:srgbClr val="B09462">
                <a:alpha val="19608"/>
              </a:srgbClr>
            </a:solidFill>
            <a:ln w="38100" cap="sq">
              <a:solidFill>
                <a:srgbClr val="B09462">
                  <a:alpha val="19608"/>
                </a:srgbClr>
              </a:solidFill>
              <a:prstDash val="solid"/>
              <a:miter/>
            </a:ln>
          </p:spPr>
        </p:sp>
        <p:sp>
          <p:nvSpPr>
            <p:cNvPr name="TextBox 13" id="13"/>
            <p:cNvSpPr txBox="true"/>
            <p:nvPr/>
          </p:nvSpPr>
          <p:spPr>
            <a:xfrm>
              <a:off x="0" y="-38100"/>
              <a:ext cx="4218095" cy="1367176"/>
            </a:xfrm>
            <a:prstGeom prst="rect">
              <a:avLst/>
            </a:prstGeom>
          </p:spPr>
          <p:txBody>
            <a:bodyPr anchor="ctr" rtlCol="false" tIns="50800" lIns="50800" bIns="50800" rIns="50800"/>
            <a:lstStyle/>
            <a:p>
              <a:pPr algn="ctr">
                <a:lnSpc>
                  <a:spcPts val="3499"/>
                </a:lnSpc>
              </a:pPr>
            </a:p>
            <a:p>
              <a:pPr algn="ctr">
                <a:lnSpc>
                  <a:spcPts val="3499"/>
                </a:lnSpc>
              </a:pP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sp>
        <p:nvSpPr>
          <p:cNvPr name="TextBox 5" id="5"/>
          <p:cNvSpPr txBox="true"/>
          <p:nvPr/>
        </p:nvSpPr>
        <p:spPr>
          <a:xfrm rot="0">
            <a:off x="1584446" y="775984"/>
            <a:ext cx="14516688" cy="9055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2.A - ANALYSE DE LA LOI DU 16 AOÛT 2022 P</a:t>
            </a:r>
            <a:r>
              <a:rPr lang="en-US" sz="2600" i="true" b="true">
                <a:solidFill>
                  <a:srgbClr val="B09462"/>
                </a:solidFill>
                <a:latin typeface="Roboto Bold Italics"/>
                <a:ea typeface="Roboto Bold Italics"/>
                <a:cs typeface="Roboto Bold Italics"/>
                <a:sym typeface="Roboto Bold Italics"/>
              </a:rPr>
              <a:t>ortant mesures d'urgence pour la protection du pouvoir d'achat : MODALITE DE CALCUL</a:t>
            </a:r>
          </a:p>
        </p:txBody>
      </p:sp>
      <p:grpSp>
        <p:nvGrpSpPr>
          <p:cNvPr name="Group 6" id="6"/>
          <p:cNvGrpSpPr/>
          <p:nvPr/>
        </p:nvGrpSpPr>
        <p:grpSpPr>
          <a:xfrm rot="0">
            <a:off x="794373" y="804026"/>
            <a:ext cx="449348" cy="4493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TextBox 9" id="9"/>
          <p:cNvSpPr txBox="true"/>
          <p:nvPr/>
        </p:nvSpPr>
        <p:spPr>
          <a:xfrm rot="0">
            <a:off x="1403080" y="4367292"/>
            <a:ext cx="16478597" cy="4267120"/>
          </a:xfrm>
          <a:prstGeom prst="rect">
            <a:avLst/>
          </a:prstGeom>
        </p:spPr>
        <p:txBody>
          <a:bodyPr anchor="t" rtlCol="false" tIns="0" lIns="0" bIns="0" rIns="0">
            <a:spAutoFit/>
          </a:bodyPr>
          <a:lstStyle/>
          <a:p>
            <a:pPr algn="just">
              <a:lnSpc>
                <a:spcPts val="3359"/>
              </a:lnSpc>
            </a:pPr>
            <a:r>
              <a:rPr lang="en-US" sz="2400" i="true">
                <a:solidFill>
                  <a:srgbClr val="2D2D2D"/>
                </a:solidFill>
                <a:latin typeface="Roboto Italics"/>
                <a:ea typeface="Roboto Italics"/>
                <a:cs typeface="Roboto Italics"/>
                <a:sym typeface="Roboto Italics"/>
              </a:rPr>
              <a:t>“</a:t>
            </a:r>
            <a:r>
              <a:rPr lang="en-US" b="true" sz="2400" i="true">
                <a:solidFill>
                  <a:srgbClr val="2D2D2D"/>
                </a:solidFill>
                <a:latin typeface="Roboto Bold Italics"/>
                <a:ea typeface="Roboto Bold Italics"/>
                <a:cs typeface="Roboto Bold Italics"/>
                <a:sym typeface="Roboto Bold Italics"/>
              </a:rPr>
              <a:t>2éme question : comment gérer le plafonnement à 3.50 % par rapport aux périodes libres et aux périodes protégées :</a:t>
            </a:r>
          </a:p>
          <a:p>
            <a:pPr algn="just">
              <a:lnSpc>
                <a:spcPts val="3359"/>
              </a:lnSpc>
            </a:pPr>
          </a:p>
          <a:p>
            <a:pPr algn="just">
              <a:lnSpc>
                <a:spcPts val="3359"/>
              </a:lnSpc>
            </a:pPr>
            <a:r>
              <a:rPr lang="en-US" sz="2400" i="true">
                <a:solidFill>
                  <a:srgbClr val="2D2D2D"/>
                </a:solidFill>
                <a:latin typeface="Roboto Italics"/>
                <a:ea typeface="Roboto Italics"/>
                <a:cs typeface="Roboto Italics"/>
                <a:sym typeface="Roboto Italics"/>
              </a:rPr>
              <a:t>On pourrait envisager 5 hypothéses, voire même 10 hypothéses si l’on integre la problématique précédente.</a:t>
            </a:r>
          </a:p>
          <a:p>
            <a:pPr algn="just">
              <a:lnSpc>
                <a:spcPts val="3359"/>
              </a:lnSpc>
            </a:pPr>
          </a:p>
          <a:p>
            <a:pPr algn="just">
              <a:lnSpc>
                <a:spcPts val="3359"/>
              </a:lnSpc>
            </a:pPr>
          </a:p>
          <a:p>
            <a:pPr algn="just">
              <a:lnSpc>
                <a:spcPts val="3359"/>
              </a:lnSpc>
            </a:pPr>
          </a:p>
          <a:p>
            <a:pPr algn="just">
              <a:lnSpc>
                <a:spcPts val="3359"/>
              </a:lnSpc>
            </a:pPr>
          </a:p>
          <a:p>
            <a:pPr algn="just">
              <a:lnSpc>
                <a:spcPts val="3359"/>
              </a:lnSpc>
            </a:pPr>
          </a:p>
          <a:p>
            <a:pPr algn="just">
              <a:lnSpc>
                <a:spcPts val="3359"/>
              </a:lnSpc>
            </a:pPr>
            <a:r>
              <a:rPr lang="en-US" b="true" sz="2400" i="true">
                <a:solidFill>
                  <a:srgbClr val="2D2D2D"/>
                </a:solidFill>
                <a:latin typeface="Roboto Bold Italics"/>
                <a:ea typeface="Roboto Bold Italics"/>
                <a:cs typeface="Roboto Bold Italics"/>
                <a:sym typeface="Roboto Bold Italics"/>
              </a:rPr>
              <a:t> </a:t>
            </a:r>
          </a:p>
          <a:p>
            <a:pPr algn="just">
              <a:lnSpc>
                <a:spcPts val="3998"/>
              </a:lnSpc>
            </a:pPr>
          </a:p>
        </p:txBody>
      </p:sp>
      <p:sp>
        <p:nvSpPr>
          <p:cNvPr name="TextBox 10" id="10"/>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grpSp>
        <p:nvGrpSpPr>
          <p:cNvPr name="Group 11" id="11"/>
          <p:cNvGrpSpPr/>
          <p:nvPr/>
        </p:nvGrpSpPr>
        <p:grpSpPr>
          <a:xfrm rot="0">
            <a:off x="1193497" y="3576806"/>
            <a:ext cx="16065803" cy="4310332"/>
            <a:chOff x="0" y="0"/>
            <a:chExt cx="4231323" cy="1135231"/>
          </a:xfrm>
        </p:grpSpPr>
        <p:sp>
          <p:nvSpPr>
            <p:cNvPr name="Freeform 12" id="12"/>
            <p:cNvSpPr/>
            <p:nvPr/>
          </p:nvSpPr>
          <p:spPr>
            <a:xfrm flipH="false" flipV="false" rot="0">
              <a:off x="0" y="0"/>
              <a:ext cx="4231323" cy="1135231"/>
            </a:xfrm>
            <a:custGeom>
              <a:avLst/>
              <a:gdLst/>
              <a:ahLst/>
              <a:cxnLst/>
              <a:rect r="r" b="b" t="t" l="l"/>
              <a:pathLst>
                <a:path h="1135231" w="4231323">
                  <a:moveTo>
                    <a:pt x="9638" y="0"/>
                  </a:moveTo>
                  <a:lnTo>
                    <a:pt x="4221685" y="0"/>
                  </a:lnTo>
                  <a:cubicBezTo>
                    <a:pt x="4227008" y="0"/>
                    <a:pt x="4231323" y="4315"/>
                    <a:pt x="4231323" y="9638"/>
                  </a:cubicBezTo>
                  <a:lnTo>
                    <a:pt x="4231323" y="1125594"/>
                  </a:lnTo>
                  <a:cubicBezTo>
                    <a:pt x="4231323" y="1130917"/>
                    <a:pt x="4227008" y="1135231"/>
                    <a:pt x="4221685" y="1135231"/>
                  </a:cubicBezTo>
                  <a:lnTo>
                    <a:pt x="9638" y="1135231"/>
                  </a:lnTo>
                  <a:cubicBezTo>
                    <a:pt x="4315" y="1135231"/>
                    <a:pt x="0" y="1130917"/>
                    <a:pt x="0" y="1125594"/>
                  </a:cubicBezTo>
                  <a:lnTo>
                    <a:pt x="0" y="9638"/>
                  </a:lnTo>
                  <a:cubicBezTo>
                    <a:pt x="0" y="4315"/>
                    <a:pt x="4315" y="0"/>
                    <a:pt x="9638" y="0"/>
                  </a:cubicBezTo>
                  <a:close/>
                </a:path>
              </a:pathLst>
            </a:custGeom>
            <a:solidFill>
              <a:srgbClr val="B09462">
                <a:alpha val="19608"/>
              </a:srgbClr>
            </a:solidFill>
            <a:ln w="38100" cap="sq">
              <a:solidFill>
                <a:srgbClr val="B09462">
                  <a:alpha val="19608"/>
                </a:srgbClr>
              </a:solidFill>
              <a:prstDash val="solid"/>
              <a:miter/>
            </a:ln>
          </p:spPr>
        </p:sp>
        <p:sp>
          <p:nvSpPr>
            <p:cNvPr name="TextBox 13" id="13"/>
            <p:cNvSpPr txBox="true"/>
            <p:nvPr/>
          </p:nvSpPr>
          <p:spPr>
            <a:xfrm>
              <a:off x="0" y="-38100"/>
              <a:ext cx="4231323" cy="1173331"/>
            </a:xfrm>
            <a:prstGeom prst="rect">
              <a:avLst/>
            </a:prstGeom>
          </p:spPr>
          <p:txBody>
            <a:bodyPr anchor="ctr" rtlCol="false" tIns="50800" lIns="50800" bIns="50800" rIns="50800"/>
            <a:lstStyle/>
            <a:p>
              <a:pPr algn="ctr">
                <a:lnSpc>
                  <a:spcPts val="3499"/>
                </a:lnSpc>
              </a:pPr>
            </a:p>
            <a:p>
              <a:pPr algn="ctr">
                <a:lnSpc>
                  <a:spcPts val="3499"/>
                </a:lnSpc>
              </a:pP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grpSp>
        <p:nvGrpSpPr>
          <p:cNvPr name="Group 5" id="5"/>
          <p:cNvGrpSpPr/>
          <p:nvPr/>
        </p:nvGrpSpPr>
        <p:grpSpPr>
          <a:xfrm rot="0">
            <a:off x="794373" y="804026"/>
            <a:ext cx="449348" cy="44934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TextBox 8" id="8"/>
          <p:cNvSpPr txBox="true"/>
          <p:nvPr/>
        </p:nvSpPr>
        <p:spPr>
          <a:xfrm rot="0">
            <a:off x="1584446" y="775984"/>
            <a:ext cx="14516688" cy="9055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2.A - ANALYSE DE LA LOI DU 16 AOÛT 2022 P</a:t>
            </a:r>
            <a:r>
              <a:rPr lang="en-US" sz="2600" i="true" b="true">
                <a:solidFill>
                  <a:srgbClr val="B09462"/>
                </a:solidFill>
                <a:latin typeface="Roboto Bold Italics"/>
                <a:ea typeface="Roboto Bold Italics"/>
                <a:cs typeface="Roboto Bold Italics"/>
                <a:sym typeface="Roboto Bold Italics"/>
              </a:rPr>
              <a:t>ortant mesures d'urgence pour la protection du pouvoir d'achat : MODALITE DE CALCUL</a:t>
            </a:r>
          </a:p>
        </p:txBody>
      </p:sp>
      <p:sp>
        <p:nvSpPr>
          <p:cNvPr name="TextBox 9" id="9"/>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sp>
        <p:nvSpPr>
          <p:cNvPr name="Freeform 10" id="10"/>
          <p:cNvSpPr/>
          <p:nvPr/>
        </p:nvSpPr>
        <p:spPr>
          <a:xfrm flipH="false" flipV="false" rot="0">
            <a:off x="1028700" y="3724622"/>
            <a:ext cx="16852977" cy="3012470"/>
          </a:xfrm>
          <a:custGeom>
            <a:avLst/>
            <a:gdLst/>
            <a:ahLst/>
            <a:cxnLst/>
            <a:rect r="r" b="b" t="t" l="l"/>
            <a:pathLst>
              <a:path h="3012470" w="16852977">
                <a:moveTo>
                  <a:pt x="0" y="0"/>
                </a:moveTo>
                <a:lnTo>
                  <a:pt x="16852977" y="0"/>
                </a:lnTo>
                <a:lnTo>
                  <a:pt x="16852977" y="3012470"/>
                </a:lnTo>
                <a:lnTo>
                  <a:pt x="0" y="3012470"/>
                </a:lnTo>
                <a:lnTo>
                  <a:pt x="0" y="0"/>
                </a:lnTo>
                <a:close/>
              </a:path>
            </a:pathLst>
          </a:custGeom>
          <a:blipFill>
            <a:blip r:embed="rId4"/>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grpSp>
        <p:nvGrpSpPr>
          <p:cNvPr name="Group 5" id="5"/>
          <p:cNvGrpSpPr/>
          <p:nvPr/>
        </p:nvGrpSpPr>
        <p:grpSpPr>
          <a:xfrm rot="0">
            <a:off x="794373" y="804026"/>
            <a:ext cx="449348" cy="44934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Freeform 8" id="8"/>
          <p:cNvSpPr/>
          <p:nvPr/>
        </p:nvSpPr>
        <p:spPr>
          <a:xfrm flipH="false" flipV="false" rot="0">
            <a:off x="1028700" y="3571161"/>
            <a:ext cx="16852977" cy="3265264"/>
          </a:xfrm>
          <a:custGeom>
            <a:avLst/>
            <a:gdLst/>
            <a:ahLst/>
            <a:cxnLst/>
            <a:rect r="r" b="b" t="t" l="l"/>
            <a:pathLst>
              <a:path h="3265264" w="16852977">
                <a:moveTo>
                  <a:pt x="0" y="0"/>
                </a:moveTo>
                <a:lnTo>
                  <a:pt x="16852977" y="0"/>
                </a:lnTo>
                <a:lnTo>
                  <a:pt x="16852977" y="3265264"/>
                </a:lnTo>
                <a:lnTo>
                  <a:pt x="0" y="3265264"/>
                </a:lnTo>
                <a:lnTo>
                  <a:pt x="0" y="0"/>
                </a:lnTo>
                <a:close/>
              </a:path>
            </a:pathLst>
          </a:custGeom>
          <a:blipFill>
            <a:blip r:embed="rId4"/>
            <a:stretch>
              <a:fillRect l="0" t="0" r="0" b="0"/>
            </a:stretch>
          </a:blipFill>
        </p:spPr>
      </p:sp>
      <p:sp>
        <p:nvSpPr>
          <p:cNvPr name="TextBox 9" id="9"/>
          <p:cNvSpPr txBox="true"/>
          <p:nvPr/>
        </p:nvSpPr>
        <p:spPr>
          <a:xfrm rot="0">
            <a:off x="1584446" y="775984"/>
            <a:ext cx="14516688" cy="9055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2.A - ANALYSE DE LA LOI DU 16 AOÛT 2022 P</a:t>
            </a:r>
            <a:r>
              <a:rPr lang="en-US" sz="2600" i="true" b="true">
                <a:solidFill>
                  <a:srgbClr val="B09462"/>
                </a:solidFill>
                <a:latin typeface="Roboto Bold Italics"/>
                <a:ea typeface="Roboto Bold Italics"/>
                <a:cs typeface="Roboto Bold Italics"/>
                <a:sym typeface="Roboto Bold Italics"/>
              </a:rPr>
              <a:t>ortant mesures d'urgence pour la protection du pouvoir d'achat : MODALITE DE CALCUL</a:t>
            </a:r>
          </a:p>
        </p:txBody>
      </p:sp>
      <p:sp>
        <p:nvSpPr>
          <p:cNvPr name="TextBox 10" id="10"/>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grpSp>
        <p:nvGrpSpPr>
          <p:cNvPr name="Group 5" id="5"/>
          <p:cNvGrpSpPr/>
          <p:nvPr/>
        </p:nvGrpSpPr>
        <p:grpSpPr>
          <a:xfrm rot="0">
            <a:off x="794373" y="804026"/>
            <a:ext cx="449348" cy="44934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Freeform 8" id="8"/>
          <p:cNvSpPr/>
          <p:nvPr/>
        </p:nvSpPr>
        <p:spPr>
          <a:xfrm flipH="false" flipV="false" rot="0">
            <a:off x="1028700" y="2861072"/>
            <a:ext cx="16485102" cy="4636435"/>
          </a:xfrm>
          <a:custGeom>
            <a:avLst/>
            <a:gdLst/>
            <a:ahLst/>
            <a:cxnLst/>
            <a:rect r="r" b="b" t="t" l="l"/>
            <a:pathLst>
              <a:path h="4636435" w="16485102">
                <a:moveTo>
                  <a:pt x="0" y="0"/>
                </a:moveTo>
                <a:lnTo>
                  <a:pt x="16485102" y="0"/>
                </a:lnTo>
                <a:lnTo>
                  <a:pt x="16485102" y="4636435"/>
                </a:lnTo>
                <a:lnTo>
                  <a:pt x="0" y="4636435"/>
                </a:lnTo>
                <a:lnTo>
                  <a:pt x="0" y="0"/>
                </a:lnTo>
                <a:close/>
              </a:path>
            </a:pathLst>
          </a:custGeom>
          <a:blipFill>
            <a:blip r:embed="rId4"/>
            <a:stretch>
              <a:fillRect l="0" t="0" r="0" b="0"/>
            </a:stretch>
          </a:blipFill>
        </p:spPr>
      </p:sp>
      <p:sp>
        <p:nvSpPr>
          <p:cNvPr name="TextBox 9" id="9"/>
          <p:cNvSpPr txBox="true"/>
          <p:nvPr/>
        </p:nvSpPr>
        <p:spPr>
          <a:xfrm rot="0">
            <a:off x="1584446" y="775984"/>
            <a:ext cx="14516688" cy="9055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2.A - ANALYSE DE LA LOI DU 16 AOÛT 2022 P</a:t>
            </a:r>
            <a:r>
              <a:rPr lang="en-US" sz="2600" i="true" b="true">
                <a:solidFill>
                  <a:srgbClr val="B09462"/>
                </a:solidFill>
                <a:latin typeface="Roboto Bold Italics"/>
                <a:ea typeface="Roboto Bold Italics"/>
                <a:cs typeface="Roboto Bold Italics"/>
                <a:sym typeface="Roboto Bold Italics"/>
              </a:rPr>
              <a:t>ortant mesures d'urgence pour la protection du pouvoir d'achat : MODALITE DE CALCUL</a:t>
            </a:r>
          </a:p>
        </p:txBody>
      </p:sp>
      <p:sp>
        <p:nvSpPr>
          <p:cNvPr name="TextBox 10" id="10"/>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grpSp>
        <p:nvGrpSpPr>
          <p:cNvPr name="Group 5" id="5"/>
          <p:cNvGrpSpPr/>
          <p:nvPr/>
        </p:nvGrpSpPr>
        <p:grpSpPr>
          <a:xfrm rot="0">
            <a:off x="794373" y="804026"/>
            <a:ext cx="449348" cy="44934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Freeform 8" id="8"/>
          <p:cNvSpPr/>
          <p:nvPr/>
        </p:nvSpPr>
        <p:spPr>
          <a:xfrm flipH="false" flipV="false" rot="0">
            <a:off x="1028700" y="3490008"/>
            <a:ext cx="16852977" cy="3433794"/>
          </a:xfrm>
          <a:custGeom>
            <a:avLst/>
            <a:gdLst/>
            <a:ahLst/>
            <a:cxnLst/>
            <a:rect r="r" b="b" t="t" l="l"/>
            <a:pathLst>
              <a:path h="3433794" w="16852977">
                <a:moveTo>
                  <a:pt x="0" y="0"/>
                </a:moveTo>
                <a:lnTo>
                  <a:pt x="16852977" y="0"/>
                </a:lnTo>
                <a:lnTo>
                  <a:pt x="16852977" y="3433794"/>
                </a:lnTo>
                <a:lnTo>
                  <a:pt x="0" y="3433794"/>
                </a:lnTo>
                <a:lnTo>
                  <a:pt x="0" y="0"/>
                </a:lnTo>
                <a:close/>
              </a:path>
            </a:pathLst>
          </a:custGeom>
          <a:blipFill>
            <a:blip r:embed="rId4"/>
            <a:stretch>
              <a:fillRect l="0" t="0" r="0" b="0"/>
            </a:stretch>
          </a:blipFill>
        </p:spPr>
      </p:sp>
      <p:sp>
        <p:nvSpPr>
          <p:cNvPr name="TextBox 9" id="9"/>
          <p:cNvSpPr txBox="true"/>
          <p:nvPr/>
        </p:nvSpPr>
        <p:spPr>
          <a:xfrm rot="0">
            <a:off x="1584446" y="775984"/>
            <a:ext cx="14516688" cy="9055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2.A - ANALYSE DE LA LOI DU 16 AOÛT 2022 P</a:t>
            </a:r>
            <a:r>
              <a:rPr lang="en-US" sz="2600" i="true" b="true">
                <a:solidFill>
                  <a:srgbClr val="B09462"/>
                </a:solidFill>
                <a:latin typeface="Roboto Bold Italics"/>
                <a:ea typeface="Roboto Bold Italics"/>
                <a:cs typeface="Roboto Bold Italics"/>
                <a:sym typeface="Roboto Bold Italics"/>
              </a:rPr>
              <a:t>ortant mesures d'urgence pour la protection du pouvoir d'achat : MODALITE DE CALCUL</a:t>
            </a:r>
          </a:p>
        </p:txBody>
      </p:sp>
      <p:sp>
        <p:nvSpPr>
          <p:cNvPr name="TextBox 10" id="10"/>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grpSp>
        <p:nvGrpSpPr>
          <p:cNvPr name="Group 5" id="5"/>
          <p:cNvGrpSpPr/>
          <p:nvPr/>
        </p:nvGrpSpPr>
        <p:grpSpPr>
          <a:xfrm rot="0">
            <a:off x="794373" y="804026"/>
            <a:ext cx="449348" cy="44934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Freeform 8" id="8"/>
          <p:cNvSpPr/>
          <p:nvPr/>
        </p:nvSpPr>
        <p:spPr>
          <a:xfrm flipH="false" flipV="false" rot="0">
            <a:off x="1028700" y="2800207"/>
            <a:ext cx="16574760" cy="4785962"/>
          </a:xfrm>
          <a:custGeom>
            <a:avLst/>
            <a:gdLst/>
            <a:ahLst/>
            <a:cxnLst/>
            <a:rect r="r" b="b" t="t" l="l"/>
            <a:pathLst>
              <a:path h="4785962" w="16574760">
                <a:moveTo>
                  <a:pt x="0" y="0"/>
                </a:moveTo>
                <a:lnTo>
                  <a:pt x="16574760" y="0"/>
                </a:lnTo>
                <a:lnTo>
                  <a:pt x="16574760" y="4785962"/>
                </a:lnTo>
                <a:lnTo>
                  <a:pt x="0" y="4785962"/>
                </a:lnTo>
                <a:lnTo>
                  <a:pt x="0" y="0"/>
                </a:lnTo>
                <a:close/>
              </a:path>
            </a:pathLst>
          </a:custGeom>
          <a:blipFill>
            <a:blip r:embed="rId4"/>
            <a:stretch>
              <a:fillRect l="0" t="0" r="0" b="0"/>
            </a:stretch>
          </a:blipFill>
        </p:spPr>
      </p:sp>
      <p:sp>
        <p:nvSpPr>
          <p:cNvPr name="TextBox 9" id="9"/>
          <p:cNvSpPr txBox="true"/>
          <p:nvPr/>
        </p:nvSpPr>
        <p:spPr>
          <a:xfrm rot="0">
            <a:off x="1584446" y="775984"/>
            <a:ext cx="14516688" cy="9055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2.A - ANALYSE DE LA LOI DU 16 AOÛT 2022 P</a:t>
            </a:r>
            <a:r>
              <a:rPr lang="en-US" sz="2600" i="true" b="true">
                <a:solidFill>
                  <a:srgbClr val="B09462"/>
                </a:solidFill>
                <a:latin typeface="Roboto Bold Italics"/>
                <a:ea typeface="Roboto Bold Italics"/>
                <a:cs typeface="Roboto Bold Italics"/>
                <a:sym typeface="Roboto Bold Italics"/>
              </a:rPr>
              <a:t>ortant mesures d'urgence pour la protection du pouvoir d'achat : MODALITE DE CALCUL</a:t>
            </a:r>
          </a:p>
        </p:txBody>
      </p:sp>
      <p:sp>
        <p:nvSpPr>
          <p:cNvPr name="TextBox 10" id="10"/>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sp>
        <p:nvSpPr>
          <p:cNvPr name="TextBox 5" id="5"/>
          <p:cNvSpPr txBox="true"/>
          <p:nvPr/>
        </p:nvSpPr>
        <p:spPr>
          <a:xfrm rot="0">
            <a:off x="1584446" y="775984"/>
            <a:ext cx="14516688" cy="9055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2.A - ANALYSE DE LA LOI DU 16 AOÛT 2022 P</a:t>
            </a:r>
            <a:r>
              <a:rPr lang="en-US" sz="2600" i="true" b="true">
                <a:solidFill>
                  <a:srgbClr val="B09462"/>
                </a:solidFill>
                <a:latin typeface="Roboto Bold Italics"/>
                <a:ea typeface="Roboto Bold Italics"/>
                <a:cs typeface="Roboto Bold Italics"/>
                <a:sym typeface="Roboto Bold Italics"/>
              </a:rPr>
              <a:t>ortant mesures d'urgence pour la protection du pouvoir d'achat : CONSEQUENCES ECONOMIQUES SUR NOS EXPERTISES</a:t>
            </a:r>
          </a:p>
        </p:txBody>
      </p:sp>
      <p:grpSp>
        <p:nvGrpSpPr>
          <p:cNvPr name="Group 6" id="6"/>
          <p:cNvGrpSpPr/>
          <p:nvPr/>
        </p:nvGrpSpPr>
        <p:grpSpPr>
          <a:xfrm rot="0">
            <a:off x="794373" y="804026"/>
            <a:ext cx="449348" cy="4493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TextBox 9" id="9"/>
          <p:cNvSpPr txBox="true"/>
          <p:nvPr/>
        </p:nvSpPr>
        <p:spPr>
          <a:xfrm rot="0">
            <a:off x="1584446" y="2272728"/>
            <a:ext cx="16541527" cy="6727165"/>
          </a:xfrm>
          <a:prstGeom prst="rect">
            <a:avLst/>
          </a:prstGeom>
        </p:spPr>
        <p:txBody>
          <a:bodyPr anchor="t" rtlCol="false" tIns="0" lIns="0" bIns="0" rIns="0">
            <a:spAutoFit/>
          </a:bodyPr>
          <a:lstStyle/>
          <a:p>
            <a:pPr algn="just">
              <a:lnSpc>
                <a:spcPts val="3372"/>
              </a:lnSpc>
            </a:pPr>
          </a:p>
          <a:p>
            <a:pPr algn="just">
              <a:lnSpc>
                <a:spcPts val="3372"/>
              </a:lnSpc>
            </a:pPr>
            <a:r>
              <a:rPr lang="en-US" sz="2409">
                <a:solidFill>
                  <a:srgbClr val="2D2D2D"/>
                </a:solidFill>
                <a:latin typeface="Roboto"/>
                <a:ea typeface="Roboto"/>
                <a:cs typeface="Roboto"/>
                <a:sym typeface="Roboto"/>
              </a:rPr>
              <a:t>Difficultés pour calculer :</a:t>
            </a:r>
          </a:p>
          <a:p>
            <a:pPr algn="just">
              <a:lnSpc>
                <a:spcPts val="3372"/>
              </a:lnSpc>
            </a:pPr>
          </a:p>
          <a:p>
            <a:pPr algn="just" marL="520139" indent="-260069" lvl="1">
              <a:lnSpc>
                <a:spcPts val="3372"/>
              </a:lnSpc>
              <a:buFont typeface="Arial"/>
              <a:buChar char="•"/>
            </a:pPr>
            <a:r>
              <a:rPr lang="en-US" b="true" sz="2409">
                <a:solidFill>
                  <a:srgbClr val="2D2D2D"/>
                </a:solidFill>
                <a:latin typeface="Roboto Bold"/>
                <a:ea typeface="Roboto Bold"/>
                <a:cs typeface="Roboto Bold"/>
                <a:sym typeface="Roboto Bold"/>
              </a:rPr>
              <a:t>les loyers indexés </a:t>
            </a:r>
            <a:r>
              <a:rPr lang="en-US" sz="2409">
                <a:solidFill>
                  <a:srgbClr val="2D2D2D"/>
                </a:solidFill>
                <a:latin typeface="Roboto"/>
                <a:ea typeface="Roboto"/>
                <a:cs typeface="Roboto"/>
                <a:sym typeface="Roboto"/>
              </a:rPr>
              <a:t>si le texte s’applique à tout les loyers indexés ?</a:t>
            </a:r>
          </a:p>
          <a:p>
            <a:pPr algn="just" marL="520139" indent="-260069" lvl="1">
              <a:lnSpc>
                <a:spcPts val="3372"/>
              </a:lnSpc>
              <a:buFont typeface="Arial"/>
              <a:buChar char="•"/>
            </a:pPr>
            <a:r>
              <a:rPr lang="en-US" b="true" sz="2409">
                <a:solidFill>
                  <a:srgbClr val="2D2D2D"/>
                </a:solidFill>
                <a:latin typeface="Roboto Bold"/>
                <a:ea typeface="Roboto Bold"/>
                <a:cs typeface="Roboto Bold"/>
                <a:sym typeface="Roboto Bold"/>
              </a:rPr>
              <a:t>les loyers révisé</a:t>
            </a:r>
            <a:r>
              <a:rPr lang="en-US" sz="2409">
                <a:solidFill>
                  <a:srgbClr val="2D2D2D"/>
                </a:solidFill>
                <a:latin typeface="Roboto"/>
                <a:ea typeface="Roboto"/>
                <a:cs typeface="Roboto"/>
                <a:sym typeface="Roboto"/>
              </a:rPr>
              <a:t>s si le texte s’appliquent aux révisions légales ?</a:t>
            </a:r>
          </a:p>
          <a:p>
            <a:pPr algn="just" marL="520139" indent="-260069" lvl="1">
              <a:lnSpc>
                <a:spcPts val="3372"/>
              </a:lnSpc>
              <a:buFont typeface="Arial"/>
              <a:buChar char="•"/>
            </a:pPr>
            <a:r>
              <a:rPr lang="en-US" b="true" sz="2409">
                <a:solidFill>
                  <a:srgbClr val="2D2D2D"/>
                </a:solidFill>
                <a:latin typeface="Roboto Bold"/>
                <a:ea typeface="Roboto Bold"/>
                <a:cs typeface="Roboto Bold"/>
                <a:sym typeface="Roboto Bold"/>
              </a:rPr>
              <a:t>les loyers plafonds</a:t>
            </a:r>
            <a:r>
              <a:rPr lang="en-US" sz="2409">
                <a:solidFill>
                  <a:srgbClr val="2D2D2D"/>
                </a:solidFill>
                <a:latin typeface="Roboto"/>
                <a:ea typeface="Roboto"/>
                <a:cs typeface="Roboto"/>
                <a:sym typeface="Roboto"/>
              </a:rPr>
              <a:t> lors des renouvellements si le texte s’appliquent aux renouvellements plafonnés ?</a:t>
            </a:r>
          </a:p>
          <a:p>
            <a:pPr algn="just">
              <a:lnSpc>
                <a:spcPts val="3372"/>
              </a:lnSpc>
            </a:pPr>
          </a:p>
          <a:p>
            <a:pPr algn="just">
              <a:lnSpc>
                <a:spcPts val="3372"/>
              </a:lnSpc>
            </a:pPr>
          </a:p>
          <a:p>
            <a:pPr algn="just">
              <a:lnSpc>
                <a:spcPts val="3372"/>
              </a:lnSpc>
            </a:pPr>
            <a:r>
              <a:rPr lang="en-US" sz="2409">
                <a:solidFill>
                  <a:srgbClr val="2D2D2D"/>
                </a:solidFill>
                <a:latin typeface="Roboto"/>
                <a:ea typeface="Roboto"/>
                <a:cs typeface="Roboto"/>
                <a:sym typeface="Roboto"/>
              </a:rPr>
              <a:t>Impact potentiel sur :</a:t>
            </a:r>
          </a:p>
          <a:p>
            <a:pPr algn="just">
              <a:lnSpc>
                <a:spcPts val="3372"/>
              </a:lnSpc>
            </a:pPr>
          </a:p>
          <a:p>
            <a:pPr algn="just" marL="520139" indent="-260069" lvl="1">
              <a:lnSpc>
                <a:spcPts val="3372"/>
              </a:lnSpc>
              <a:buFont typeface="Arial"/>
              <a:buChar char="•"/>
            </a:pPr>
            <a:r>
              <a:rPr lang="en-US" b="true" sz="2409">
                <a:solidFill>
                  <a:srgbClr val="2D2D2D"/>
                </a:solidFill>
                <a:latin typeface="Roboto Bold"/>
                <a:ea typeface="Roboto Bold"/>
                <a:cs typeface="Roboto Bold"/>
                <a:sym typeface="Roboto Bold"/>
              </a:rPr>
              <a:t>les valeurs de droit au bail</a:t>
            </a:r>
          </a:p>
          <a:p>
            <a:pPr algn="just" marL="520139" indent="-260069" lvl="1">
              <a:lnSpc>
                <a:spcPts val="3372"/>
              </a:lnSpc>
              <a:buFont typeface="Arial"/>
              <a:buChar char="•"/>
            </a:pPr>
            <a:r>
              <a:rPr lang="en-US" b="true" sz="2409">
                <a:solidFill>
                  <a:srgbClr val="2D2D2D"/>
                </a:solidFill>
                <a:latin typeface="Roboto Bold"/>
                <a:ea typeface="Roboto Bold"/>
                <a:cs typeface="Roboto Bold"/>
                <a:sym typeface="Roboto Bold"/>
              </a:rPr>
              <a:t>les valeurs vénales</a:t>
            </a:r>
          </a:p>
          <a:p>
            <a:pPr algn="just" marL="520139" indent="-260069" lvl="1">
              <a:lnSpc>
                <a:spcPts val="3372"/>
              </a:lnSpc>
              <a:buFont typeface="Arial"/>
              <a:buChar char="•"/>
            </a:pPr>
            <a:r>
              <a:rPr lang="en-US" b="true" sz="2409">
                <a:solidFill>
                  <a:srgbClr val="2D2D2D"/>
                </a:solidFill>
                <a:latin typeface="Roboto Bold"/>
                <a:ea typeface="Roboto Bold"/>
                <a:cs typeface="Roboto Bold"/>
                <a:sym typeface="Roboto Bold"/>
              </a:rPr>
              <a:t>les loyers de renouvellement ou les loyers révisés</a:t>
            </a:r>
          </a:p>
          <a:p>
            <a:pPr algn="just" marL="520139" indent="-260069" lvl="1">
              <a:lnSpc>
                <a:spcPts val="3372"/>
              </a:lnSpc>
              <a:buFont typeface="Arial"/>
              <a:buChar char="•"/>
            </a:pPr>
            <a:r>
              <a:rPr lang="en-US" b="true" sz="2409">
                <a:solidFill>
                  <a:srgbClr val="2D2D2D"/>
                </a:solidFill>
                <a:latin typeface="Roboto Bold"/>
                <a:ea typeface="Roboto Bold"/>
                <a:cs typeface="Roboto Bold"/>
                <a:sym typeface="Roboto Bold"/>
              </a:rPr>
              <a:t>le seuil de déclenchement de l’article L 145-39 du Code de commerce.</a:t>
            </a:r>
          </a:p>
          <a:p>
            <a:pPr algn="just">
              <a:lnSpc>
                <a:spcPts val="3372"/>
              </a:lnSpc>
            </a:pPr>
          </a:p>
          <a:p>
            <a:pPr algn="just">
              <a:lnSpc>
                <a:spcPts val="3372"/>
              </a:lnSpc>
            </a:pPr>
          </a:p>
        </p:txBody>
      </p:sp>
      <p:sp>
        <p:nvSpPr>
          <p:cNvPr name="TextBox 10" id="10"/>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grpSp>
        <p:nvGrpSpPr>
          <p:cNvPr name="Group 11" id="11"/>
          <p:cNvGrpSpPr/>
          <p:nvPr/>
        </p:nvGrpSpPr>
        <p:grpSpPr>
          <a:xfrm rot="0">
            <a:off x="1243721" y="2071471"/>
            <a:ext cx="15901007" cy="7186829"/>
            <a:chOff x="0" y="0"/>
            <a:chExt cx="4187919" cy="1892827"/>
          </a:xfrm>
        </p:grpSpPr>
        <p:sp>
          <p:nvSpPr>
            <p:cNvPr name="Freeform 12" id="12"/>
            <p:cNvSpPr/>
            <p:nvPr/>
          </p:nvSpPr>
          <p:spPr>
            <a:xfrm flipH="false" flipV="false" rot="0">
              <a:off x="0" y="0"/>
              <a:ext cx="4187920" cy="1892827"/>
            </a:xfrm>
            <a:custGeom>
              <a:avLst/>
              <a:gdLst/>
              <a:ahLst/>
              <a:cxnLst/>
              <a:rect r="r" b="b" t="t" l="l"/>
              <a:pathLst>
                <a:path h="1892827" w="4187920">
                  <a:moveTo>
                    <a:pt x="9738" y="0"/>
                  </a:moveTo>
                  <a:lnTo>
                    <a:pt x="4178182" y="0"/>
                  </a:lnTo>
                  <a:cubicBezTo>
                    <a:pt x="4183560" y="0"/>
                    <a:pt x="4187920" y="4360"/>
                    <a:pt x="4187920" y="9738"/>
                  </a:cubicBezTo>
                  <a:lnTo>
                    <a:pt x="4187920" y="1883090"/>
                  </a:lnTo>
                  <a:cubicBezTo>
                    <a:pt x="4187920" y="1888468"/>
                    <a:pt x="4183560" y="1892827"/>
                    <a:pt x="4178182" y="1892827"/>
                  </a:cubicBezTo>
                  <a:lnTo>
                    <a:pt x="9738" y="1892827"/>
                  </a:lnTo>
                  <a:cubicBezTo>
                    <a:pt x="4360" y="1892827"/>
                    <a:pt x="0" y="1888468"/>
                    <a:pt x="0" y="1883090"/>
                  </a:cubicBezTo>
                  <a:lnTo>
                    <a:pt x="0" y="9738"/>
                  </a:lnTo>
                  <a:cubicBezTo>
                    <a:pt x="0" y="4360"/>
                    <a:pt x="4360" y="0"/>
                    <a:pt x="9738" y="0"/>
                  </a:cubicBezTo>
                  <a:close/>
                </a:path>
              </a:pathLst>
            </a:custGeom>
            <a:solidFill>
              <a:srgbClr val="B09462">
                <a:alpha val="19608"/>
              </a:srgbClr>
            </a:solidFill>
            <a:ln w="38100" cap="sq">
              <a:solidFill>
                <a:srgbClr val="B09462">
                  <a:alpha val="19608"/>
                </a:srgbClr>
              </a:solidFill>
              <a:prstDash val="solid"/>
              <a:miter/>
            </a:ln>
          </p:spPr>
        </p:sp>
        <p:sp>
          <p:nvSpPr>
            <p:cNvPr name="TextBox 13" id="13"/>
            <p:cNvSpPr txBox="true"/>
            <p:nvPr/>
          </p:nvSpPr>
          <p:spPr>
            <a:xfrm>
              <a:off x="0" y="-38100"/>
              <a:ext cx="4187919" cy="1930927"/>
            </a:xfrm>
            <a:prstGeom prst="rect">
              <a:avLst/>
            </a:prstGeom>
          </p:spPr>
          <p:txBody>
            <a:bodyPr anchor="ctr" rtlCol="false" tIns="50800" lIns="50800" bIns="50800" rIns="50800"/>
            <a:lstStyle/>
            <a:p>
              <a:pPr algn="ctr">
                <a:lnSpc>
                  <a:spcPts val="3499"/>
                </a:lnSpc>
              </a:pPr>
            </a:p>
            <a:p>
              <a:pPr algn="ctr">
                <a:lnSpc>
                  <a:spcPts val="3499"/>
                </a:lnSpc>
              </a:pP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sp>
        <p:nvSpPr>
          <p:cNvPr name="TextBox 5" id="5"/>
          <p:cNvSpPr txBox="true"/>
          <p:nvPr/>
        </p:nvSpPr>
        <p:spPr>
          <a:xfrm rot="0">
            <a:off x="1584446" y="775984"/>
            <a:ext cx="14516688" cy="4483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2.B - BILAN JURISPRUDENTIEL </a:t>
            </a:r>
          </a:p>
        </p:txBody>
      </p:sp>
      <p:grpSp>
        <p:nvGrpSpPr>
          <p:cNvPr name="Group 6" id="6"/>
          <p:cNvGrpSpPr/>
          <p:nvPr/>
        </p:nvGrpSpPr>
        <p:grpSpPr>
          <a:xfrm rot="0">
            <a:off x="794373" y="804026"/>
            <a:ext cx="449348" cy="4493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TextBox 9" id="9"/>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LIRE ET COMPRENDRE </a:t>
            </a:r>
            <a:r>
              <a:rPr lang="en-US" sz="1200">
                <a:solidFill>
                  <a:srgbClr val="B09462"/>
                </a:solidFill>
                <a:latin typeface="Roboto"/>
                <a:ea typeface="Roboto"/>
                <a:cs typeface="Roboto"/>
                <a:sym typeface="Roboto"/>
              </a:rPr>
              <a:t>une décision de justice - Intervention CNEJI, 17 janvier 2025</a:t>
            </a:r>
          </a:p>
        </p:txBody>
      </p:sp>
      <p:sp>
        <p:nvSpPr>
          <p:cNvPr name="TextBox 10" id="10"/>
          <p:cNvSpPr txBox="true"/>
          <p:nvPr/>
        </p:nvSpPr>
        <p:spPr>
          <a:xfrm rot="0">
            <a:off x="1584446" y="1474780"/>
            <a:ext cx="11601080" cy="448311"/>
          </a:xfrm>
          <a:prstGeom prst="rect">
            <a:avLst/>
          </a:prstGeom>
        </p:spPr>
        <p:txBody>
          <a:bodyPr anchor="t" rtlCol="false" tIns="0" lIns="0" bIns="0" rIns="0">
            <a:spAutoFit/>
          </a:bodyPr>
          <a:lstStyle/>
          <a:p>
            <a:pPr algn="r">
              <a:lnSpc>
                <a:spcPts val="3639"/>
              </a:lnSpc>
              <a:spcBef>
                <a:spcPct val="0"/>
              </a:spcBef>
            </a:pPr>
            <a:r>
              <a:rPr lang="en-US" b="true" sz="2599">
                <a:solidFill>
                  <a:srgbClr val="2D2D2D"/>
                </a:solidFill>
                <a:latin typeface="Roboto Bold"/>
                <a:ea typeface="Roboto Bold"/>
                <a:cs typeface="Roboto Bold"/>
                <a:sym typeface="Roboto Bold"/>
              </a:rPr>
              <a:t>Tribunal judiciaire de Paris, 3 mai 2024, n° 23/08588 </a:t>
            </a:r>
          </a:p>
        </p:txBody>
      </p:sp>
      <p:sp>
        <p:nvSpPr>
          <p:cNvPr name="TextBox 11" id="11"/>
          <p:cNvSpPr txBox="true"/>
          <p:nvPr/>
        </p:nvSpPr>
        <p:spPr>
          <a:xfrm rot="0">
            <a:off x="1536821" y="2265583"/>
            <a:ext cx="15114677" cy="7227700"/>
          </a:xfrm>
          <a:prstGeom prst="rect">
            <a:avLst/>
          </a:prstGeom>
        </p:spPr>
        <p:txBody>
          <a:bodyPr anchor="t" rtlCol="false" tIns="0" lIns="0" bIns="0" rIns="0">
            <a:spAutoFit/>
          </a:bodyPr>
          <a:lstStyle/>
          <a:p>
            <a:pPr algn="just">
              <a:lnSpc>
                <a:spcPts val="3427"/>
              </a:lnSpc>
            </a:pPr>
            <a:r>
              <a:rPr lang="en-US" sz="2448" i="true">
                <a:solidFill>
                  <a:srgbClr val="2D2D2D"/>
                </a:solidFill>
                <a:latin typeface="Roboto Italics"/>
                <a:ea typeface="Roboto Italics"/>
                <a:cs typeface="Roboto Italics"/>
                <a:sym typeface="Roboto Italics"/>
              </a:rPr>
              <a:t>“Le rapport en date du 30 mai 2023 de la Commission des affaires économiques de l'Assemblée nationale sur la proposition ayant conduit à la loi n°2023-508 du 7 juillet 2023 maintenant provisoirement la mesure considérée, mentionne la révision triennale au titre des dispositifs concernés de révision du loyer au cours du bail en soulignant l'application à cette occasion de l'indice des loyers commerciaux pour encadrer la hausse de loyer, ce qui confirme la volonté du législateur d'appliquer la mesure de plafonnement à ce mécanisme de révision.</a:t>
            </a:r>
          </a:p>
          <a:p>
            <a:pPr algn="just">
              <a:lnSpc>
                <a:spcPts val="3427"/>
              </a:lnSpc>
            </a:pPr>
            <a:r>
              <a:rPr lang="en-US" sz="2448" i="true">
                <a:solidFill>
                  <a:srgbClr val="2D2D2D"/>
                </a:solidFill>
                <a:latin typeface="Roboto Italics"/>
                <a:ea typeface="Roboto Italics"/>
                <a:cs typeface="Roboto Italics"/>
                <a:sym typeface="Roboto Italics"/>
              </a:rPr>
              <a:t>Si le texte fait référence à la variation annuelle de l'indice, il s'avère néanmoins</a:t>
            </a:r>
            <a:r>
              <a:rPr lang="en-US" sz="2448" i="true">
                <a:solidFill>
                  <a:srgbClr val="2D2D2D"/>
                </a:solidFill>
                <a:latin typeface="Roboto Italics"/>
                <a:ea typeface="Roboto Italics"/>
                <a:cs typeface="Roboto Italics"/>
                <a:sym typeface="Roboto Italics"/>
              </a:rPr>
              <a:t> possible d'appliquer la variation de l'indice par année et de la limiter à 3,5% sur la ou les périodes retenues par la loi .</a:t>
            </a:r>
          </a:p>
          <a:p>
            <a:pPr algn="just">
              <a:lnSpc>
                <a:spcPts val="3427"/>
              </a:lnSpc>
            </a:pPr>
            <a:r>
              <a:rPr lang="en-US" sz="2448" i="true">
                <a:solidFill>
                  <a:srgbClr val="2D2D2D"/>
                </a:solidFill>
                <a:latin typeface="Roboto Italics"/>
                <a:ea typeface="Roboto Italics"/>
                <a:cs typeface="Roboto Italics"/>
                <a:sym typeface="Roboto Italics"/>
              </a:rPr>
              <a:t>Par conséquent, le dispositif de limitation de la variation de l'indice des loyers commerciaux à 3,5% est applicable à la révision triennale du loyer sollicitée par la société IMMOBILIERE ALLIANCE.</a:t>
            </a:r>
          </a:p>
          <a:p>
            <a:pPr algn="just">
              <a:lnSpc>
                <a:spcPts val="3427"/>
              </a:lnSpc>
            </a:pPr>
            <a:r>
              <a:rPr lang="en-US" sz="2448" i="true">
                <a:solidFill>
                  <a:srgbClr val="2D2D2D"/>
                </a:solidFill>
                <a:latin typeface="Roboto Italics"/>
                <a:ea typeface="Roboto Italics"/>
                <a:cs typeface="Roboto Italics"/>
                <a:sym typeface="Roboto Italics"/>
              </a:rPr>
              <a:t>L'indice des loyers commerciaux du 2ème trimestre 2022 étant de 123,65 et celui du 2ème trimestre 2021 de 118, 41, la variation est supérieure à 3,50 % (4,42%).</a:t>
            </a:r>
          </a:p>
          <a:p>
            <a:pPr algn="just">
              <a:lnSpc>
                <a:spcPts val="3427"/>
              </a:lnSpc>
            </a:pPr>
            <a:r>
              <a:rPr lang="en-US" sz="2448" i="true">
                <a:solidFill>
                  <a:srgbClr val="2D2D2D"/>
                </a:solidFill>
                <a:latin typeface="Roboto Italics"/>
                <a:ea typeface="Roboto Italics"/>
                <a:cs typeface="Roboto Italics"/>
                <a:sym typeface="Roboto Italics"/>
              </a:rPr>
              <a:t>La révision s'établit donc ainsi :</a:t>
            </a:r>
          </a:p>
          <a:p>
            <a:pPr algn="just">
              <a:lnSpc>
                <a:spcPts val="3427"/>
              </a:lnSpc>
            </a:pPr>
            <a:r>
              <a:rPr lang="en-US" sz="2448" i="true">
                <a:solidFill>
                  <a:srgbClr val="2D2D2D"/>
                </a:solidFill>
                <a:latin typeface="Roboto Italics"/>
                <a:ea typeface="Roboto Italics"/>
                <a:cs typeface="Roboto Italics"/>
                <a:sym typeface="Roboto Italics"/>
              </a:rPr>
              <a:t>17.454 (loyer révisé au 16 novembre 2018) x (118,41 (indice du 2ème trimestre 2021) /114,06 (indice du 4ème trimestre 2018)) x (1 + 3,5%) = 18.753,85 euros.</a:t>
            </a:r>
          </a:p>
          <a:p>
            <a:pPr algn="just">
              <a:lnSpc>
                <a:spcPts val="3427"/>
              </a:lnSpc>
            </a:pPr>
            <a:r>
              <a:rPr lang="en-US" sz="2448" i="true">
                <a:solidFill>
                  <a:srgbClr val="2D2D2D"/>
                </a:solidFill>
                <a:latin typeface="Roboto Italics"/>
                <a:ea typeface="Roboto Italics"/>
                <a:cs typeface="Roboto Italics"/>
                <a:sym typeface="Roboto Italics"/>
              </a:rPr>
              <a:t>Dès lors, le loyer annuel révisé au 20 avril 2022 sera fixé à la somme de 18.753,82 euros.”</a:t>
            </a:r>
          </a:p>
          <a:p>
            <a:pPr algn="just">
              <a:lnSpc>
                <a:spcPts val="2990"/>
              </a:lnSpc>
            </a:pPr>
          </a:p>
        </p:txBody>
      </p:sp>
      <p:grpSp>
        <p:nvGrpSpPr>
          <p:cNvPr name="Group 12" id="12"/>
          <p:cNvGrpSpPr/>
          <p:nvPr/>
        </p:nvGrpSpPr>
        <p:grpSpPr>
          <a:xfrm rot="0">
            <a:off x="1243721" y="2071471"/>
            <a:ext cx="15901007" cy="7186829"/>
            <a:chOff x="0" y="0"/>
            <a:chExt cx="4187919" cy="1892827"/>
          </a:xfrm>
        </p:grpSpPr>
        <p:sp>
          <p:nvSpPr>
            <p:cNvPr name="Freeform 13" id="13"/>
            <p:cNvSpPr/>
            <p:nvPr/>
          </p:nvSpPr>
          <p:spPr>
            <a:xfrm flipH="false" flipV="false" rot="0">
              <a:off x="0" y="0"/>
              <a:ext cx="4187920" cy="1892827"/>
            </a:xfrm>
            <a:custGeom>
              <a:avLst/>
              <a:gdLst/>
              <a:ahLst/>
              <a:cxnLst/>
              <a:rect r="r" b="b" t="t" l="l"/>
              <a:pathLst>
                <a:path h="1892827" w="4187920">
                  <a:moveTo>
                    <a:pt x="9738" y="0"/>
                  </a:moveTo>
                  <a:lnTo>
                    <a:pt x="4178182" y="0"/>
                  </a:lnTo>
                  <a:cubicBezTo>
                    <a:pt x="4183560" y="0"/>
                    <a:pt x="4187920" y="4360"/>
                    <a:pt x="4187920" y="9738"/>
                  </a:cubicBezTo>
                  <a:lnTo>
                    <a:pt x="4187920" y="1883090"/>
                  </a:lnTo>
                  <a:cubicBezTo>
                    <a:pt x="4187920" y="1888468"/>
                    <a:pt x="4183560" y="1892827"/>
                    <a:pt x="4178182" y="1892827"/>
                  </a:cubicBezTo>
                  <a:lnTo>
                    <a:pt x="9738" y="1892827"/>
                  </a:lnTo>
                  <a:cubicBezTo>
                    <a:pt x="4360" y="1892827"/>
                    <a:pt x="0" y="1888468"/>
                    <a:pt x="0" y="1883090"/>
                  </a:cubicBezTo>
                  <a:lnTo>
                    <a:pt x="0" y="9738"/>
                  </a:lnTo>
                  <a:cubicBezTo>
                    <a:pt x="0" y="4360"/>
                    <a:pt x="4360" y="0"/>
                    <a:pt x="9738" y="0"/>
                  </a:cubicBezTo>
                  <a:close/>
                </a:path>
              </a:pathLst>
            </a:custGeom>
            <a:solidFill>
              <a:srgbClr val="B09462">
                <a:alpha val="19608"/>
              </a:srgbClr>
            </a:solidFill>
            <a:ln w="38100" cap="sq">
              <a:solidFill>
                <a:srgbClr val="B09462">
                  <a:alpha val="19608"/>
                </a:srgbClr>
              </a:solidFill>
              <a:prstDash val="solid"/>
              <a:miter/>
            </a:ln>
          </p:spPr>
        </p:sp>
        <p:sp>
          <p:nvSpPr>
            <p:cNvPr name="TextBox 14" id="14"/>
            <p:cNvSpPr txBox="true"/>
            <p:nvPr/>
          </p:nvSpPr>
          <p:spPr>
            <a:xfrm>
              <a:off x="0" y="-38100"/>
              <a:ext cx="4187919" cy="1930927"/>
            </a:xfrm>
            <a:prstGeom prst="rect">
              <a:avLst/>
            </a:prstGeom>
          </p:spPr>
          <p:txBody>
            <a:bodyPr anchor="ctr" rtlCol="false" tIns="50800" lIns="50800" bIns="50800" rIns="50800"/>
            <a:lstStyle/>
            <a:p>
              <a:pPr algn="ctr">
                <a:lnSpc>
                  <a:spcPts val="3499"/>
                </a:lnSpc>
              </a:pPr>
            </a:p>
            <a:p>
              <a:pPr algn="ctr">
                <a:lnSpc>
                  <a:spcPts val="3499"/>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Freeform 2" id="2"/>
          <p:cNvSpPr/>
          <p:nvPr/>
        </p:nvSpPr>
        <p:spPr>
          <a:xfrm flipH="false" flipV="false" rot="0">
            <a:off x="12243742" y="4287487"/>
            <a:ext cx="6050321" cy="5999513"/>
          </a:xfrm>
          <a:custGeom>
            <a:avLst/>
            <a:gdLst/>
            <a:ahLst/>
            <a:cxnLst/>
            <a:rect r="r" b="b" t="t" l="l"/>
            <a:pathLst>
              <a:path h="5999513" w="6050321">
                <a:moveTo>
                  <a:pt x="0" y="0"/>
                </a:moveTo>
                <a:lnTo>
                  <a:pt x="6050321" y="0"/>
                </a:lnTo>
                <a:lnTo>
                  <a:pt x="6050321" y="5999513"/>
                </a:lnTo>
                <a:lnTo>
                  <a:pt x="0" y="5999513"/>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88673"/>
            </a:stretch>
          </a:blipFill>
        </p:spPr>
      </p:sp>
      <p:sp>
        <p:nvSpPr>
          <p:cNvPr name="TextBox 3" id="3"/>
          <p:cNvSpPr txBox="true"/>
          <p:nvPr/>
        </p:nvSpPr>
        <p:spPr>
          <a:xfrm rot="0">
            <a:off x="3416076" y="2538509"/>
            <a:ext cx="12475023" cy="2116455"/>
          </a:xfrm>
          <a:prstGeom prst="rect">
            <a:avLst/>
          </a:prstGeom>
        </p:spPr>
        <p:txBody>
          <a:bodyPr anchor="t" rtlCol="false" tIns="0" lIns="0" bIns="0" rIns="0">
            <a:spAutoFit/>
          </a:bodyPr>
          <a:lstStyle/>
          <a:p>
            <a:pPr algn="l">
              <a:lnSpc>
                <a:spcPts val="5999"/>
              </a:lnSpc>
            </a:pPr>
            <a:r>
              <a:rPr lang="en-US" sz="3999">
                <a:solidFill>
                  <a:srgbClr val="B09462"/>
                </a:solidFill>
                <a:latin typeface="Roboto"/>
                <a:ea typeface="Roboto"/>
                <a:cs typeface="Roboto"/>
                <a:sym typeface="Roboto"/>
              </a:rPr>
              <a:t>Introduction </a:t>
            </a:r>
          </a:p>
          <a:p>
            <a:pPr algn="l">
              <a:lnSpc>
                <a:spcPts val="3600"/>
              </a:lnSpc>
            </a:pPr>
            <a:r>
              <a:rPr lang="en-US" sz="2400">
                <a:solidFill>
                  <a:srgbClr val="2D2D2D"/>
                </a:solidFill>
                <a:latin typeface="Roboto"/>
                <a:ea typeface="Roboto"/>
                <a:cs typeface="Roboto"/>
                <a:sym typeface="Roboto"/>
              </a:rPr>
              <a:t>A. Distinction des différents mécanismes permettant de faire varier le loyer</a:t>
            </a:r>
          </a:p>
          <a:p>
            <a:pPr algn="l">
              <a:lnSpc>
                <a:spcPts val="3600"/>
              </a:lnSpc>
            </a:pPr>
            <a:r>
              <a:rPr lang="en-US" sz="2400">
                <a:solidFill>
                  <a:srgbClr val="2D2D2D"/>
                </a:solidFill>
                <a:latin typeface="Roboto"/>
                <a:ea typeface="Roboto"/>
                <a:cs typeface="Roboto"/>
                <a:sym typeface="Roboto"/>
              </a:rPr>
              <a:t>B. Modalités de calcul du loyer révisé </a:t>
            </a:r>
          </a:p>
          <a:p>
            <a:pPr algn="l">
              <a:lnSpc>
                <a:spcPts val="3600"/>
              </a:lnSpc>
            </a:pPr>
            <a:r>
              <a:rPr lang="en-US" sz="2400">
                <a:solidFill>
                  <a:srgbClr val="2D2D2D"/>
                </a:solidFill>
                <a:latin typeface="Roboto"/>
                <a:ea typeface="Roboto"/>
                <a:cs typeface="Roboto"/>
                <a:sym typeface="Roboto"/>
              </a:rPr>
              <a:t>C. Modalités de calcul du loyer de renouvellement</a:t>
            </a:r>
          </a:p>
        </p:txBody>
      </p:sp>
      <p:sp>
        <p:nvSpPr>
          <p:cNvPr name="AutoShape 4" id="4"/>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AutoShape 5" id="5"/>
          <p:cNvSpPr/>
          <p:nvPr/>
        </p:nvSpPr>
        <p:spPr>
          <a:xfrm flipH="true">
            <a:off x="0" y="1443321"/>
            <a:ext cx="18294063" cy="0"/>
          </a:xfrm>
          <a:prstGeom prst="line">
            <a:avLst/>
          </a:prstGeom>
          <a:ln cap="flat" w="19050">
            <a:solidFill>
              <a:srgbClr val="B09462"/>
            </a:solidFill>
            <a:prstDash val="solid"/>
            <a:headEnd type="none" len="sm" w="sm"/>
            <a:tailEnd type="none" len="sm" w="sm"/>
          </a:ln>
        </p:spPr>
      </p:sp>
      <p:sp>
        <p:nvSpPr>
          <p:cNvPr name="AutoShape 6" id="6"/>
          <p:cNvSpPr/>
          <p:nvPr/>
        </p:nvSpPr>
        <p:spPr>
          <a:xfrm flipH="true">
            <a:off x="1243721" y="2869045"/>
            <a:ext cx="755621" cy="0"/>
          </a:xfrm>
          <a:prstGeom prst="line">
            <a:avLst/>
          </a:prstGeom>
          <a:ln cap="flat" w="19050">
            <a:solidFill>
              <a:srgbClr val="B09462"/>
            </a:solidFill>
            <a:prstDash val="solid"/>
            <a:headEnd type="none" len="sm" w="sm"/>
            <a:tailEnd type="none" len="sm" w="sm"/>
          </a:ln>
        </p:spPr>
      </p:sp>
      <p:sp>
        <p:nvSpPr>
          <p:cNvPr name="TextBox 7" id="7"/>
          <p:cNvSpPr txBox="true"/>
          <p:nvPr/>
        </p:nvSpPr>
        <p:spPr>
          <a:xfrm rot="0">
            <a:off x="2218417" y="2066613"/>
            <a:ext cx="1217153" cy="1226874"/>
          </a:xfrm>
          <a:prstGeom prst="rect">
            <a:avLst/>
          </a:prstGeom>
        </p:spPr>
        <p:txBody>
          <a:bodyPr anchor="t" rtlCol="false" tIns="0" lIns="0" bIns="0" rIns="0">
            <a:spAutoFit/>
          </a:bodyPr>
          <a:lstStyle/>
          <a:p>
            <a:pPr algn="l">
              <a:lnSpc>
                <a:spcPts val="10080"/>
              </a:lnSpc>
            </a:pPr>
            <a:r>
              <a:rPr lang="en-US" sz="7200" b="true">
                <a:solidFill>
                  <a:srgbClr val="B09462"/>
                </a:solidFill>
                <a:latin typeface="Playfair Display Medium"/>
                <a:ea typeface="Playfair Display Medium"/>
                <a:cs typeface="Playfair Display Medium"/>
                <a:sym typeface="Playfair Display Medium"/>
              </a:rPr>
              <a:t>01</a:t>
            </a:r>
          </a:p>
        </p:txBody>
      </p:sp>
      <p:grpSp>
        <p:nvGrpSpPr>
          <p:cNvPr name="Group 8" id="8"/>
          <p:cNvGrpSpPr/>
          <p:nvPr/>
        </p:nvGrpSpPr>
        <p:grpSpPr>
          <a:xfrm rot="0">
            <a:off x="794373" y="2653896"/>
            <a:ext cx="449348" cy="44934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TextBox 11" id="11"/>
          <p:cNvSpPr txBox="true"/>
          <p:nvPr/>
        </p:nvSpPr>
        <p:spPr>
          <a:xfrm rot="0">
            <a:off x="3435570" y="4902614"/>
            <a:ext cx="13128399" cy="3283631"/>
          </a:xfrm>
          <a:prstGeom prst="rect">
            <a:avLst/>
          </a:prstGeom>
        </p:spPr>
        <p:txBody>
          <a:bodyPr anchor="t" rtlCol="false" tIns="0" lIns="0" bIns="0" rIns="0">
            <a:spAutoFit/>
          </a:bodyPr>
          <a:lstStyle/>
          <a:p>
            <a:pPr algn="l">
              <a:lnSpc>
                <a:spcPts val="5999"/>
              </a:lnSpc>
            </a:pPr>
            <a:r>
              <a:rPr lang="en-US" sz="3999">
                <a:solidFill>
                  <a:srgbClr val="B09462"/>
                </a:solidFill>
                <a:latin typeface="Roboto"/>
                <a:ea typeface="Roboto"/>
                <a:cs typeface="Roboto"/>
                <a:sym typeface="Roboto"/>
              </a:rPr>
              <a:t>Analyse de la loi du 16 août 2022 portant mesures d'urgence pour la protection du pouvoir d'achat</a:t>
            </a:r>
          </a:p>
          <a:p>
            <a:pPr algn="l">
              <a:lnSpc>
                <a:spcPts val="3600"/>
              </a:lnSpc>
            </a:pPr>
            <a:r>
              <a:rPr lang="en-US" sz="2400">
                <a:solidFill>
                  <a:srgbClr val="000000"/>
                </a:solidFill>
                <a:latin typeface="Roboto"/>
                <a:ea typeface="Roboto"/>
                <a:cs typeface="Roboto"/>
                <a:sym typeface="Roboto"/>
              </a:rPr>
              <a:t>A. Présentation, critique du texte et mise en oeuvre pratique</a:t>
            </a:r>
          </a:p>
          <a:p>
            <a:pPr algn="l">
              <a:lnSpc>
                <a:spcPts val="3600"/>
              </a:lnSpc>
            </a:pPr>
            <a:r>
              <a:rPr lang="en-US" sz="2400">
                <a:solidFill>
                  <a:srgbClr val="000000"/>
                </a:solidFill>
                <a:latin typeface="Roboto"/>
                <a:ea typeface="Roboto"/>
                <a:cs typeface="Roboto"/>
                <a:sym typeface="Roboto"/>
              </a:rPr>
              <a:t>B. Bilan jurisprudentiel </a:t>
            </a:r>
          </a:p>
          <a:p>
            <a:pPr algn="l">
              <a:lnSpc>
                <a:spcPts val="3600"/>
              </a:lnSpc>
            </a:pPr>
            <a:r>
              <a:rPr lang="en-US" sz="2400">
                <a:solidFill>
                  <a:srgbClr val="000000"/>
                </a:solidFill>
                <a:latin typeface="Roboto"/>
                <a:ea typeface="Roboto"/>
                <a:cs typeface="Roboto"/>
                <a:sym typeface="Roboto"/>
              </a:rPr>
              <a:t>C. Les multiples contradictions encore existantes</a:t>
            </a:r>
          </a:p>
          <a:p>
            <a:pPr algn="l">
              <a:lnSpc>
                <a:spcPts val="1584"/>
              </a:lnSpc>
            </a:pPr>
          </a:p>
          <a:p>
            <a:pPr algn="l">
              <a:lnSpc>
                <a:spcPts val="712"/>
              </a:lnSpc>
            </a:pPr>
          </a:p>
          <a:p>
            <a:pPr algn="l">
              <a:lnSpc>
                <a:spcPts val="712"/>
              </a:lnSpc>
            </a:pPr>
          </a:p>
        </p:txBody>
      </p:sp>
      <p:sp>
        <p:nvSpPr>
          <p:cNvPr name="TextBox 12" id="12"/>
          <p:cNvSpPr txBox="true"/>
          <p:nvPr/>
        </p:nvSpPr>
        <p:spPr>
          <a:xfrm rot="0">
            <a:off x="2218417" y="4521614"/>
            <a:ext cx="1217153" cy="1226874"/>
          </a:xfrm>
          <a:prstGeom prst="rect">
            <a:avLst/>
          </a:prstGeom>
        </p:spPr>
        <p:txBody>
          <a:bodyPr anchor="t" rtlCol="false" tIns="0" lIns="0" bIns="0" rIns="0">
            <a:spAutoFit/>
          </a:bodyPr>
          <a:lstStyle/>
          <a:p>
            <a:pPr algn="l">
              <a:lnSpc>
                <a:spcPts val="10080"/>
              </a:lnSpc>
            </a:pPr>
            <a:r>
              <a:rPr lang="en-US" sz="7200" b="true">
                <a:solidFill>
                  <a:srgbClr val="B09462"/>
                </a:solidFill>
                <a:latin typeface="Playfair Display Medium"/>
                <a:ea typeface="Playfair Display Medium"/>
                <a:cs typeface="Playfair Display Medium"/>
                <a:sym typeface="Playfair Display Medium"/>
              </a:rPr>
              <a:t>02</a:t>
            </a:r>
          </a:p>
        </p:txBody>
      </p:sp>
      <p:grpSp>
        <p:nvGrpSpPr>
          <p:cNvPr name="Group 13" id="13"/>
          <p:cNvGrpSpPr/>
          <p:nvPr/>
        </p:nvGrpSpPr>
        <p:grpSpPr>
          <a:xfrm rot="0">
            <a:off x="804026" y="5153025"/>
            <a:ext cx="449348" cy="449348"/>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TextBox 16" id="16"/>
          <p:cNvSpPr txBox="true"/>
          <p:nvPr/>
        </p:nvSpPr>
        <p:spPr>
          <a:xfrm rot="0">
            <a:off x="1019175" y="165735"/>
            <a:ext cx="17268825" cy="821055"/>
          </a:xfrm>
          <a:prstGeom prst="rect">
            <a:avLst/>
          </a:prstGeom>
        </p:spPr>
        <p:txBody>
          <a:bodyPr anchor="t" rtlCol="false" tIns="0" lIns="0" bIns="0" rIns="0">
            <a:spAutoFit/>
          </a:bodyPr>
          <a:lstStyle/>
          <a:p>
            <a:pPr algn="ctr">
              <a:lnSpc>
                <a:spcPts val="6719"/>
              </a:lnSpc>
            </a:pPr>
            <a:r>
              <a:rPr lang="en-US" b="true" sz="4800">
                <a:solidFill>
                  <a:srgbClr val="B09462"/>
                </a:solidFill>
                <a:latin typeface="Playfair Display Bold"/>
                <a:ea typeface="Playfair Display Bold"/>
                <a:cs typeface="Playfair Display Bold"/>
                <a:sym typeface="Playfair Display Bold"/>
              </a:rPr>
              <a:t>SOMMAIRE</a:t>
            </a:r>
          </a:p>
        </p:txBody>
      </p:sp>
      <p:sp>
        <p:nvSpPr>
          <p:cNvPr name="TextBox 17" id="17"/>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sp>
        <p:nvSpPr>
          <p:cNvPr name="TextBox 18" id="18"/>
          <p:cNvSpPr txBox="true"/>
          <p:nvPr/>
        </p:nvSpPr>
        <p:spPr>
          <a:xfrm rot="0">
            <a:off x="3435570" y="8071945"/>
            <a:ext cx="13128399" cy="2653393"/>
          </a:xfrm>
          <a:prstGeom prst="rect">
            <a:avLst/>
          </a:prstGeom>
        </p:spPr>
        <p:txBody>
          <a:bodyPr anchor="t" rtlCol="false" tIns="0" lIns="0" bIns="0" rIns="0">
            <a:spAutoFit/>
          </a:bodyPr>
          <a:lstStyle/>
          <a:p>
            <a:pPr algn="l">
              <a:lnSpc>
                <a:spcPts val="5999"/>
              </a:lnSpc>
            </a:pPr>
            <a:r>
              <a:rPr lang="en-US" sz="3999">
                <a:solidFill>
                  <a:srgbClr val="B09462"/>
                </a:solidFill>
                <a:latin typeface="Roboto"/>
                <a:ea typeface="Roboto"/>
                <a:cs typeface="Roboto"/>
                <a:sym typeface="Roboto"/>
              </a:rPr>
              <a:t>Conclusion</a:t>
            </a:r>
          </a:p>
          <a:p>
            <a:pPr algn="l">
              <a:lnSpc>
                <a:spcPts val="712"/>
              </a:lnSpc>
            </a:pPr>
          </a:p>
          <a:p>
            <a:pPr algn="l">
              <a:lnSpc>
                <a:spcPts val="3600"/>
              </a:lnSpc>
            </a:pPr>
            <a:r>
              <a:rPr lang="en-US" sz="2400">
                <a:solidFill>
                  <a:srgbClr val="2D2D2D"/>
                </a:solidFill>
                <a:latin typeface="Roboto"/>
                <a:ea typeface="Roboto"/>
                <a:cs typeface="Roboto"/>
                <a:sym typeface="Roboto"/>
              </a:rPr>
              <a:t>A. Origine de la confusion </a:t>
            </a:r>
          </a:p>
          <a:p>
            <a:pPr algn="l">
              <a:lnSpc>
                <a:spcPts val="3600"/>
              </a:lnSpc>
            </a:pPr>
            <a:r>
              <a:rPr lang="en-US" sz="2400">
                <a:solidFill>
                  <a:srgbClr val="2D2D2D"/>
                </a:solidFill>
                <a:latin typeface="Roboto"/>
                <a:ea typeface="Roboto"/>
                <a:cs typeface="Roboto"/>
                <a:sym typeface="Roboto"/>
              </a:rPr>
              <a:t>B. Clause d’exonération </a:t>
            </a:r>
          </a:p>
          <a:p>
            <a:pPr algn="l">
              <a:lnSpc>
                <a:spcPts val="3600"/>
              </a:lnSpc>
            </a:pPr>
          </a:p>
          <a:p>
            <a:pPr algn="l">
              <a:lnSpc>
                <a:spcPts val="3600"/>
              </a:lnSpc>
            </a:pPr>
          </a:p>
        </p:txBody>
      </p:sp>
      <p:sp>
        <p:nvSpPr>
          <p:cNvPr name="TextBox 19" id="19"/>
          <p:cNvSpPr txBox="true"/>
          <p:nvPr/>
        </p:nvSpPr>
        <p:spPr>
          <a:xfrm rot="0">
            <a:off x="2218417" y="7784966"/>
            <a:ext cx="1217153" cy="1226820"/>
          </a:xfrm>
          <a:prstGeom prst="rect">
            <a:avLst/>
          </a:prstGeom>
        </p:spPr>
        <p:txBody>
          <a:bodyPr anchor="t" rtlCol="false" tIns="0" lIns="0" bIns="0" rIns="0">
            <a:spAutoFit/>
          </a:bodyPr>
          <a:lstStyle/>
          <a:p>
            <a:pPr algn="l">
              <a:lnSpc>
                <a:spcPts val="10080"/>
              </a:lnSpc>
            </a:pPr>
            <a:r>
              <a:rPr lang="en-US" sz="7200" b="true">
                <a:solidFill>
                  <a:srgbClr val="B09462"/>
                </a:solidFill>
                <a:latin typeface="Playfair Display Medium"/>
                <a:ea typeface="Playfair Display Medium"/>
                <a:cs typeface="Playfair Display Medium"/>
                <a:sym typeface="Playfair Display Medium"/>
              </a:rPr>
              <a:t>03</a:t>
            </a:r>
          </a:p>
        </p:txBody>
      </p:sp>
      <p:sp>
        <p:nvSpPr>
          <p:cNvPr name="AutoShape 20" id="20"/>
          <p:cNvSpPr/>
          <p:nvPr/>
        </p:nvSpPr>
        <p:spPr>
          <a:xfrm flipH="true">
            <a:off x="1253490" y="8670675"/>
            <a:ext cx="779378" cy="9525"/>
          </a:xfrm>
          <a:prstGeom prst="line">
            <a:avLst/>
          </a:prstGeom>
          <a:ln cap="flat" w="19050">
            <a:solidFill>
              <a:srgbClr val="B09462"/>
            </a:solidFill>
            <a:prstDash val="solid"/>
            <a:headEnd type="none" len="sm" w="sm"/>
            <a:tailEnd type="none" len="sm" w="sm"/>
          </a:ln>
        </p:spPr>
      </p:sp>
      <p:grpSp>
        <p:nvGrpSpPr>
          <p:cNvPr name="Group 21" id="21"/>
          <p:cNvGrpSpPr/>
          <p:nvPr/>
        </p:nvGrpSpPr>
        <p:grpSpPr>
          <a:xfrm rot="0">
            <a:off x="804026" y="8465051"/>
            <a:ext cx="449348" cy="449348"/>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AutoShape 24" id="24"/>
          <p:cNvSpPr/>
          <p:nvPr/>
        </p:nvSpPr>
        <p:spPr>
          <a:xfrm flipH="true">
            <a:off x="1229500" y="5368174"/>
            <a:ext cx="755621" cy="0"/>
          </a:xfrm>
          <a:prstGeom prst="line">
            <a:avLst/>
          </a:prstGeom>
          <a:ln cap="flat" w="19050">
            <a:solidFill>
              <a:srgbClr val="B09462"/>
            </a:solidFill>
            <a:prstDash val="solid"/>
            <a:headEnd type="none" len="sm" w="sm"/>
            <a:tailEnd type="none" len="sm" w="sm"/>
          </a:ln>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sp>
        <p:nvSpPr>
          <p:cNvPr name="TextBox 5" id="5"/>
          <p:cNvSpPr txBox="true"/>
          <p:nvPr/>
        </p:nvSpPr>
        <p:spPr>
          <a:xfrm rot="0">
            <a:off x="1584446" y="775984"/>
            <a:ext cx="14516688" cy="4483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2.C - LES DIFFERENTES CONTRADICTIONS</a:t>
            </a:r>
          </a:p>
        </p:txBody>
      </p:sp>
      <p:sp>
        <p:nvSpPr>
          <p:cNvPr name="TextBox 6" id="6"/>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LIRE ET COMPRENDRE </a:t>
            </a:r>
            <a:r>
              <a:rPr lang="en-US" sz="1200">
                <a:solidFill>
                  <a:srgbClr val="B09462"/>
                </a:solidFill>
                <a:latin typeface="Roboto"/>
                <a:ea typeface="Roboto"/>
                <a:cs typeface="Roboto"/>
                <a:sym typeface="Roboto"/>
              </a:rPr>
              <a:t>une décision de justice - Intervention CNEJI, 17 janvier 2025</a:t>
            </a:r>
          </a:p>
        </p:txBody>
      </p:sp>
      <p:sp>
        <p:nvSpPr>
          <p:cNvPr name="TextBox 7" id="7"/>
          <p:cNvSpPr txBox="true"/>
          <p:nvPr/>
        </p:nvSpPr>
        <p:spPr>
          <a:xfrm rot="0">
            <a:off x="2009388" y="2723071"/>
            <a:ext cx="15249912" cy="4793233"/>
          </a:xfrm>
          <a:prstGeom prst="rect">
            <a:avLst/>
          </a:prstGeom>
        </p:spPr>
        <p:txBody>
          <a:bodyPr anchor="t" rtlCol="false" tIns="0" lIns="0" bIns="0" rIns="0">
            <a:spAutoFit/>
          </a:bodyPr>
          <a:lstStyle/>
          <a:p>
            <a:pPr algn="just">
              <a:lnSpc>
                <a:spcPts val="3040"/>
              </a:lnSpc>
            </a:pPr>
            <a:r>
              <a:rPr lang="en-US" sz="2171" b="true">
                <a:solidFill>
                  <a:srgbClr val="2D2D2D"/>
                </a:solidFill>
                <a:latin typeface="Roboto Bold"/>
                <a:ea typeface="Roboto Bold"/>
                <a:cs typeface="Roboto Bold"/>
                <a:sym typeface="Roboto Bold"/>
              </a:rPr>
              <a:t>Extrait du jugement du 3 mai 2024 du T.J. de Paris :  </a:t>
            </a:r>
          </a:p>
          <a:p>
            <a:pPr algn="just">
              <a:lnSpc>
                <a:spcPts val="3040"/>
              </a:lnSpc>
            </a:pPr>
          </a:p>
          <a:p>
            <a:pPr algn="ctr">
              <a:lnSpc>
                <a:spcPts val="2787"/>
              </a:lnSpc>
            </a:pPr>
            <a:r>
              <a:rPr lang="en-US" sz="1990" i="true">
                <a:solidFill>
                  <a:srgbClr val="2D2D2D"/>
                </a:solidFill>
                <a:latin typeface="Roboto Italics"/>
                <a:ea typeface="Roboto Italics"/>
                <a:cs typeface="Roboto Italics"/>
                <a:sym typeface="Roboto Italics"/>
              </a:rPr>
              <a:t>“2ème trimestre 2022 et 2ème trimestre 2021" </a:t>
            </a:r>
            <a:r>
              <a:rPr lang="en-US" sz="1990">
                <a:solidFill>
                  <a:srgbClr val="2D2D2D"/>
                </a:solidFill>
                <a:latin typeface="Roboto"/>
                <a:ea typeface="Roboto"/>
                <a:cs typeface="Roboto"/>
                <a:sym typeface="Roboto"/>
              </a:rPr>
              <a:t>: </a:t>
            </a:r>
            <a:r>
              <a:rPr lang="en-US" sz="1990" b="true">
                <a:solidFill>
                  <a:srgbClr val="2D2D2D"/>
                </a:solidFill>
                <a:latin typeface="Roboto Bold"/>
                <a:ea typeface="Roboto Bold"/>
                <a:cs typeface="Roboto Bold"/>
                <a:sym typeface="Roboto Bold"/>
              </a:rPr>
              <a:t>plafonnement à 3,5 %</a:t>
            </a:r>
            <a:r>
              <a:rPr lang="en-US" sz="1990">
                <a:solidFill>
                  <a:srgbClr val="2D2D2D"/>
                </a:solidFill>
                <a:latin typeface="Roboto"/>
                <a:ea typeface="Roboto"/>
                <a:cs typeface="Roboto"/>
                <a:sym typeface="Roboto"/>
              </a:rPr>
              <a:t> car l’indice de révision est dans la période protégée.</a:t>
            </a:r>
          </a:p>
          <a:p>
            <a:pPr algn="just">
              <a:lnSpc>
                <a:spcPts val="3040"/>
              </a:lnSpc>
            </a:pPr>
          </a:p>
          <a:p>
            <a:pPr algn="just">
              <a:lnSpc>
                <a:spcPts val="3040"/>
              </a:lnSpc>
            </a:pPr>
          </a:p>
          <a:p>
            <a:pPr algn="just">
              <a:lnSpc>
                <a:spcPts val="3040"/>
              </a:lnSpc>
            </a:pPr>
            <a:r>
              <a:rPr lang="en-US" sz="2171" b="true">
                <a:solidFill>
                  <a:srgbClr val="2D2D2D"/>
                </a:solidFill>
                <a:latin typeface="Roboto Bold"/>
                <a:ea typeface="Roboto Bold"/>
                <a:cs typeface="Roboto Bold"/>
                <a:sym typeface="Roboto Bold"/>
              </a:rPr>
              <a:t>Notice éditée par le ministère des Finances :</a:t>
            </a:r>
          </a:p>
          <a:p>
            <a:pPr algn="just">
              <a:lnSpc>
                <a:spcPts val="3040"/>
              </a:lnSpc>
            </a:pPr>
          </a:p>
          <a:p>
            <a:pPr algn="ctr">
              <a:lnSpc>
                <a:spcPts val="2787"/>
              </a:lnSpc>
            </a:pPr>
            <a:r>
              <a:rPr lang="en-US" sz="1990" i="true">
                <a:solidFill>
                  <a:srgbClr val="2D2D2D"/>
                </a:solidFill>
                <a:latin typeface="Roboto Italics"/>
                <a:ea typeface="Roboto Italics"/>
                <a:cs typeface="Roboto Italics"/>
                <a:sym typeface="Roboto Italics"/>
              </a:rPr>
              <a:t>“La revalorisation a lieu dans les deux années qui suivent la période de plafonnement (donc pour la revalorisation au titre des trimestres qui suivent le 1er trimestre 2024 jusqu’au 1er trimestre 2026)” </a:t>
            </a:r>
            <a:r>
              <a:rPr lang="en-US" sz="1990">
                <a:solidFill>
                  <a:srgbClr val="2D2D2D"/>
                </a:solidFill>
                <a:latin typeface="Roboto"/>
                <a:ea typeface="Roboto"/>
                <a:cs typeface="Roboto"/>
                <a:sym typeface="Roboto"/>
              </a:rPr>
              <a:t>: </a:t>
            </a:r>
            <a:r>
              <a:rPr lang="en-US" sz="1990" b="true">
                <a:solidFill>
                  <a:srgbClr val="2D2D2D"/>
                </a:solidFill>
                <a:latin typeface="Roboto Bold"/>
                <a:ea typeface="Roboto Bold"/>
                <a:cs typeface="Roboto Bold"/>
                <a:sym typeface="Roboto Bold"/>
              </a:rPr>
              <a:t>plafonnement à 3,5 %</a:t>
            </a:r>
            <a:r>
              <a:rPr lang="en-US" sz="1990">
                <a:solidFill>
                  <a:srgbClr val="2D2D2D"/>
                </a:solidFill>
                <a:latin typeface="Roboto"/>
                <a:ea typeface="Roboto"/>
                <a:cs typeface="Roboto"/>
                <a:sym typeface="Roboto"/>
              </a:rPr>
              <a:t> sur la totalité de la période car l’indice de base est dans la période protégée.</a:t>
            </a:r>
          </a:p>
          <a:p>
            <a:pPr algn="ctr">
              <a:lnSpc>
                <a:spcPts val="2787"/>
              </a:lnSpc>
            </a:pPr>
          </a:p>
          <a:p>
            <a:pPr algn="l">
              <a:lnSpc>
                <a:spcPts val="3040"/>
              </a:lnSpc>
            </a:pPr>
            <a:r>
              <a:rPr lang="en-US" sz="2171" b="true">
                <a:solidFill>
                  <a:srgbClr val="2D2D2D"/>
                </a:solidFill>
                <a:latin typeface="Roboto Bold"/>
                <a:ea typeface="Roboto Bold"/>
                <a:cs typeface="Roboto Bold"/>
                <a:sym typeface="Roboto Bold"/>
              </a:rPr>
              <a:t>Multiples scénarios possibles</a:t>
            </a:r>
            <a:r>
              <a:rPr lang="en-US" sz="2171">
                <a:solidFill>
                  <a:srgbClr val="2D2D2D"/>
                </a:solidFill>
                <a:latin typeface="Roboto"/>
                <a:ea typeface="Roboto"/>
                <a:cs typeface="Roboto"/>
                <a:sym typeface="Roboto"/>
              </a:rPr>
              <a:t> : voir article AJDI et observations précédentes</a:t>
            </a:r>
          </a:p>
          <a:p>
            <a:pPr algn="just">
              <a:lnSpc>
                <a:spcPts val="3040"/>
              </a:lnSpc>
            </a:pPr>
          </a:p>
        </p:txBody>
      </p:sp>
      <p:grpSp>
        <p:nvGrpSpPr>
          <p:cNvPr name="Group 8" id="8"/>
          <p:cNvGrpSpPr/>
          <p:nvPr/>
        </p:nvGrpSpPr>
        <p:grpSpPr>
          <a:xfrm rot="0">
            <a:off x="1584446" y="2071471"/>
            <a:ext cx="15539641" cy="6144058"/>
            <a:chOff x="0" y="0"/>
            <a:chExt cx="4092745" cy="1618188"/>
          </a:xfrm>
        </p:grpSpPr>
        <p:sp>
          <p:nvSpPr>
            <p:cNvPr name="Freeform 9" id="9"/>
            <p:cNvSpPr/>
            <p:nvPr/>
          </p:nvSpPr>
          <p:spPr>
            <a:xfrm flipH="false" flipV="false" rot="0">
              <a:off x="0" y="0"/>
              <a:ext cx="4092745" cy="1618188"/>
            </a:xfrm>
            <a:custGeom>
              <a:avLst/>
              <a:gdLst/>
              <a:ahLst/>
              <a:cxnLst/>
              <a:rect r="r" b="b" t="t" l="l"/>
              <a:pathLst>
                <a:path h="1618188" w="4092745">
                  <a:moveTo>
                    <a:pt x="9964" y="0"/>
                  </a:moveTo>
                  <a:lnTo>
                    <a:pt x="4082781" y="0"/>
                  </a:lnTo>
                  <a:cubicBezTo>
                    <a:pt x="4085424" y="0"/>
                    <a:pt x="4087958" y="1050"/>
                    <a:pt x="4089827" y="2918"/>
                  </a:cubicBezTo>
                  <a:cubicBezTo>
                    <a:pt x="4091695" y="4787"/>
                    <a:pt x="4092745" y="7321"/>
                    <a:pt x="4092745" y="9964"/>
                  </a:cubicBezTo>
                  <a:lnTo>
                    <a:pt x="4092745" y="1608224"/>
                  </a:lnTo>
                  <a:cubicBezTo>
                    <a:pt x="4092745" y="1613727"/>
                    <a:pt x="4088284" y="1618188"/>
                    <a:pt x="4082781" y="1618188"/>
                  </a:cubicBezTo>
                  <a:lnTo>
                    <a:pt x="9964" y="1618188"/>
                  </a:lnTo>
                  <a:cubicBezTo>
                    <a:pt x="4461" y="1618188"/>
                    <a:pt x="0" y="1613727"/>
                    <a:pt x="0" y="1608224"/>
                  </a:cubicBezTo>
                  <a:lnTo>
                    <a:pt x="0" y="9964"/>
                  </a:lnTo>
                  <a:cubicBezTo>
                    <a:pt x="0" y="4461"/>
                    <a:pt x="4461" y="0"/>
                    <a:pt x="9964" y="0"/>
                  </a:cubicBezTo>
                  <a:close/>
                </a:path>
              </a:pathLst>
            </a:custGeom>
            <a:solidFill>
              <a:srgbClr val="B09462">
                <a:alpha val="19608"/>
              </a:srgbClr>
            </a:solidFill>
            <a:ln w="38100" cap="sq">
              <a:solidFill>
                <a:srgbClr val="B09462">
                  <a:alpha val="19608"/>
                </a:srgbClr>
              </a:solidFill>
              <a:prstDash val="solid"/>
              <a:miter/>
            </a:ln>
          </p:spPr>
        </p:sp>
        <p:sp>
          <p:nvSpPr>
            <p:cNvPr name="TextBox 10" id="10"/>
            <p:cNvSpPr txBox="true"/>
            <p:nvPr/>
          </p:nvSpPr>
          <p:spPr>
            <a:xfrm>
              <a:off x="0" y="-38100"/>
              <a:ext cx="4092745" cy="1656288"/>
            </a:xfrm>
            <a:prstGeom prst="rect">
              <a:avLst/>
            </a:prstGeom>
          </p:spPr>
          <p:txBody>
            <a:bodyPr anchor="ctr" rtlCol="false" tIns="50800" lIns="50800" bIns="50800" rIns="50800"/>
            <a:lstStyle/>
            <a:p>
              <a:pPr algn="ctr">
                <a:lnSpc>
                  <a:spcPts val="3499"/>
                </a:lnSpc>
              </a:pPr>
            </a:p>
            <a:p>
              <a:pPr algn="ctr">
                <a:lnSpc>
                  <a:spcPts val="3499"/>
                </a:lnSpc>
              </a:pP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sp>
        <p:nvSpPr>
          <p:cNvPr name="TextBox 5" id="5"/>
          <p:cNvSpPr txBox="true"/>
          <p:nvPr/>
        </p:nvSpPr>
        <p:spPr>
          <a:xfrm rot="0">
            <a:off x="1584446" y="775984"/>
            <a:ext cx="14516688" cy="448310"/>
          </a:xfrm>
          <a:prstGeom prst="rect">
            <a:avLst/>
          </a:prstGeom>
        </p:spPr>
        <p:txBody>
          <a:bodyPr anchor="t" rtlCol="false" tIns="0" lIns="0" bIns="0" rIns="0">
            <a:spAutoFit/>
          </a:bodyPr>
          <a:lstStyle/>
          <a:p>
            <a:pPr algn="l">
              <a:lnSpc>
                <a:spcPts val="3640"/>
              </a:lnSpc>
            </a:pPr>
            <a:r>
              <a:rPr lang="en-US" sz="2600" b="true">
                <a:solidFill>
                  <a:srgbClr val="B09462"/>
                </a:solidFill>
                <a:latin typeface="Roboto Bold"/>
                <a:ea typeface="Roboto Bold"/>
                <a:cs typeface="Roboto Bold"/>
                <a:sym typeface="Roboto Bold"/>
              </a:rPr>
              <a:t>3.1 CONCLUSION : ORIGINE DES CONFUSIONS</a:t>
            </a:r>
          </a:p>
        </p:txBody>
      </p:sp>
      <p:sp>
        <p:nvSpPr>
          <p:cNvPr name="TextBox 6" id="6"/>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LIRE ET COMPRENDRE </a:t>
            </a:r>
            <a:r>
              <a:rPr lang="en-US" sz="1200">
                <a:solidFill>
                  <a:srgbClr val="B09462"/>
                </a:solidFill>
                <a:latin typeface="Roboto"/>
                <a:ea typeface="Roboto"/>
                <a:cs typeface="Roboto"/>
                <a:sym typeface="Roboto"/>
              </a:rPr>
              <a:t>une décision de justice - Intervention CNEJI, 17 janvier 2025</a:t>
            </a:r>
          </a:p>
        </p:txBody>
      </p:sp>
      <p:grpSp>
        <p:nvGrpSpPr>
          <p:cNvPr name="Group 7" id="7"/>
          <p:cNvGrpSpPr/>
          <p:nvPr/>
        </p:nvGrpSpPr>
        <p:grpSpPr>
          <a:xfrm rot="0">
            <a:off x="2025647" y="1721198"/>
            <a:ext cx="15233653" cy="6919578"/>
            <a:chOff x="0" y="0"/>
            <a:chExt cx="4012155" cy="1822440"/>
          </a:xfrm>
        </p:grpSpPr>
        <p:sp>
          <p:nvSpPr>
            <p:cNvPr name="Freeform 8" id="8"/>
            <p:cNvSpPr/>
            <p:nvPr/>
          </p:nvSpPr>
          <p:spPr>
            <a:xfrm flipH="false" flipV="false" rot="0">
              <a:off x="0" y="0"/>
              <a:ext cx="4012155" cy="1822441"/>
            </a:xfrm>
            <a:custGeom>
              <a:avLst/>
              <a:gdLst/>
              <a:ahLst/>
              <a:cxnLst/>
              <a:rect r="r" b="b" t="t" l="l"/>
              <a:pathLst>
                <a:path h="1822441" w="4012155">
                  <a:moveTo>
                    <a:pt x="10164" y="0"/>
                  </a:moveTo>
                  <a:lnTo>
                    <a:pt x="4001991" y="0"/>
                  </a:lnTo>
                  <a:cubicBezTo>
                    <a:pt x="4004687" y="0"/>
                    <a:pt x="4007272" y="1071"/>
                    <a:pt x="4009179" y="2977"/>
                  </a:cubicBezTo>
                  <a:cubicBezTo>
                    <a:pt x="4011085" y="4883"/>
                    <a:pt x="4012155" y="7469"/>
                    <a:pt x="4012155" y="10164"/>
                  </a:cubicBezTo>
                  <a:lnTo>
                    <a:pt x="4012155" y="1812276"/>
                  </a:lnTo>
                  <a:cubicBezTo>
                    <a:pt x="4012155" y="1817890"/>
                    <a:pt x="4007605" y="1822441"/>
                    <a:pt x="4001991" y="1822441"/>
                  </a:cubicBezTo>
                  <a:lnTo>
                    <a:pt x="10164" y="1822441"/>
                  </a:lnTo>
                  <a:cubicBezTo>
                    <a:pt x="4551" y="1822441"/>
                    <a:pt x="0" y="1817890"/>
                    <a:pt x="0" y="1812276"/>
                  </a:cubicBezTo>
                  <a:lnTo>
                    <a:pt x="0" y="10164"/>
                  </a:lnTo>
                  <a:cubicBezTo>
                    <a:pt x="0" y="4551"/>
                    <a:pt x="4551" y="0"/>
                    <a:pt x="10164" y="0"/>
                  </a:cubicBezTo>
                  <a:close/>
                </a:path>
              </a:pathLst>
            </a:custGeom>
            <a:solidFill>
              <a:srgbClr val="B09462">
                <a:alpha val="19608"/>
              </a:srgbClr>
            </a:solidFill>
            <a:ln w="38100" cap="sq">
              <a:solidFill>
                <a:srgbClr val="B09462">
                  <a:alpha val="19608"/>
                </a:srgbClr>
              </a:solidFill>
              <a:prstDash val="solid"/>
              <a:miter/>
            </a:ln>
          </p:spPr>
        </p:sp>
        <p:sp>
          <p:nvSpPr>
            <p:cNvPr name="TextBox 9" id="9"/>
            <p:cNvSpPr txBox="true"/>
            <p:nvPr/>
          </p:nvSpPr>
          <p:spPr>
            <a:xfrm>
              <a:off x="0" y="-38100"/>
              <a:ext cx="4012155" cy="1860540"/>
            </a:xfrm>
            <a:prstGeom prst="rect">
              <a:avLst/>
            </a:prstGeom>
          </p:spPr>
          <p:txBody>
            <a:bodyPr anchor="ctr" rtlCol="false" tIns="50800" lIns="50800" bIns="50800" rIns="50800"/>
            <a:lstStyle/>
            <a:p>
              <a:pPr algn="ctr">
                <a:lnSpc>
                  <a:spcPts val="3499"/>
                </a:lnSpc>
              </a:pPr>
            </a:p>
            <a:p>
              <a:pPr algn="ctr">
                <a:lnSpc>
                  <a:spcPts val="3499"/>
                </a:lnSpc>
              </a:pPr>
            </a:p>
          </p:txBody>
        </p:sp>
      </p:grpSp>
      <p:sp>
        <p:nvSpPr>
          <p:cNvPr name="TextBox 10" id="10"/>
          <p:cNvSpPr txBox="true"/>
          <p:nvPr/>
        </p:nvSpPr>
        <p:spPr>
          <a:xfrm rot="0">
            <a:off x="2025647" y="2430145"/>
            <a:ext cx="15233653" cy="5161280"/>
          </a:xfrm>
          <a:prstGeom prst="rect">
            <a:avLst/>
          </a:prstGeom>
        </p:spPr>
        <p:txBody>
          <a:bodyPr anchor="t" rtlCol="false" tIns="0" lIns="0" bIns="0" rIns="0">
            <a:spAutoFit/>
          </a:bodyPr>
          <a:lstStyle/>
          <a:p>
            <a:pPr algn="ctr">
              <a:lnSpc>
                <a:spcPts val="3219"/>
              </a:lnSpc>
              <a:spcBef>
                <a:spcPct val="0"/>
              </a:spcBef>
            </a:pPr>
            <a:r>
              <a:rPr lang="en-US" b="true" sz="2299">
                <a:solidFill>
                  <a:srgbClr val="000000"/>
                </a:solidFill>
                <a:latin typeface="Roboto Bold"/>
                <a:ea typeface="Roboto Bold"/>
                <a:cs typeface="Roboto Bold"/>
                <a:sym typeface="Roboto Bold"/>
              </a:rPr>
              <a:t>L’applicati</a:t>
            </a:r>
            <a:r>
              <a:rPr lang="en-US" b="true" sz="2299">
                <a:solidFill>
                  <a:srgbClr val="000000"/>
                </a:solidFill>
                <a:latin typeface="Roboto Bold"/>
                <a:ea typeface="Roboto Bold"/>
                <a:cs typeface="Roboto Bold"/>
                <a:sym typeface="Roboto Bold"/>
              </a:rPr>
              <a:t>on d’une limite annuelle à un loyer qui se calcule de manière trimestrielle est l’origine</a:t>
            </a:r>
          </a:p>
          <a:p>
            <a:pPr algn="ctr">
              <a:lnSpc>
                <a:spcPts val="3079"/>
              </a:lnSpc>
              <a:spcBef>
                <a:spcPct val="0"/>
              </a:spcBef>
            </a:pPr>
            <a:r>
              <a:rPr lang="en-US" b="true" sz="2199">
                <a:solidFill>
                  <a:srgbClr val="000000"/>
                </a:solidFill>
                <a:latin typeface="Roboto Bold"/>
                <a:ea typeface="Roboto Bold"/>
                <a:cs typeface="Roboto Bold"/>
                <a:sym typeface="Roboto Bold"/>
              </a:rPr>
              <a:t> de ces dificultés d’interprétation. Confusion venant probablement de l’article 12 de la même loi applicable aux baux d’habitation : </a:t>
            </a:r>
          </a:p>
          <a:p>
            <a:pPr algn="ctr">
              <a:lnSpc>
                <a:spcPts val="3079"/>
              </a:lnSpc>
              <a:spcBef>
                <a:spcPct val="0"/>
              </a:spcBef>
            </a:pPr>
          </a:p>
          <a:p>
            <a:pPr algn="l">
              <a:lnSpc>
                <a:spcPts val="3079"/>
              </a:lnSpc>
              <a:spcBef>
                <a:spcPct val="0"/>
              </a:spcBef>
            </a:pPr>
          </a:p>
          <a:p>
            <a:pPr algn="l">
              <a:lnSpc>
                <a:spcPts val="3220"/>
              </a:lnSpc>
              <a:spcBef>
                <a:spcPct val="0"/>
              </a:spcBef>
            </a:pPr>
            <a:r>
              <a:rPr lang="en-US" sz="2300" i="true">
                <a:solidFill>
                  <a:srgbClr val="000000"/>
                </a:solidFill>
                <a:latin typeface="Roboto Italics"/>
                <a:ea typeface="Roboto Italics"/>
                <a:cs typeface="Roboto Italics"/>
                <a:sym typeface="Roboto Italics"/>
              </a:rPr>
              <a:t>I.-A.-Pour 2022, par anticipation et en remplacement de la revalorisation annuelle prévue à l'article L. 823-4 du code de la construction et de l'habitation, les paramètres mentionnés au même article L. 823-4 sont revalorisés le 1er juillet 2022 de 3,5 % pour toutes les aides mentionnées à l'article L. 821-1 du même code.</a:t>
            </a:r>
          </a:p>
          <a:p>
            <a:pPr algn="l">
              <a:lnSpc>
                <a:spcPts val="3220"/>
              </a:lnSpc>
              <a:spcBef>
                <a:spcPct val="0"/>
              </a:spcBef>
            </a:pPr>
            <a:r>
              <a:rPr lang="en-US" sz="2300" i="true">
                <a:solidFill>
                  <a:srgbClr val="000000"/>
                </a:solidFill>
                <a:latin typeface="Roboto Italics"/>
                <a:ea typeface="Roboto Italics"/>
                <a:cs typeface="Roboto Italics"/>
                <a:sym typeface="Roboto Italics"/>
              </a:rPr>
              <a:t>B.-L'article L. 823-4 du code de la construction et de l'habitation est complété par un alinéa ainsi rédigé :</a:t>
            </a:r>
          </a:p>
          <a:p>
            <a:pPr algn="l">
              <a:lnSpc>
                <a:spcPts val="3220"/>
              </a:lnSpc>
              <a:spcBef>
                <a:spcPct val="0"/>
              </a:spcBef>
            </a:pPr>
            <a:r>
              <a:rPr lang="en-US" sz="2300" i="true">
                <a:solidFill>
                  <a:srgbClr val="000000"/>
                </a:solidFill>
                <a:latin typeface="Roboto Italics"/>
                <a:ea typeface="Roboto Italics"/>
                <a:cs typeface="Roboto Italics"/>
                <a:sym typeface="Roboto Italics"/>
              </a:rPr>
              <a:t>« La date de l'indice de référence des loyers prise en compte pour cette révision est celle du deuxième trimestre de l'année en cours. »</a:t>
            </a:r>
          </a:p>
          <a:p>
            <a:pPr algn="l">
              <a:lnSpc>
                <a:spcPts val="3220"/>
              </a:lnSpc>
              <a:spcBef>
                <a:spcPct val="0"/>
              </a:spcBef>
            </a:pPr>
            <a:r>
              <a:rPr lang="en-US" sz="2300" i="true">
                <a:solidFill>
                  <a:srgbClr val="000000"/>
                </a:solidFill>
                <a:latin typeface="Roboto Italics"/>
                <a:ea typeface="Roboto Italics"/>
                <a:cs typeface="Roboto Italics"/>
                <a:sym typeface="Roboto Italics"/>
              </a:rPr>
              <a:t>II.-Pour la fixation des indices de référence des loyers entre le troisième trimestre de l'année 2022 et le deuxième trimestre de l'année 2023, la variation en glissement annuel de l'indice de référence des loyers ne peut excéder 3,5 %.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sp>
        <p:nvSpPr>
          <p:cNvPr name="TextBox 5" id="5"/>
          <p:cNvSpPr txBox="true"/>
          <p:nvPr/>
        </p:nvSpPr>
        <p:spPr>
          <a:xfrm rot="0">
            <a:off x="1584446" y="775984"/>
            <a:ext cx="14516688" cy="448310"/>
          </a:xfrm>
          <a:prstGeom prst="rect">
            <a:avLst/>
          </a:prstGeom>
        </p:spPr>
        <p:txBody>
          <a:bodyPr anchor="t" rtlCol="false" tIns="0" lIns="0" bIns="0" rIns="0">
            <a:spAutoFit/>
          </a:bodyPr>
          <a:lstStyle/>
          <a:p>
            <a:pPr algn="l">
              <a:lnSpc>
                <a:spcPts val="3640"/>
              </a:lnSpc>
            </a:pPr>
            <a:r>
              <a:rPr lang="en-US" sz="2600" b="true">
                <a:solidFill>
                  <a:srgbClr val="B09462"/>
                </a:solidFill>
                <a:latin typeface="Roboto Bold"/>
                <a:ea typeface="Roboto Bold"/>
                <a:cs typeface="Roboto Bold"/>
                <a:sym typeface="Roboto Bold"/>
              </a:rPr>
              <a:t>3.2 CONCLUSION : EXEMPLE DE CLAUSE D’EXONERATION DE RESPONSABILITE </a:t>
            </a:r>
          </a:p>
        </p:txBody>
      </p:sp>
      <p:sp>
        <p:nvSpPr>
          <p:cNvPr name="TextBox 6" id="6"/>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LIRE ET COMPRENDRE </a:t>
            </a:r>
            <a:r>
              <a:rPr lang="en-US" sz="1200">
                <a:solidFill>
                  <a:srgbClr val="B09462"/>
                </a:solidFill>
                <a:latin typeface="Roboto"/>
                <a:ea typeface="Roboto"/>
                <a:cs typeface="Roboto"/>
                <a:sym typeface="Roboto"/>
              </a:rPr>
              <a:t>une décision de justice - Intervention CNEJI, 17 janvier 2025</a:t>
            </a:r>
          </a:p>
        </p:txBody>
      </p:sp>
      <p:grpSp>
        <p:nvGrpSpPr>
          <p:cNvPr name="Group 7" id="7"/>
          <p:cNvGrpSpPr/>
          <p:nvPr/>
        </p:nvGrpSpPr>
        <p:grpSpPr>
          <a:xfrm rot="0">
            <a:off x="2025647" y="1721198"/>
            <a:ext cx="15233653" cy="4335607"/>
            <a:chOff x="0" y="0"/>
            <a:chExt cx="4012155" cy="1141888"/>
          </a:xfrm>
        </p:grpSpPr>
        <p:sp>
          <p:nvSpPr>
            <p:cNvPr name="Freeform 8" id="8"/>
            <p:cNvSpPr/>
            <p:nvPr/>
          </p:nvSpPr>
          <p:spPr>
            <a:xfrm flipH="false" flipV="false" rot="0">
              <a:off x="0" y="0"/>
              <a:ext cx="4012155" cy="1141888"/>
            </a:xfrm>
            <a:custGeom>
              <a:avLst/>
              <a:gdLst/>
              <a:ahLst/>
              <a:cxnLst/>
              <a:rect r="r" b="b" t="t" l="l"/>
              <a:pathLst>
                <a:path h="1141888" w="4012155">
                  <a:moveTo>
                    <a:pt x="10164" y="0"/>
                  </a:moveTo>
                  <a:lnTo>
                    <a:pt x="4001991" y="0"/>
                  </a:lnTo>
                  <a:cubicBezTo>
                    <a:pt x="4004687" y="0"/>
                    <a:pt x="4007272" y="1071"/>
                    <a:pt x="4009179" y="2977"/>
                  </a:cubicBezTo>
                  <a:cubicBezTo>
                    <a:pt x="4011085" y="4883"/>
                    <a:pt x="4012155" y="7469"/>
                    <a:pt x="4012155" y="10164"/>
                  </a:cubicBezTo>
                  <a:lnTo>
                    <a:pt x="4012155" y="1131724"/>
                  </a:lnTo>
                  <a:cubicBezTo>
                    <a:pt x="4012155" y="1137337"/>
                    <a:pt x="4007605" y="1141888"/>
                    <a:pt x="4001991" y="1141888"/>
                  </a:cubicBezTo>
                  <a:lnTo>
                    <a:pt x="10164" y="1141888"/>
                  </a:lnTo>
                  <a:cubicBezTo>
                    <a:pt x="4551" y="1141888"/>
                    <a:pt x="0" y="1137337"/>
                    <a:pt x="0" y="1131724"/>
                  </a:cubicBezTo>
                  <a:lnTo>
                    <a:pt x="0" y="10164"/>
                  </a:lnTo>
                  <a:cubicBezTo>
                    <a:pt x="0" y="4551"/>
                    <a:pt x="4551" y="0"/>
                    <a:pt x="10164" y="0"/>
                  </a:cubicBezTo>
                  <a:close/>
                </a:path>
              </a:pathLst>
            </a:custGeom>
            <a:solidFill>
              <a:srgbClr val="B09462">
                <a:alpha val="19608"/>
              </a:srgbClr>
            </a:solidFill>
            <a:ln w="38100" cap="sq">
              <a:solidFill>
                <a:srgbClr val="B09462">
                  <a:alpha val="19608"/>
                </a:srgbClr>
              </a:solidFill>
              <a:prstDash val="solid"/>
              <a:miter/>
            </a:ln>
          </p:spPr>
        </p:sp>
        <p:sp>
          <p:nvSpPr>
            <p:cNvPr name="TextBox 9" id="9"/>
            <p:cNvSpPr txBox="true"/>
            <p:nvPr/>
          </p:nvSpPr>
          <p:spPr>
            <a:xfrm>
              <a:off x="0" y="-38100"/>
              <a:ext cx="4012155" cy="1179988"/>
            </a:xfrm>
            <a:prstGeom prst="rect">
              <a:avLst/>
            </a:prstGeom>
          </p:spPr>
          <p:txBody>
            <a:bodyPr anchor="ctr" rtlCol="false" tIns="50800" lIns="50800" bIns="50800" rIns="50800"/>
            <a:lstStyle/>
            <a:p>
              <a:pPr algn="ctr">
                <a:lnSpc>
                  <a:spcPts val="3499"/>
                </a:lnSpc>
              </a:pPr>
            </a:p>
          </p:txBody>
        </p:sp>
      </p:grpSp>
      <p:sp>
        <p:nvSpPr>
          <p:cNvPr name="TextBox 10" id="10"/>
          <p:cNvSpPr txBox="true"/>
          <p:nvPr/>
        </p:nvSpPr>
        <p:spPr>
          <a:xfrm rot="0">
            <a:off x="3211552" y="1851292"/>
            <a:ext cx="12861843" cy="4018269"/>
          </a:xfrm>
          <a:prstGeom prst="rect">
            <a:avLst/>
          </a:prstGeom>
        </p:spPr>
        <p:txBody>
          <a:bodyPr anchor="t" rtlCol="false" tIns="0" lIns="0" bIns="0" rIns="0">
            <a:spAutoFit/>
          </a:bodyPr>
          <a:lstStyle/>
          <a:p>
            <a:pPr algn="just">
              <a:lnSpc>
                <a:spcPts val="3562"/>
              </a:lnSpc>
            </a:pPr>
            <a:r>
              <a:rPr lang="en-US" sz="2544" i="true">
                <a:solidFill>
                  <a:srgbClr val="2D2D2D"/>
                </a:solidFill>
                <a:latin typeface="Roboto Italics"/>
                <a:ea typeface="Roboto Italics"/>
                <a:cs typeface="Roboto Italics"/>
                <a:sym typeface="Roboto Italics"/>
              </a:rPr>
              <a:t>L’expert immobilier attire l’attention du client sur le fait que certaines dispositions législatives ou réglementaires applicables à la présente mission d’évaluation (</a:t>
            </a:r>
            <a:r>
              <a:rPr lang="en-US" b="true" sz="2544" i="true">
                <a:solidFill>
                  <a:srgbClr val="2D2D2D"/>
                </a:solidFill>
                <a:latin typeface="Roboto Bold Italics"/>
                <a:ea typeface="Roboto Bold Italics"/>
                <a:cs typeface="Roboto Bold Italics"/>
                <a:sym typeface="Roboto Bold Italics"/>
              </a:rPr>
              <a:t>exemple : le dispositif limitant la variation annuelle de l’ILC à hauteur de 3,5% pour les PME et TPE et sur l’éventuelle application de la loi du 16 août 2022 au loyer de renouvellement</a:t>
            </a:r>
            <a:r>
              <a:rPr lang="en-US" sz="2544" i="true">
                <a:solidFill>
                  <a:srgbClr val="2D2D2D"/>
                </a:solidFill>
                <a:latin typeface="Roboto Italics"/>
                <a:ea typeface="Roboto Italics"/>
                <a:cs typeface="Roboto Italics"/>
                <a:sym typeface="Roboto Italics"/>
              </a:rPr>
              <a:t>) font l’objet d’interprétations incertaines ou de débats jurisprudentiels à la date du rapport. En cas d’évolution ultérieure du droit ou de la jurisprudence ayant pour effet de remettre en cause les bases de l’estimation fournie, la responsabilité de l’expert ne pourra être engagée, dès lors que ce dernier aura fondé son rapport sur l’état du droit et des pratiques connus au jour de son intervention et aura informé le client des incertitudes existantes.</a:t>
            </a:r>
          </a:p>
        </p:txBody>
      </p:sp>
      <p:sp>
        <p:nvSpPr>
          <p:cNvPr name="TextBox 11" id="11"/>
          <p:cNvSpPr txBox="true"/>
          <p:nvPr/>
        </p:nvSpPr>
        <p:spPr>
          <a:xfrm rot="0">
            <a:off x="2188023" y="6373400"/>
            <a:ext cx="12861843" cy="2528698"/>
          </a:xfrm>
          <a:prstGeom prst="rect">
            <a:avLst/>
          </a:prstGeom>
        </p:spPr>
        <p:txBody>
          <a:bodyPr anchor="t" rtlCol="false" tIns="0" lIns="0" bIns="0" rIns="0">
            <a:spAutoFit/>
          </a:bodyPr>
          <a:lstStyle/>
          <a:p>
            <a:pPr algn="just">
              <a:lnSpc>
                <a:spcPts val="3562"/>
              </a:lnSpc>
            </a:pPr>
            <a:r>
              <a:rPr lang="en-US" sz="2544" i="true" u="sng">
                <a:solidFill>
                  <a:srgbClr val="2D2D2D"/>
                </a:solidFill>
                <a:latin typeface="Roboto Italics"/>
                <a:ea typeface="Roboto Italics"/>
                <a:cs typeface="Roboto Italics"/>
                <a:sym typeface="Roboto Italics"/>
              </a:rPr>
              <a:t>Limites de la clause</a:t>
            </a:r>
            <a:r>
              <a:rPr lang="en-US" sz="2544" i="true">
                <a:solidFill>
                  <a:srgbClr val="2D2D2D"/>
                </a:solidFill>
                <a:latin typeface="Roboto Italics"/>
                <a:ea typeface="Roboto Italics"/>
                <a:cs typeface="Roboto Italics"/>
                <a:sym typeface="Roboto Italics"/>
              </a:rPr>
              <a:t> : </a:t>
            </a:r>
          </a:p>
          <a:p>
            <a:pPr algn="just">
              <a:lnSpc>
                <a:spcPts val="3562"/>
              </a:lnSpc>
            </a:pPr>
          </a:p>
          <a:p>
            <a:pPr algn="just" marL="1012562" indent="-337521" lvl="2">
              <a:lnSpc>
                <a:spcPts val="3282"/>
              </a:lnSpc>
              <a:buFont typeface="Arial"/>
              <a:buChar char="⚬"/>
            </a:pPr>
            <a:r>
              <a:rPr lang="en-US" sz="2344" i="true">
                <a:solidFill>
                  <a:srgbClr val="2D2D2D"/>
                </a:solidFill>
                <a:latin typeface="Roboto Italics"/>
                <a:ea typeface="Roboto Italics"/>
                <a:cs typeface="Roboto Italics"/>
                <a:sym typeface="Roboto Italics"/>
              </a:rPr>
              <a:t>la clause ne peut vider de sa substance l’obligation essentielle de l’expert, c’est-à-dire fournir une estimation sérieuse à la date du rapport ; </a:t>
            </a:r>
          </a:p>
          <a:p>
            <a:pPr algn="just" marL="1012562" indent="-337521" lvl="2">
              <a:lnSpc>
                <a:spcPts val="3282"/>
              </a:lnSpc>
              <a:buFont typeface="Arial"/>
              <a:buChar char="⚬"/>
            </a:pPr>
            <a:r>
              <a:rPr lang="en-US" sz="2344" i="true">
                <a:solidFill>
                  <a:srgbClr val="2D2D2D"/>
                </a:solidFill>
                <a:latin typeface="Roboto Italics"/>
                <a:ea typeface="Roboto Italics"/>
                <a:cs typeface="Roboto Italics"/>
                <a:sym typeface="Roboto Italics"/>
              </a:rPr>
              <a:t>si le droit positif clair et qu’il n’existe aucune incertitude signalée par les praticiens, la responsabilité de l’expert pourra être engagée malgré cette clause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01403F"/>
        </a:solidFill>
      </p:bgPr>
    </p:bg>
    <p:spTree>
      <p:nvGrpSpPr>
        <p:cNvPr id="1" name=""/>
        <p:cNvGrpSpPr/>
        <p:nvPr/>
      </p:nvGrpSpPr>
      <p:grpSpPr>
        <a:xfrm>
          <a:off x="0" y="0"/>
          <a:ext cx="0" cy="0"/>
          <a:chOff x="0" y="0"/>
          <a:chExt cx="0" cy="0"/>
        </a:xfrm>
      </p:grpSpPr>
      <p:sp>
        <p:nvSpPr>
          <p:cNvPr name="TextBox 2" id="2"/>
          <p:cNvSpPr txBox="true"/>
          <p:nvPr/>
        </p:nvSpPr>
        <p:spPr>
          <a:xfrm rot="0">
            <a:off x="3989350" y="3398375"/>
            <a:ext cx="10309301" cy="2380017"/>
          </a:xfrm>
          <a:prstGeom prst="rect">
            <a:avLst/>
          </a:prstGeom>
        </p:spPr>
        <p:txBody>
          <a:bodyPr anchor="t" rtlCol="false" tIns="0" lIns="0" bIns="0" rIns="0">
            <a:spAutoFit/>
          </a:bodyPr>
          <a:lstStyle/>
          <a:p>
            <a:pPr algn="ctr">
              <a:lnSpc>
                <a:spcPts val="9591"/>
              </a:lnSpc>
            </a:pPr>
            <a:r>
              <a:rPr lang="en-US" sz="6850">
                <a:solidFill>
                  <a:srgbClr val="DABB85"/>
                </a:solidFill>
                <a:latin typeface="Playfair Display"/>
                <a:ea typeface="Playfair Display"/>
                <a:cs typeface="Playfair Display"/>
                <a:sym typeface="Playfair Display"/>
              </a:rPr>
              <a:t>Merci pour</a:t>
            </a:r>
          </a:p>
          <a:p>
            <a:pPr algn="ctr">
              <a:lnSpc>
                <a:spcPts val="9591"/>
              </a:lnSpc>
            </a:pPr>
            <a:r>
              <a:rPr lang="en-US" b="true" sz="6850" i="true">
                <a:solidFill>
                  <a:srgbClr val="DABB85"/>
                </a:solidFill>
                <a:latin typeface="Playfair Display Semi-Bold Italics"/>
                <a:ea typeface="Playfair Display Semi-Bold Italics"/>
                <a:cs typeface="Playfair Display Semi-Bold Italics"/>
                <a:sym typeface="Playfair Display Semi-Bold Italics"/>
              </a:rPr>
              <a:t>votre attention</a:t>
            </a:r>
          </a:p>
        </p:txBody>
      </p:sp>
      <p:sp>
        <p:nvSpPr>
          <p:cNvPr name="Freeform 3" id="3"/>
          <p:cNvSpPr/>
          <p:nvPr/>
        </p:nvSpPr>
        <p:spPr>
          <a:xfrm flipH="false" flipV="false" rot="0">
            <a:off x="-7074803" y="-5778392"/>
            <a:ext cx="12260634" cy="11556783"/>
          </a:xfrm>
          <a:custGeom>
            <a:avLst/>
            <a:gdLst/>
            <a:ahLst/>
            <a:cxnLst/>
            <a:rect r="r" b="b" t="t" l="l"/>
            <a:pathLst>
              <a:path h="11556783" w="12260634">
                <a:moveTo>
                  <a:pt x="0" y="0"/>
                </a:moveTo>
                <a:lnTo>
                  <a:pt x="12260634" y="0"/>
                </a:lnTo>
                <a:lnTo>
                  <a:pt x="12260634" y="11556784"/>
                </a:lnTo>
                <a:lnTo>
                  <a:pt x="0" y="1155678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507901" y="6026285"/>
            <a:ext cx="12261839" cy="11557919"/>
          </a:xfrm>
          <a:custGeom>
            <a:avLst/>
            <a:gdLst/>
            <a:ahLst/>
            <a:cxnLst/>
            <a:rect r="r" b="b" t="t" l="l"/>
            <a:pathLst>
              <a:path h="11557919" w="12261839">
                <a:moveTo>
                  <a:pt x="0" y="0"/>
                </a:moveTo>
                <a:lnTo>
                  <a:pt x="12261839" y="0"/>
                </a:lnTo>
                <a:lnTo>
                  <a:pt x="12261839" y="11557918"/>
                </a:lnTo>
                <a:lnTo>
                  <a:pt x="0" y="11557918"/>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921966" y="7770780"/>
            <a:ext cx="5337334" cy="1025769"/>
          </a:xfrm>
          <a:custGeom>
            <a:avLst/>
            <a:gdLst/>
            <a:ahLst/>
            <a:cxnLst/>
            <a:rect r="r" b="b" t="t" l="l"/>
            <a:pathLst>
              <a:path h="1025769" w="5337334">
                <a:moveTo>
                  <a:pt x="0" y="0"/>
                </a:moveTo>
                <a:lnTo>
                  <a:pt x="5337334" y="0"/>
                </a:lnTo>
                <a:lnTo>
                  <a:pt x="5337334" y="1025769"/>
                </a:lnTo>
                <a:lnTo>
                  <a:pt x="0" y="10257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028700" y="7309029"/>
            <a:ext cx="2534053" cy="1949271"/>
          </a:xfrm>
          <a:custGeom>
            <a:avLst/>
            <a:gdLst/>
            <a:ahLst/>
            <a:cxnLst/>
            <a:rect r="r" b="b" t="t" l="l"/>
            <a:pathLst>
              <a:path h="1949271" w="2534053">
                <a:moveTo>
                  <a:pt x="0" y="0"/>
                </a:moveTo>
                <a:lnTo>
                  <a:pt x="2534053" y="0"/>
                </a:lnTo>
                <a:lnTo>
                  <a:pt x="2534053" y="1949271"/>
                </a:lnTo>
                <a:lnTo>
                  <a:pt x="0" y="1949271"/>
                </a:lnTo>
                <a:lnTo>
                  <a:pt x="0" y="0"/>
                </a:lnTo>
                <a:close/>
              </a:path>
            </a:pathLst>
          </a:custGeom>
          <a:blipFill>
            <a:blip r:embed="rId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grpSp>
        <p:nvGrpSpPr>
          <p:cNvPr name="Group 5" id="5"/>
          <p:cNvGrpSpPr/>
          <p:nvPr/>
        </p:nvGrpSpPr>
        <p:grpSpPr>
          <a:xfrm rot="0">
            <a:off x="794373" y="804026"/>
            <a:ext cx="449348" cy="44934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Freeform 8" id="8"/>
          <p:cNvSpPr/>
          <p:nvPr/>
        </p:nvSpPr>
        <p:spPr>
          <a:xfrm flipH="false" flipV="false" rot="0">
            <a:off x="1584446" y="3007926"/>
            <a:ext cx="15674854" cy="4445911"/>
          </a:xfrm>
          <a:custGeom>
            <a:avLst/>
            <a:gdLst/>
            <a:ahLst/>
            <a:cxnLst/>
            <a:rect r="r" b="b" t="t" l="l"/>
            <a:pathLst>
              <a:path h="4445911" w="15674854">
                <a:moveTo>
                  <a:pt x="0" y="0"/>
                </a:moveTo>
                <a:lnTo>
                  <a:pt x="15674854" y="0"/>
                </a:lnTo>
                <a:lnTo>
                  <a:pt x="15674854" y="4445911"/>
                </a:lnTo>
                <a:lnTo>
                  <a:pt x="0" y="4445911"/>
                </a:lnTo>
                <a:lnTo>
                  <a:pt x="0" y="0"/>
                </a:lnTo>
                <a:close/>
              </a:path>
            </a:pathLst>
          </a:custGeom>
          <a:blipFill>
            <a:blip r:embed="rId4"/>
            <a:stretch>
              <a:fillRect l="-200" t="0" r="-200" b="0"/>
            </a:stretch>
          </a:blipFill>
        </p:spPr>
      </p:sp>
      <p:sp>
        <p:nvSpPr>
          <p:cNvPr name="TextBox 9" id="9"/>
          <p:cNvSpPr txBox="true"/>
          <p:nvPr/>
        </p:nvSpPr>
        <p:spPr>
          <a:xfrm rot="0">
            <a:off x="1584446" y="775984"/>
            <a:ext cx="14516688" cy="4483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1.A - DISTINCTION DES DIFFERENTS MECANISMES PERMETTANT DE FAIRE VARIER LE LOYER </a:t>
            </a:r>
          </a:p>
        </p:txBody>
      </p:sp>
      <p:sp>
        <p:nvSpPr>
          <p:cNvPr name="TextBox 10" id="10"/>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grpSp>
        <p:nvGrpSpPr>
          <p:cNvPr name="Group 5" id="5"/>
          <p:cNvGrpSpPr/>
          <p:nvPr/>
        </p:nvGrpSpPr>
        <p:grpSpPr>
          <a:xfrm rot="0">
            <a:off x="1584446" y="2198645"/>
            <a:ext cx="15674854" cy="6423108"/>
            <a:chOff x="0" y="0"/>
            <a:chExt cx="4128357" cy="1691683"/>
          </a:xfrm>
        </p:grpSpPr>
        <p:sp>
          <p:nvSpPr>
            <p:cNvPr name="Freeform 6" id="6"/>
            <p:cNvSpPr/>
            <p:nvPr/>
          </p:nvSpPr>
          <p:spPr>
            <a:xfrm flipH="false" flipV="false" rot="0">
              <a:off x="0" y="0"/>
              <a:ext cx="4128357" cy="1691683"/>
            </a:xfrm>
            <a:custGeom>
              <a:avLst/>
              <a:gdLst/>
              <a:ahLst/>
              <a:cxnLst/>
              <a:rect r="r" b="b" t="t" l="l"/>
              <a:pathLst>
                <a:path h="1691683" w="4128357">
                  <a:moveTo>
                    <a:pt x="9878" y="0"/>
                  </a:moveTo>
                  <a:lnTo>
                    <a:pt x="4118478" y="0"/>
                  </a:lnTo>
                  <a:cubicBezTo>
                    <a:pt x="4123934" y="0"/>
                    <a:pt x="4128357" y="4423"/>
                    <a:pt x="4128357" y="9878"/>
                  </a:cubicBezTo>
                  <a:lnTo>
                    <a:pt x="4128357" y="1681805"/>
                  </a:lnTo>
                  <a:cubicBezTo>
                    <a:pt x="4128357" y="1687260"/>
                    <a:pt x="4123934" y="1691683"/>
                    <a:pt x="4118478" y="1691683"/>
                  </a:cubicBezTo>
                  <a:lnTo>
                    <a:pt x="9878" y="1691683"/>
                  </a:lnTo>
                  <a:cubicBezTo>
                    <a:pt x="4423" y="1691683"/>
                    <a:pt x="0" y="1687260"/>
                    <a:pt x="0" y="1681805"/>
                  </a:cubicBezTo>
                  <a:lnTo>
                    <a:pt x="0" y="9878"/>
                  </a:lnTo>
                  <a:cubicBezTo>
                    <a:pt x="0" y="4423"/>
                    <a:pt x="4423" y="0"/>
                    <a:pt x="9878" y="0"/>
                  </a:cubicBezTo>
                  <a:close/>
                </a:path>
              </a:pathLst>
            </a:custGeom>
            <a:solidFill>
              <a:srgbClr val="B09462">
                <a:alpha val="19608"/>
              </a:srgbClr>
            </a:solidFill>
            <a:ln w="38100" cap="sq">
              <a:solidFill>
                <a:srgbClr val="B09462">
                  <a:alpha val="19608"/>
                </a:srgbClr>
              </a:solidFill>
              <a:prstDash val="solid"/>
              <a:miter/>
            </a:ln>
          </p:spPr>
        </p:sp>
        <p:sp>
          <p:nvSpPr>
            <p:cNvPr name="TextBox 7" id="7"/>
            <p:cNvSpPr txBox="true"/>
            <p:nvPr/>
          </p:nvSpPr>
          <p:spPr>
            <a:xfrm>
              <a:off x="0" y="-38100"/>
              <a:ext cx="4128357" cy="1729783"/>
            </a:xfrm>
            <a:prstGeom prst="rect">
              <a:avLst/>
            </a:prstGeom>
          </p:spPr>
          <p:txBody>
            <a:bodyPr anchor="ctr" rtlCol="false" tIns="50800" lIns="50800" bIns="50800" rIns="50800"/>
            <a:lstStyle/>
            <a:p>
              <a:pPr algn="ctr">
                <a:lnSpc>
                  <a:spcPts val="3499"/>
                </a:lnSpc>
              </a:pPr>
            </a:p>
          </p:txBody>
        </p:sp>
      </p:grpSp>
      <p:sp>
        <p:nvSpPr>
          <p:cNvPr name="TextBox 8" id="8"/>
          <p:cNvSpPr txBox="true"/>
          <p:nvPr/>
        </p:nvSpPr>
        <p:spPr>
          <a:xfrm rot="0">
            <a:off x="1851283" y="2533549"/>
            <a:ext cx="15016838" cy="6088204"/>
          </a:xfrm>
          <a:prstGeom prst="rect">
            <a:avLst/>
          </a:prstGeom>
        </p:spPr>
        <p:txBody>
          <a:bodyPr anchor="t" rtlCol="false" tIns="0" lIns="0" bIns="0" rIns="0">
            <a:spAutoFit/>
          </a:bodyPr>
          <a:lstStyle/>
          <a:p>
            <a:pPr algn="just">
              <a:lnSpc>
                <a:spcPts val="3054"/>
              </a:lnSpc>
            </a:pPr>
            <a:r>
              <a:rPr lang="en-US" b="true" sz="2181" u="sng">
                <a:solidFill>
                  <a:srgbClr val="01403F"/>
                </a:solidFill>
                <a:latin typeface="Roboto Bold"/>
                <a:ea typeface="Roboto Bold"/>
                <a:cs typeface="Roboto Bold"/>
                <a:sym typeface="Roboto Bold"/>
              </a:rPr>
              <a:t>Calcul du loyer révisé plafonné</a:t>
            </a:r>
            <a:r>
              <a:rPr lang="en-US" sz="2181">
                <a:solidFill>
                  <a:srgbClr val="01403F"/>
                </a:solidFill>
                <a:latin typeface="Roboto"/>
                <a:ea typeface="Roboto"/>
                <a:cs typeface="Roboto"/>
                <a:sym typeface="Roboto"/>
              </a:rPr>
              <a:t> : </a:t>
            </a:r>
          </a:p>
          <a:p>
            <a:pPr algn="just">
              <a:lnSpc>
                <a:spcPts val="3054"/>
              </a:lnSpc>
            </a:pPr>
          </a:p>
          <a:p>
            <a:pPr algn="l">
              <a:lnSpc>
                <a:spcPts val="3054"/>
              </a:lnSpc>
            </a:pPr>
            <a:r>
              <a:rPr lang="en-US" sz="2181" i="true">
                <a:solidFill>
                  <a:srgbClr val="01403F"/>
                </a:solidFill>
                <a:latin typeface="Roboto Italics"/>
                <a:ea typeface="Roboto Italics"/>
                <a:cs typeface="Roboto Italics"/>
                <a:sym typeface="Roboto Italics"/>
              </a:rPr>
              <a:t>dernier loyer fixé (1) x indice du trimestre en cours à la date de la demande (2) / indice du trimestre en cours au jour de la dernière fixation est intervenue </a:t>
            </a:r>
          </a:p>
          <a:p>
            <a:pPr algn="ctr">
              <a:lnSpc>
                <a:spcPts val="3054"/>
              </a:lnSpc>
            </a:pPr>
          </a:p>
          <a:p>
            <a:pPr algn="l">
              <a:lnSpc>
                <a:spcPts val="3054"/>
              </a:lnSpc>
            </a:pPr>
            <a:r>
              <a:rPr lang="en-US" sz="2181">
                <a:solidFill>
                  <a:srgbClr val="01403F"/>
                </a:solidFill>
                <a:latin typeface="Roboto"/>
                <a:ea typeface="Roboto"/>
                <a:cs typeface="Roboto"/>
                <a:sym typeface="Roboto"/>
              </a:rPr>
              <a:t> (1) : loyer d’origine, loyer modifié par avenant,  loyer du bail renouvelé, loyer fixé par décision judiciaire, ou dernier loyer révisé</a:t>
            </a:r>
          </a:p>
          <a:p>
            <a:pPr algn="l">
              <a:lnSpc>
                <a:spcPts val="3054"/>
              </a:lnSpc>
            </a:pPr>
            <a:r>
              <a:rPr lang="en-US" sz="2181">
                <a:solidFill>
                  <a:srgbClr val="01403F"/>
                </a:solidFill>
                <a:latin typeface="Roboto"/>
                <a:ea typeface="Roboto"/>
                <a:cs typeface="Roboto"/>
                <a:sym typeface="Roboto"/>
              </a:rPr>
              <a:t> (2) :  Ex : si la demande est formulée le 25 septembre 2025, il s’agira du 3e trimestre 2025 (indice encore inconnu à la date de la demande)</a:t>
            </a:r>
          </a:p>
          <a:p>
            <a:pPr algn="l">
              <a:lnSpc>
                <a:spcPts val="3054"/>
              </a:lnSpc>
            </a:pPr>
          </a:p>
          <a:p>
            <a:pPr algn="l">
              <a:lnSpc>
                <a:spcPts val="3054"/>
              </a:lnSpc>
            </a:pPr>
            <a:r>
              <a:rPr lang="en-US" sz="2181" u="sng">
                <a:solidFill>
                  <a:srgbClr val="01403F"/>
                </a:solidFill>
                <a:latin typeface="Roboto"/>
                <a:ea typeface="Roboto"/>
                <a:cs typeface="Roboto"/>
                <a:sym typeface="Roboto"/>
              </a:rPr>
              <a:t>Exemple</a:t>
            </a:r>
            <a:r>
              <a:rPr lang="en-US" sz="2181">
                <a:solidFill>
                  <a:srgbClr val="01403F"/>
                </a:solidFill>
                <a:latin typeface="Roboto"/>
                <a:ea typeface="Roboto"/>
                <a:cs typeface="Roboto"/>
                <a:sym typeface="Roboto"/>
              </a:rPr>
              <a:t>  : Dernier loyer révisé : 20.000 € | Date de la dernière fixation 4 janvier 2022 - Demande de révision : 5 janvier 2025 </a:t>
            </a:r>
          </a:p>
          <a:p>
            <a:pPr algn="l">
              <a:lnSpc>
                <a:spcPts val="3054"/>
              </a:lnSpc>
            </a:pPr>
          </a:p>
          <a:p>
            <a:pPr algn="l">
              <a:lnSpc>
                <a:spcPts val="3054"/>
              </a:lnSpc>
            </a:pPr>
          </a:p>
          <a:p>
            <a:pPr algn="l">
              <a:lnSpc>
                <a:spcPts val="3054"/>
              </a:lnSpc>
            </a:pPr>
          </a:p>
          <a:p>
            <a:pPr algn="l">
              <a:lnSpc>
                <a:spcPts val="3054"/>
              </a:lnSpc>
            </a:pPr>
          </a:p>
          <a:p>
            <a:pPr algn="l">
              <a:lnSpc>
                <a:spcPts val="3054"/>
              </a:lnSpc>
              <a:spcBef>
                <a:spcPct val="0"/>
              </a:spcBef>
            </a:pPr>
          </a:p>
        </p:txBody>
      </p:sp>
      <p:grpSp>
        <p:nvGrpSpPr>
          <p:cNvPr name="Group 9" id="9"/>
          <p:cNvGrpSpPr/>
          <p:nvPr/>
        </p:nvGrpSpPr>
        <p:grpSpPr>
          <a:xfrm rot="0">
            <a:off x="794373" y="804026"/>
            <a:ext cx="449348" cy="44934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l">
                <a:lnSpc>
                  <a:spcPts val="1960"/>
                </a:lnSpc>
              </a:pPr>
            </a:p>
          </p:txBody>
        </p:sp>
      </p:grpSp>
      <p:sp>
        <p:nvSpPr>
          <p:cNvPr name="Freeform 12" id="12"/>
          <p:cNvSpPr/>
          <p:nvPr/>
        </p:nvSpPr>
        <p:spPr>
          <a:xfrm flipH="false" flipV="false" rot="0">
            <a:off x="3709072" y="7087575"/>
            <a:ext cx="11301259" cy="1299645"/>
          </a:xfrm>
          <a:custGeom>
            <a:avLst/>
            <a:gdLst/>
            <a:ahLst/>
            <a:cxnLst/>
            <a:rect r="r" b="b" t="t" l="l"/>
            <a:pathLst>
              <a:path h="1299645" w="11301259">
                <a:moveTo>
                  <a:pt x="0" y="0"/>
                </a:moveTo>
                <a:lnTo>
                  <a:pt x="11301259" y="0"/>
                </a:lnTo>
                <a:lnTo>
                  <a:pt x="11301259" y="1299644"/>
                </a:lnTo>
                <a:lnTo>
                  <a:pt x="0" y="1299644"/>
                </a:lnTo>
                <a:lnTo>
                  <a:pt x="0" y="0"/>
                </a:lnTo>
                <a:close/>
              </a:path>
            </a:pathLst>
          </a:custGeom>
          <a:blipFill>
            <a:blip r:embed="rId4"/>
            <a:stretch>
              <a:fillRect l="0" t="0" r="0" b="0"/>
            </a:stretch>
          </a:blipFill>
        </p:spPr>
      </p:sp>
      <p:sp>
        <p:nvSpPr>
          <p:cNvPr name="TextBox 13" id="13"/>
          <p:cNvSpPr txBox="true"/>
          <p:nvPr/>
        </p:nvSpPr>
        <p:spPr>
          <a:xfrm rot="0">
            <a:off x="1584446" y="775984"/>
            <a:ext cx="14516688" cy="905510"/>
          </a:xfrm>
          <a:prstGeom prst="rect">
            <a:avLst/>
          </a:prstGeom>
        </p:spPr>
        <p:txBody>
          <a:bodyPr anchor="t" rtlCol="false" tIns="0" lIns="0" bIns="0" rIns="0">
            <a:spAutoFit/>
          </a:bodyPr>
          <a:lstStyle/>
          <a:p>
            <a:pPr algn="just">
              <a:lnSpc>
                <a:spcPts val="3640"/>
              </a:lnSpc>
            </a:pPr>
            <a:r>
              <a:rPr lang="en-US" b="true" sz="2600" i="true">
                <a:solidFill>
                  <a:srgbClr val="B09462"/>
                </a:solidFill>
                <a:latin typeface="Roboto Bold Italics"/>
                <a:ea typeface="Roboto Bold Italics"/>
                <a:cs typeface="Roboto Bold Italics"/>
                <a:sym typeface="Roboto Bold Italics"/>
              </a:rPr>
              <a:t>1.B - LES MODALITES DE CALCUL DE LA REVISION TRIENNALE ET DU LOYER DE RENOUVELLEMENT</a:t>
            </a:r>
          </a:p>
        </p:txBody>
      </p:sp>
      <p:sp>
        <p:nvSpPr>
          <p:cNvPr name="TextBox 14" id="14"/>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grpSp>
        <p:nvGrpSpPr>
          <p:cNvPr name="Group 5" id="5"/>
          <p:cNvGrpSpPr/>
          <p:nvPr/>
        </p:nvGrpSpPr>
        <p:grpSpPr>
          <a:xfrm rot="0">
            <a:off x="1584446" y="2076253"/>
            <a:ext cx="15674854" cy="5108804"/>
            <a:chOff x="0" y="0"/>
            <a:chExt cx="4128357" cy="1345529"/>
          </a:xfrm>
        </p:grpSpPr>
        <p:sp>
          <p:nvSpPr>
            <p:cNvPr name="Freeform 6" id="6"/>
            <p:cNvSpPr/>
            <p:nvPr/>
          </p:nvSpPr>
          <p:spPr>
            <a:xfrm flipH="false" flipV="false" rot="0">
              <a:off x="0" y="0"/>
              <a:ext cx="4128357" cy="1345529"/>
            </a:xfrm>
            <a:custGeom>
              <a:avLst/>
              <a:gdLst/>
              <a:ahLst/>
              <a:cxnLst/>
              <a:rect r="r" b="b" t="t" l="l"/>
              <a:pathLst>
                <a:path h="1345529" w="4128357">
                  <a:moveTo>
                    <a:pt x="9878" y="0"/>
                  </a:moveTo>
                  <a:lnTo>
                    <a:pt x="4118478" y="0"/>
                  </a:lnTo>
                  <a:cubicBezTo>
                    <a:pt x="4123934" y="0"/>
                    <a:pt x="4128357" y="4423"/>
                    <a:pt x="4128357" y="9878"/>
                  </a:cubicBezTo>
                  <a:lnTo>
                    <a:pt x="4128357" y="1335650"/>
                  </a:lnTo>
                  <a:cubicBezTo>
                    <a:pt x="4128357" y="1341106"/>
                    <a:pt x="4123934" y="1345529"/>
                    <a:pt x="4118478" y="1345529"/>
                  </a:cubicBezTo>
                  <a:lnTo>
                    <a:pt x="9878" y="1345529"/>
                  </a:lnTo>
                  <a:cubicBezTo>
                    <a:pt x="4423" y="1345529"/>
                    <a:pt x="0" y="1341106"/>
                    <a:pt x="0" y="1335650"/>
                  </a:cubicBezTo>
                  <a:lnTo>
                    <a:pt x="0" y="9878"/>
                  </a:lnTo>
                  <a:cubicBezTo>
                    <a:pt x="0" y="4423"/>
                    <a:pt x="4423" y="0"/>
                    <a:pt x="9878" y="0"/>
                  </a:cubicBezTo>
                  <a:close/>
                </a:path>
              </a:pathLst>
            </a:custGeom>
            <a:solidFill>
              <a:srgbClr val="B09462">
                <a:alpha val="19608"/>
              </a:srgbClr>
            </a:solidFill>
            <a:ln w="38100" cap="sq">
              <a:solidFill>
                <a:srgbClr val="B09462">
                  <a:alpha val="19608"/>
                </a:srgbClr>
              </a:solidFill>
              <a:prstDash val="solid"/>
              <a:miter/>
            </a:ln>
          </p:spPr>
        </p:sp>
        <p:sp>
          <p:nvSpPr>
            <p:cNvPr name="TextBox 7" id="7"/>
            <p:cNvSpPr txBox="true"/>
            <p:nvPr/>
          </p:nvSpPr>
          <p:spPr>
            <a:xfrm>
              <a:off x="0" y="-38100"/>
              <a:ext cx="4128357" cy="1383629"/>
            </a:xfrm>
            <a:prstGeom prst="rect">
              <a:avLst/>
            </a:prstGeom>
          </p:spPr>
          <p:txBody>
            <a:bodyPr anchor="ctr" rtlCol="false" tIns="50800" lIns="50800" bIns="50800" rIns="50800"/>
            <a:lstStyle/>
            <a:p>
              <a:pPr algn="ctr">
                <a:lnSpc>
                  <a:spcPts val="3499"/>
                </a:lnSpc>
              </a:pPr>
            </a:p>
          </p:txBody>
        </p:sp>
      </p:grpSp>
      <p:grpSp>
        <p:nvGrpSpPr>
          <p:cNvPr name="Group 8" id="8"/>
          <p:cNvGrpSpPr/>
          <p:nvPr/>
        </p:nvGrpSpPr>
        <p:grpSpPr>
          <a:xfrm rot="0">
            <a:off x="794373" y="804026"/>
            <a:ext cx="449348" cy="449348"/>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l">
                <a:lnSpc>
                  <a:spcPts val="1960"/>
                </a:lnSpc>
              </a:pPr>
            </a:p>
          </p:txBody>
        </p:sp>
      </p:grpSp>
      <p:sp>
        <p:nvSpPr>
          <p:cNvPr name="TextBox 11" id="11"/>
          <p:cNvSpPr txBox="true"/>
          <p:nvPr/>
        </p:nvSpPr>
        <p:spPr>
          <a:xfrm rot="0">
            <a:off x="1584446" y="775984"/>
            <a:ext cx="14516688" cy="448310"/>
          </a:xfrm>
          <a:prstGeom prst="rect">
            <a:avLst/>
          </a:prstGeom>
        </p:spPr>
        <p:txBody>
          <a:bodyPr anchor="t" rtlCol="false" tIns="0" lIns="0" bIns="0" rIns="0">
            <a:spAutoFit/>
          </a:bodyPr>
          <a:lstStyle/>
          <a:p>
            <a:pPr algn="just">
              <a:lnSpc>
                <a:spcPts val="3640"/>
              </a:lnSpc>
            </a:pPr>
            <a:r>
              <a:rPr lang="en-US" b="true" sz="2600" i="true">
                <a:solidFill>
                  <a:srgbClr val="B09462"/>
                </a:solidFill>
                <a:latin typeface="Roboto Bold Italics"/>
                <a:ea typeface="Roboto Bold Italics"/>
                <a:cs typeface="Roboto Bold Italics"/>
                <a:sym typeface="Roboto Bold Italics"/>
              </a:rPr>
              <a:t>1.C - LES MODALITES DE CALCUL  DU LOYER DE RENOUVELLEMENT</a:t>
            </a:r>
          </a:p>
        </p:txBody>
      </p:sp>
      <p:sp>
        <p:nvSpPr>
          <p:cNvPr name="TextBox 12" id="12"/>
          <p:cNvSpPr txBox="true"/>
          <p:nvPr/>
        </p:nvSpPr>
        <p:spPr>
          <a:xfrm rot="0">
            <a:off x="1913454" y="2349315"/>
            <a:ext cx="15016838" cy="7612204"/>
          </a:xfrm>
          <a:prstGeom prst="rect">
            <a:avLst/>
          </a:prstGeom>
        </p:spPr>
        <p:txBody>
          <a:bodyPr anchor="t" rtlCol="false" tIns="0" lIns="0" bIns="0" rIns="0">
            <a:spAutoFit/>
          </a:bodyPr>
          <a:lstStyle/>
          <a:p>
            <a:pPr algn="just">
              <a:lnSpc>
                <a:spcPts val="3054"/>
              </a:lnSpc>
            </a:pPr>
            <a:r>
              <a:rPr lang="en-US" b="true" sz="2181" u="sng">
                <a:solidFill>
                  <a:srgbClr val="01403F"/>
                </a:solidFill>
                <a:latin typeface="Roboto Bold"/>
                <a:ea typeface="Roboto Bold"/>
                <a:cs typeface="Roboto Bold"/>
                <a:sym typeface="Roboto Bold"/>
              </a:rPr>
              <a:t>Calcul du loyer de renouvellement : </a:t>
            </a:r>
          </a:p>
          <a:p>
            <a:pPr algn="just">
              <a:lnSpc>
                <a:spcPts val="3054"/>
              </a:lnSpc>
            </a:pPr>
          </a:p>
          <a:p>
            <a:pPr algn="l">
              <a:lnSpc>
                <a:spcPts val="3054"/>
              </a:lnSpc>
            </a:pPr>
            <a:r>
              <a:rPr lang="en-US" sz="2181">
                <a:solidFill>
                  <a:srgbClr val="01403F"/>
                </a:solidFill>
                <a:latin typeface="Roboto"/>
                <a:ea typeface="Roboto"/>
                <a:cs typeface="Roboto"/>
                <a:sym typeface="Roboto"/>
              </a:rPr>
              <a:t>Loyer initial x dernier indice publié à la date du renouvellement (1) / indice publié 9 ans avant (2)</a:t>
            </a:r>
          </a:p>
          <a:p>
            <a:pPr algn="l">
              <a:lnSpc>
                <a:spcPts val="3054"/>
              </a:lnSpc>
            </a:pPr>
          </a:p>
          <a:p>
            <a:pPr algn="l">
              <a:lnSpc>
                <a:spcPts val="3054"/>
              </a:lnSpc>
            </a:pPr>
            <a:r>
              <a:rPr lang="en-US" sz="2181">
                <a:solidFill>
                  <a:srgbClr val="01403F"/>
                </a:solidFill>
                <a:latin typeface="Roboto"/>
                <a:ea typeface="Roboto"/>
                <a:cs typeface="Roboto"/>
                <a:sym typeface="Roboto"/>
              </a:rPr>
              <a:t>(1) Les parties peuvent convenir contractuellement d'un trimestre de référence dans la convention locative auquel cas l'indice contractuel de ce trimestre de référence va servir au calcul du taux de variation. A défaut de clause, c’est le dernier indice publié qui devient applicable.</a:t>
            </a:r>
          </a:p>
          <a:p>
            <a:pPr algn="l">
              <a:lnSpc>
                <a:spcPts val="3054"/>
              </a:lnSpc>
            </a:pPr>
          </a:p>
          <a:p>
            <a:pPr algn="just">
              <a:lnSpc>
                <a:spcPts val="3054"/>
              </a:lnSpc>
            </a:pPr>
            <a:r>
              <a:rPr lang="en-US" sz="2181">
                <a:solidFill>
                  <a:srgbClr val="01403F"/>
                </a:solidFill>
                <a:latin typeface="Roboto"/>
                <a:ea typeface="Roboto"/>
                <a:cs typeface="Roboto"/>
                <a:sym typeface="Roboto"/>
              </a:rPr>
              <a:t>(2) : Si le renouvellement prend effet après le terme contractuel, à la suite d'un congé ou d'une demande de renouvellement ayant interrompu la tacite prolongation, la durée à prendre en compte sera le nombre de </a:t>
            </a:r>
            <a:r>
              <a:rPr lang="en-US" b="true" sz="2181" u="sng">
                <a:solidFill>
                  <a:srgbClr val="01403F"/>
                </a:solidFill>
                <a:latin typeface="Roboto Bold"/>
                <a:ea typeface="Roboto Bold"/>
                <a:cs typeface="Roboto Bold"/>
                <a:sym typeface="Roboto Bold"/>
              </a:rPr>
              <a:t>trimestres</a:t>
            </a:r>
            <a:r>
              <a:rPr lang="en-US" sz="2181" b="true">
                <a:solidFill>
                  <a:srgbClr val="01403F"/>
                </a:solidFill>
                <a:latin typeface="Roboto Bold"/>
                <a:ea typeface="Roboto Bold"/>
                <a:cs typeface="Roboto Bold"/>
                <a:sym typeface="Roboto Bold"/>
              </a:rPr>
              <a:t> </a:t>
            </a:r>
            <a:r>
              <a:rPr lang="en-US" sz="2181">
                <a:solidFill>
                  <a:srgbClr val="01403F"/>
                </a:solidFill>
                <a:latin typeface="Roboto"/>
                <a:ea typeface="Roboto"/>
                <a:cs typeface="Roboto"/>
                <a:sym typeface="Roboto"/>
              </a:rPr>
              <a:t>entre la prise d'effet du bail expiré et la prise d'effet du bail à renouveler.</a:t>
            </a:r>
          </a:p>
          <a:p>
            <a:pPr algn="l">
              <a:lnSpc>
                <a:spcPts val="3054"/>
              </a:lnSpc>
            </a:pPr>
          </a:p>
          <a:p>
            <a:pPr algn="l">
              <a:lnSpc>
                <a:spcPts val="3054"/>
              </a:lnSpc>
            </a:pPr>
          </a:p>
          <a:p>
            <a:pPr algn="just">
              <a:lnSpc>
                <a:spcPts val="3054"/>
              </a:lnSpc>
            </a:pPr>
          </a:p>
          <a:p>
            <a:pPr algn="just">
              <a:lnSpc>
                <a:spcPts val="3054"/>
              </a:lnSpc>
            </a:pPr>
          </a:p>
          <a:p>
            <a:pPr algn="just">
              <a:lnSpc>
                <a:spcPts val="3054"/>
              </a:lnSpc>
            </a:pPr>
          </a:p>
          <a:p>
            <a:pPr algn="just">
              <a:lnSpc>
                <a:spcPts val="3054"/>
              </a:lnSpc>
            </a:pPr>
          </a:p>
          <a:p>
            <a:pPr algn="ctr">
              <a:lnSpc>
                <a:spcPts val="3054"/>
              </a:lnSpc>
            </a:pPr>
          </a:p>
          <a:p>
            <a:pPr algn="l">
              <a:lnSpc>
                <a:spcPts val="3054"/>
              </a:lnSpc>
            </a:pPr>
          </a:p>
          <a:p>
            <a:pPr algn="l">
              <a:lnSpc>
                <a:spcPts val="3054"/>
              </a:lnSpc>
              <a:spcBef>
                <a:spcPct val="0"/>
              </a:spcBef>
            </a:pPr>
          </a:p>
        </p:txBody>
      </p:sp>
      <p:sp>
        <p:nvSpPr>
          <p:cNvPr name="TextBox 13" id="13"/>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sp>
        <p:nvSpPr>
          <p:cNvPr name="TextBox 5" id="5"/>
          <p:cNvSpPr txBox="true"/>
          <p:nvPr/>
        </p:nvSpPr>
        <p:spPr>
          <a:xfrm rot="0">
            <a:off x="1584446" y="775984"/>
            <a:ext cx="14516688" cy="18199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2.A - ANALYSE DE LA LOI DU 16 AOÛT 2022 P</a:t>
            </a:r>
            <a:r>
              <a:rPr lang="en-US" sz="2600" i="true" b="true">
                <a:solidFill>
                  <a:srgbClr val="B09462"/>
                </a:solidFill>
                <a:latin typeface="Roboto Bold Italics"/>
                <a:ea typeface="Roboto Bold Italics"/>
                <a:cs typeface="Roboto Bold Italics"/>
                <a:sym typeface="Roboto Bold Italics"/>
              </a:rPr>
              <a:t>ortant mesures d'urgence pour la protection du pouvoir d'achat : présentation du texte et critique</a:t>
            </a:r>
          </a:p>
          <a:p>
            <a:pPr algn="l">
              <a:lnSpc>
                <a:spcPts val="3640"/>
              </a:lnSpc>
            </a:pPr>
          </a:p>
          <a:p>
            <a:pPr algn="l">
              <a:lnSpc>
                <a:spcPts val="3640"/>
              </a:lnSpc>
            </a:pPr>
            <a:r>
              <a:rPr lang="en-US" b="true" sz="2600" i="true">
                <a:solidFill>
                  <a:srgbClr val="000000"/>
                </a:solidFill>
                <a:latin typeface="Roboto Bold Italics"/>
                <a:ea typeface="Roboto Bold Italics"/>
                <a:cs typeface="Roboto Bold Italics"/>
                <a:sym typeface="Roboto Bold Italics"/>
              </a:rPr>
              <a:t>SELON LE TEXTE :</a:t>
            </a:r>
          </a:p>
        </p:txBody>
      </p:sp>
      <p:grpSp>
        <p:nvGrpSpPr>
          <p:cNvPr name="Group 6" id="6"/>
          <p:cNvGrpSpPr/>
          <p:nvPr/>
        </p:nvGrpSpPr>
        <p:grpSpPr>
          <a:xfrm rot="0">
            <a:off x="794373" y="804026"/>
            <a:ext cx="449348" cy="4493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TextBox 9" id="9"/>
          <p:cNvSpPr txBox="true"/>
          <p:nvPr/>
        </p:nvSpPr>
        <p:spPr>
          <a:xfrm rot="0">
            <a:off x="1830185" y="3303401"/>
            <a:ext cx="14728078" cy="4790467"/>
          </a:xfrm>
          <a:prstGeom prst="rect">
            <a:avLst/>
          </a:prstGeom>
        </p:spPr>
        <p:txBody>
          <a:bodyPr anchor="t" rtlCol="false" tIns="0" lIns="0" bIns="0" rIns="0">
            <a:spAutoFit/>
          </a:bodyPr>
          <a:lstStyle/>
          <a:p>
            <a:pPr algn="just">
              <a:lnSpc>
                <a:spcPts val="3423"/>
              </a:lnSpc>
            </a:pPr>
            <a:r>
              <a:rPr lang="en-US" sz="2445" i="true">
                <a:solidFill>
                  <a:srgbClr val="2D2D2D"/>
                </a:solidFill>
                <a:latin typeface="Roboto Italics"/>
                <a:ea typeface="Roboto Italics"/>
                <a:cs typeface="Roboto Italics"/>
                <a:sym typeface="Roboto Italics"/>
              </a:rPr>
              <a:t>“</a:t>
            </a:r>
            <a:r>
              <a:rPr lang="en-US" b="true" sz="2445" i="true">
                <a:solidFill>
                  <a:srgbClr val="2D2D2D"/>
                </a:solidFill>
                <a:latin typeface="Roboto Bold Italics"/>
                <a:ea typeface="Roboto Bold Italics"/>
                <a:cs typeface="Roboto Bold Italics"/>
                <a:sym typeface="Roboto Bold Italics"/>
              </a:rPr>
              <a:t>La variation annuelle de l'indice des loyers commerciaux</a:t>
            </a:r>
            <a:r>
              <a:rPr lang="en-US" sz="2445" i="true">
                <a:solidFill>
                  <a:srgbClr val="2D2D2D"/>
                </a:solidFill>
                <a:latin typeface="Roboto Italics"/>
                <a:ea typeface="Roboto Italics"/>
                <a:cs typeface="Roboto Italics"/>
                <a:sym typeface="Roboto Italics"/>
              </a:rPr>
              <a:t>, publié par l'Institut national de la statistique et des études économiques, prise en compte pour la </a:t>
            </a:r>
            <a:r>
              <a:rPr lang="en-US" b="true" sz="2445" i="true">
                <a:solidFill>
                  <a:srgbClr val="2D2D2D"/>
                </a:solidFill>
                <a:latin typeface="Roboto Bold Italics"/>
                <a:ea typeface="Roboto Bold Italics"/>
                <a:cs typeface="Roboto Bold Italics"/>
                <a:sym typeface="Roboto Bold Italics"/>
              </a:rPr>
              <a:t>révision</a:t>
            </a:r>
            <a:r>
              <a:rPr lang="en-US" sz="2445" i="true">
                <a:solidFill>
                  <a:srgbClr val="2D2D2D"/>
                </a:solidFill>
                <a:latin typeface="Roboto Italics"/>
                <a:ea typeface="Roboto Italics"/>
                <a:cs typeface="Roboto Italics"/>
                <a:sym typeface="Roboto Italics"/>
              </a:rPr>
              <a:t> du loyer applicable </a:t>
            </a:r>
            <a:r>
              <a:rPr lang="en-US" b="true" sz="2445" i="true">
                <a:solidFill>
                  <a:srgbClr val="2D2D2D"/>
                </a:solidFill>
                <a:latin typeface="Roboto Bold Italics"/>
                <a:ea typeface="Roboto Bold Italics"/>
                <a:cs typeface="Roboto Bold Italics"/>
                <a:sym typeface="Roboto Bold Italics"/>
              </a:rPr>
              <a:t>aux petites et moyennes entreprises</a:t>
            </a:r>
            <a:r>
              <a:rPr lang="en-US" sz="2445" i="true">
                <a:solidFill>
                  <a:srgbClr val="2D2D2D"/>
                </a:solidFill>
                <a:latin typeface="Roboto Italics"/>
                <a:ea typeface="Roboto Italics"/>
                <a:cs typeface="Roboto Italics"/>
                <a:sym typeface="Roboto Italics"/>
              </a:rPr>
              <a:t> ne peut excéder </a:t>
            </a:r>
            <a:r>
              <a:rPr lang="en-US" b="true" sz="2445" i="true">
                <a:solidFill>
                  <a:srgbClr val="2D2D2D"/>
                </a:solidFill>
                <a:latin typeface="Roboto Bold Italics"/>
                <a:ea typeface="Roboto Bold Italics"/>
                <a:cs typeface="Roboto Bold Italics"/>
                <a:sym typeface="Roboto Bold Italics"/>
              </a:rPr>
              <a:t>3,5 % pour les trimestres compris entre le deuxième trimestre 2022 et le premier trimestre 2023</a:t>
            </a:r>
            <a:r>
              <a:rPr lang="en-US" sz="2445" i="true">
                <a:solidFill>
                  <a:srgbClr val="2D2D2D"/>
                </a:solidFill>
                <a:latin typeface="Roboto Italics"/>
                <a:ea typeface="Roboto Italics"/>
                <a:cs typeface="Roboto Italics"/>
                <a:sym typeface="Roboto Italics"/>
              </a:rPr>
              <a:t>.</a:t>
            </a:r>
          </a:p>
          <a:p>
            <a:pPr algn="just">
              <a:lnSpc>
                <a:spcPts val="3423"/>
              </a:lnSpc>
            </a:pPr>
          </a:p>
          <a:p>
            <a:pPr algn="just">
              <a:lnSpc>
                <a:spcPts val="3423"/>
              </a:lnSpc>
            </a:pPr>
            <a:r>
              <a:rPr lang="en-US" sz="2445" i="true">
                <a:solidFill>
                  <a:srgbClr val="2D2D2D"/>
                </a:solidFill>
                <a:latin typeface="Roboto Italics"/>
                <a:ea typeface="Roboto Italics"/>
                <a:cs typeface="Roboto Italics"/>
                <a:sym typeface="Roboto Italics"/>
              </a:rPr>
              <a:t>Ce dispositif a été ehsuite prolongé jusqu’au 31 mars 2024 par l’article 1er de la loi n°2023-568 du 7 juillet 2023. </a:t>
            </a:r>
          </a:p>
          <a:p>
            <a:pPr algn="just">
              <a:lnSpc>
                <a:spcPts val="3423"/>
              </a:lnSpc>
            </a:pPr>
          </a:p>
          <a:p>
            <a:pPr algn="just">
              <a:lnSpc>
                <a:spcPts val="3423"/>
              </a:lnSpc>
            </a:pPr>
            <a:r>
              <a:rPr lang="en-US" sz="2445" i="true">
                <a:solidFill>
                  <a:srgbClr val="2D2D2D"/>
                </a:solidFill>
                <a:latin typeface="Roboto Italics"/>
                <a:ea typeface="Roboto Italics"/>
                <a:cs typeface="Roboto Italics"/>
                <a:sym typeface="Roboto Italics"/>
              </a:rPr>
              <a:t>Le mécanisme concerne donc les trimestres compris entre le 2ème trimestre 2022 et le 1er trimestre 2024.</a:t>
            </a:r>
          </a:p>
          <a:p>
            <a:pPr algn="just">
              <a:lnSpc>
                <a:spcPts val="3423"/>
              </a:lnSpc>
            </a:pPr>
          </a:p>
          <a:p>
            <a:pPr algn="just">
              <a:lnSpc>
                <a:spcPts val="3993"/>
              </a:lnSpc>
            </a:pPr>
          </a:p>
        </p:txBody>
      </p:sp>
      <p:sp>
        <p:nvSpPr>
          <p:cNvPr name="TextBox 10" id="10"/>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grpSp>
        <p:nvGrpSpPr>
          <p:cNvPr name="Group 11" id="11"/>
          <p:cNvGrpSpPr/>
          <p:nvPr/>
        </p:nvGrpSpPr>
        <p:grpSpPr>
          <a:xfrm rot="0">
            <a:off x="1584446" y="2643409"/>
            <a:ext cx="15901007" cy="5291059"/>
            <a:chOff x="0" y="0"/>
            <a:chExt cx="4187919" cy="1393530"/>
          </a:xfrm>
        </p:grpSpPr>
        <p:sp>
          <p:nvSpPr>
            <p:cNvPr name="Freeform 12" id="12"/>
            <p:cNvSpPr/>
            <p:nvPr/>
          </p:nvSpPr>
          <p:spPr>
            <a:xfrm flipH="false" flipV="false" rot="0">
              <a:off x="0" y="0"/>
              <a:ext cx="4187920" cy="1393530"/>
            </a:xfrm>
            <a:custGeom>
              <a:avLst/>
              <a:gdLst/>
              <a:ahLst/>
              <a:cxnLst/>
              <a:rect r="r" b="b" t="t" l="l"/>
              <a:pathLst>
                <a:path h="1393530" w="4187920">
                  <a:moveTo>
                    <a:pt x="9738" y="0"/>
                  </a:moveTo>
                  <a:lnTo>
                    <a:pt x="4178182" y="0"/>
                  </a:lnTo>
                  <a:cubicBezTo>
                    <a:pt x="4183560" y="0"/>
                    <a:pt x="4187920" y="4360"/>
                    <a:pt x="4187920" y="9738"/>
                  </a:cubicBezTo>
                  <a:lnTo>
                    <a:pt x="4187920" y="1383792"/>
                  </a:lnTo>
                  <a:cubicBezTo>
                    <a:pt x="4187920" y="1389170"/>
                    <a:pt x="4183560" y="1393530"/>
                    <a:pt x="4178182" y="1393530"/>
                  </a:cubicBezTo>
                  <a:lnTo>
                    <a:pt x="9738" y="1393530"/>
                  </a:lnTo>
                  <a:cubicBezTo>
                    <a:pt x="4360" y="1393530"/>
                    <a:pt x="0" y="1389170"/>
                    <a:pt x="0" y="1383792"/>
                  </a:cubicBezTo>
                  <a:lnTo>
                    <a:pt x="0" y="9738"/>
                  </a:lnTo>
                  <a:cubicBezTo>
                    <a:pt x="0" y="4360"/>
                    <a:pt x="4360" y="0"/>
                    <a:pt x="9738" y="0"/>
                  </a:cubicBezTo>
                  <a:close/>
                </a:path>
              </a:pathLst>
            </a:custGeom>
            <a:solidFill>
              <a:srgbClr val="B09462">
                <a:alpha val="19608"/>
              </a:srgbClr>
            </a:solidFill>
            <a:ln w="38100" cap="sq">
              <a:solidFill>
                <a:srgbClr val="B09462">
                  <a:alpha val="19608"/>
                </a:srgbClr>
              </a:solidFill>
              <a:prstDash val="solid"/>
              <a:miter/>
            </a:ln>
          </p:spPr>
        </p:sp>
        <p:sp>
          <p:nvSpPr>
            <p:cNvPr name="TextBox 13" id="13"/>
            <p:cNvSpPr txBox="true"/>
            <p:nvPr/>
          </p:nvSpPr>
          <p:spPr>
            <a:xfrm>
              <a:off x="0" y="-38100"/>
              <a:ext cx="4187919" cy="1431630"/>
            </a:xfrm>
            <a:prstGeom prst="rect">
              <a:avLst/>
            </a:prstGeom>
          </p:spPr>
          <p:txBody>
            <a:bodyPr anchor="ctr" rtlCol="false" tIns="50800" lIns="50800" bIns="50800" rIns="50800"/>
            <a:lstStyle/>
            <a:p>
              <a:pPr algn="ctr">
                <a:lnSpc>
                  <a:spcPts val="3499"/>
                </a:lnSpc>
              </a:pPr>
            </a:p>
            <a:p>
              <a:pPr algn="ctr">
                <a:lnSpc>
                  <a:spcPts val="3499"/>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grpSp>
        <p:nvGrpSpPr>
          <p:cNvPr name="Group 5" id="5"/>
          <p:cNvGrpSpPr/>
          <p:nvPr/>
        </p:nvGrpSpPr>
        <p:grpSpPr>
          <a:xfrm rot="0">
            <a:off x="794373" y="804026"/>
            <a:ext cx="449348" cy="44934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Freeform 8" id="8"/>
          <p:cNvSpPr/>
          <p:nvPr/>
        </p:nvSpPr>
        <p:spPr>
          <a:xfrm flipH="false" flipV="false" rot="0">
            <a:off x="3007386" y="2891617"/>
            <a:ext cx="12273227" cy="6572405"/>
          </a:xfrm>
          <a:custGeom>
            <a:avLst/>
            <a:gdLst/>
            <a:ahLst/>
            <a:cxnLst/>
            <a:rect r="r" b="b" t="t" l="l"/>
            <a:pathLst>
              <a:path h="6572405" w="12273227">
                <a:moveTo>
                  <a:pt x="0" y="0"/>
                </a:moveTo>
                <a:lnTo>
                  <a:pt x="12273228" y="0"/>
                </a:lnTo>
                <a:lnTo>
                  <a:pt x="12273228" y="6572406"/>
                </a:lnTo>
                <a:lnTo>
                  <a:pt x="0" y="6572406"/>
                </a:lnTo>
                <a:lnTo>
                  <a:pt x="0" y="0"/>
                </a:lnTo>
                <a:close/>
              </a:path>
            </a:pathLst>
          </a:custGeom>
          <a:blipFill>
            <a:blip r:embed="rId4"/>
            <a:stretch>
              <a:fillRect l="-804" t="-34" r="-1475" b="0"/>
            </a:stretch>
          </a:blipFill>
        </p:spPr>
      </p:sp>
      <p:sp>
        <p:nvSpPr>
          <p:cNvPr name="TextBox 9" id="9"/>
          <p:cNvSpPr txBox="true"/>
          <p:nvPr/>
        </p:nvSpPr>
        <p:spPr>
          <a:xfrm rot="0">
            <a:off x="1584446" y="775984"/>
            <a:ext cx="14516688" cy="18199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2.A - ANALYSE DE LA LOI DU 16 AOÛT 2022 P</a:t>
            </a:r>
            <a:r>
              <a:rPr lang="en-US" sz="2600" i="true" b="true">
                <a:solidFill>
                  <a:srgbClr val="B09462"/>
                </a:solidFill>
                <a:latin typeface="Roboto Bold Italics"/>
                <a:ea typeface="Roboto Bold Italics"/>
                <a:cs typeface="Roboto Bold Italics"/>
                <a:sym typeface="Roboto Bold Italics"/>
              </a:rPr>
              <a:t>ortant mesures d'urgence pour la protection du pouvoir d'achat : présentation du texte et critique</a:t>
            </a:r>
          </a:p>
          <a:p>
            <a:pPr algn="l">
              <a:lnSpc>
                <a:spcPts val="3640"/>
              </a:lnSpc>
            </a:pPr>
          </a:p>
          <a:p>
            <a:pPr algn="l">
              <a:lnSpc>
                <a:spcPts val="3640"/>
              </a:lnSpc>
            </a:pPr>
            <a:r>
              <a:rPr lang="en-US" b="true" sz="2600" i="true">
                <a:solidFill>
                  <a:srgbClr val="000000"/>
                </a:solidFill>
                <a:latin typeface="Roboto Bold Italics"/>
                <a:ea typeface="Roboto Bold Italics"/>
                <a:cs typeface="Roboto Bold Italics"/>
                <a:sym typeface="Roboto Bold Italics"/>
              </a:rPr>
              <a:t>SELON LA NOTICE OFFICIELLE :</a:t>
            </a:r>
          </a:p>
        </p:txBody>
      </p:sp>
      <p:sp>
        <p:nvSpPr>
          <p:cNvPr name="TextBox 10" id="10"/>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grpSp>
        <p:nvGrpSpPr>
          <p:cNvPr name="Group 5" id="5"/>
          <p:cNvGrpSpPr/>
          <p:nvPr/>
        </p:nvGrpSpPr>
        <p:grpSpPr>
          <a:xfrm rot="0">
            <a:off x="794373" y="804026"/>
            <a:ext cx="449348" cy="44934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Freeform 8" id="8"/>
          <p:cNvSpPr/>
          <p:nvPr/>
        </p:nvSpPr>
        <p:spPr>
          <a:xfrm flipH="false" flipV="false" rot="0">
            <a:off x="1234196" y="2615761"/>
            <a:ext cx="16460697" cy="5081998"/>
          </a:xfrm>
          <a:custGeom>
            <a:avLst/>
            <a:gdLst/>
            <a:ahLst/>
            <a:cxnLst/>
            <a:rect r="r" b="b" t="t" l="l"/>
            <a:pathLst>
              <a:path h="5081998" w="16460697">
                <a:moveTo>
                  <a:pt x="0" y="0"/>
                </a:moveTo>
                <a:lnTo>
                  <a:pt x="16460697" y="0"/>
                </a:lnTo>
                <a:lnTo>
                  <a:pt x="16460697" y="5081998"/>
                </a:lnTo>
                <a:lnTo>
                  <a:pt x="0" y="5081998"/>
                </a:lnTo>
                <a:lnTo>
                  <a:pt x="0" y="0"/>
                </a:lnTo>
                <a:close/>
              </a:path>
            </a:pathLst>
          </a:custGeom>
          <a:blipFill>
            <a:blip r:embed="rId4"/>
            <a:stretch>
              <a:fillRect l="0" t="0" r="0" b="-3243"/>
            </a:stretch>
          </a:blipFill>
        </p:spPr>
      </p:sp>
      <p:sp>
        <p:nvSpPr>
          <p:cNvPr name="TextBox 9" id="9"/>
          <p:cNvSpPr txBox="true"/>
          <p:nvPr/>
        </p:nvSpPr>
        <p:spPr>
          <a:xfrm rot="0">
            <a:off x="1584446" y="775984"/>
            <a:ext cx="14516688" cy="18199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2.A - ANALYSE DE LA LOI DU 16 AOÛT 2022 P</a:t>
            </a:r>
            <a:r>
              <a:rPr lang="en-US" sz="2600" i="true" b="true">
                <a:solidFill>
                  <a:srgbClr val="B09462"/>
                </a:solidFill>
                <a:latin typeface="Roboto Bold Italics"/>
                <a:ea typeface="Roboto Bold Italics"/>
                <a:cs typeface="Roboto Bold Italics"/>
                <a:sym typeface="Roboto Bold Italics"/>
              </a:rPr>
              <a:t>ortant mesures d'urgence pour la protection du pouvoir d'achat : présentation du texte et critique</a:t>
            </a:r>
          </a:p>
          <a:p>
            <a:pPr algn="l">
              <a:lnSpc>
                <a:spcPts val="3640"/>
              </a:lnSpc>
            </a:pPr>
          </a:p>
          <a:p>
            <a:pPr algn="l">
              <a:lnSpc>
                <a:spcPts val="3640"/>
              </a:lnSpc>
            </a:pPr>
            <a:r>
              <a:rPr lang="en-US" b="true" sz="2600" i="true">
                <a:solidFill>
                  <a:srgbClr val="2D2D2D"/>
                </a:solidFill>
                <a:latin typeface="Roboto Bold Italics"/>
                <a:ea typeface="Roboto Bold Italics"/>
                <a:cs typeface="Roboto Bold Italics"/>
                <a:sym typeface="Roboto Bold Italics"/>
              </a:rPr>
              <a:t>SE</a:t>
            </a:r>
            <a:r>
              <a:rPr lang="en-US" b="true" sz="2600" i="true">
                <a:solidFill>
                  <a:srgbClr val="000000"/>
                </a:solidFill>
                <a:latin typeface="Roboto Bold Italics"/>
                <a:ea typeface="Roboto Bold Italics"/>
                <a:cs typeface="Roboto Bold Italics"/>
                <a:sym typeface="Roboto Bold Italics"/>
              </a:rPr>
              <a:t>LON LA NOTICE OFFICIELLE</a:t>
            </a:r>
          </a:p>
        </p:txBody>
      </p:sp>
      <p:sp>
        <p:nvSpPr>
          <p:cNvPr name="TextBox 10" id="10"/>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2EB"/>
        </a:solidFill>
      </p:bgPr>
    </p:bg>
    <p:spTree>
      <p:nvGrpSpPr>
        <p:cNvPr id="1" name=""/>
        <p:cNvGrpSpPr/>
        <p:nvPr/>
      </p:nvGrpSpPr>
      <p:grpSpPr>
        <a:xfrm>
          <a:off x="0" y="0"/>
          <a:ext cx="0" cy="0"/>
          <a:chOff x="0" y="0"/>
          <a:chExt cx="0" cy="0"/>
        </a:xfrm>
      </p:grpSpPr>
      <p:sp>
        <p:nvSpPr>
          <p:cNvPr name="AutoShape 2" id="2"/>
          <p:cNvSpPr/>
          <p:nvPr/>
        </p:nvSpPr>
        <p:spPr>
          <a:xfrm flipH="true">
            <a:off x="1019175" y="0"/>
            <a:ext cx="0" cy="10287000"/>
          </a:xfrm>
          <a:prstGeom prst="line">
            <a:avLst/>
          </a:prstGeom>
          <a:ln cap="flat" w="19050">
            <a:solidFill>
              <a:srgbClr val="B09462"/>
            </a:solidFill>
            <a:prstDash val="solid"/>
            <a:headEnd type="none" len="sm" w="sm"/>
            <a:tailEnd type="none" len="sm" w="sm"/>
          </a:ln>
        </p:spPr>
      </p:sp>
      <p:sp>
        <p:nvSpPr>
          <p:cNvPr name="Freeform 3" id="3"/>
          <p:cNvSpPr/>
          <p:nvPr/>
        </p:nvSpPr>
        <p:spPr>
          <a:xfrm flipH="false" flipV="false" rot="0">
            <a:off x="12243742" y="4287487"/>
            <a:ext cx="6050321" cy="5176536"/>
          </a:xfrm>
          <a:custGeom>
            <a:avLst/>
            <a:gdLst/>
            <a:ahLst/>
            <a:cxnLst/>
            <a:rect r="r" b="b" t="t" l="l"/>
            <a:pathLst>
              <a:path h="5176536" w="6050321">
                <a:moveTo>
                  <a:pt x="0" y="0"/>
                </a:moveTo>
                <a:lnTo>
                  <a:pt x="6050321" y="0"/>
                </a:lnTo>
                <a:lnTo>
                  <a:pt x="6050321" y="5176536"/>
                </a:lnTo>
                <a:lnTo>
                  <a:pt x="0" y="517653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98483" b="-118668"/>
            </a:stretch>
          </a:blipFill>
        </p:spPr>
      </p:sp>
      <p:sp>
        <p:nvSpPr>
          <p:cNvPr name="AutoShape 4" id="4"/>
          <p:cNvSpPr/>
          <p:nvPr/>
        </p:nvSpPr>
        <p:spPr>
          <a:xfrm flipH="true">
            <a:off x="0" y="9472613"/>
            <a:ext cx="18294063" cy="0"/>
          </a:xfrm>
          <a:prstGeom prst="line">
            <a:avLst/>
          </a:prstGeom>
          <a:ln cap="flat" w="19050">
            <a:solidFill>
              <a:srgbClr val="B09462"/>
            </a:solidFill>
            <a:prstDash val="solid"/>
            <a:headEnd type="none" len="sm" w="sm"/>
            <a:tailEnd type="none" len="sm" w="sm"/>
          </a:ln>
        </p:spPr>
      </p:sp>
      <p:sp>
        <p:nvSpPr>
          <p:cNvPr name="TextBox 5" id="5"/>
          <p:cNvSpPr txBox="true"/>
          <p:nvPr/>
        </p:nvSpPr>
        <p:spPr>
          <a:xfrm rot="0">
            <a:off x="1584446" y="775984"/>
            <a:ext cx="14516688" cy="1819910"/>
          </a:xfrm>
          <a:prstGeom prst="rect">
            <a:avLst/>
          </a:prstGeom>
        </p:spPr>
        <p:txBody>
          <a:bodyPr anchor="t" rtlCol="false" tIns="0" lIns="0" bIns="0" rIns="0">
            <a:spAutoFit/>
          </a:bodyPr>
          <a:lstStyle/>
          <a:p>
            <a:pPr algn="l">
              <a:lnSpc>
                <a:spcPts val="3640"/>
              </a:lnSpc>
            </a:pPr>
            <a:r>
              <a:rPr lang="en-US" b="true" sz="2600" i="true">
                <a:solidFill>
                  <a:srgbClr val="B09462"/>
                </a:solidFill>
                <a:latin typeface="Roboto Bold Italics"/>
                <a:ea typeface="Roboto Bold Italics"/>
                <a:cs typeface="Roboto Bold Italics"/>
                <a:sym typeface="Roboto Bold Italics"/>
              </a:rPr>
              <a:t>2.A - ANALYSE DE LA LOI DU 16 AOÛT 2022 P</a:t>
            </a:r>
            <a:r>
              <a:rPr lang="en-US" sz="2600" i="true" b="true">
                <a:solidFill>
                  <a:srgbClr val="B09462"/>
                </a:solidFill>
                <a:latin typeface="Roboto Bold Italics"/>
                <a:ea typeface="Roboto Bold Italics"/>
                <a:cs typeface="Roboto Bold Italics"/>
                <a:sym typeface="Roboto Bold Italics"/>
              </a:rPr>
              <a:t>ortant mesures d'urgence pour la protection du pouvoir d'achat : présentation du texte et critique</a:t>
            </a:r>
          </a:p>
          <a:p>
            <a:pPr algn="l">
              <a:lnSpc>
                <a:spcPts val="3640"/>
              </a:lnSpc>
            </a:pPr>
          </a:p>
          <a:p>
            <a:pPr algn="l">
              <a:lnSpc>
                <a:spcPts val="3640"/>
              </a:lnSpc>
            </a:pPr>
            <a:r>
              <a:rPr lang="en-US" b="true" sz="2600" i="true">
                <a:solidFill>
                  <a:srgbClr val="000000"/>
                </a:solidFill>
                <a:latin typeface="Roboto Bold Italics"/>
                <a:ea typeface="Roboto Bold Italics"/>
                <a:cs typeface="Roboto Bold Italics"/>
                <a:sym typeface="Roboto Bold Italics"/>
              </a:rPr>
              <a:t>SELON LE TEXTE :</a:t>
            </a:r>
          </a:p>
        </p:txBody>
      </p:sp>
      <p:grpSp>
        <p:nvGrpSpPr>
          <p:cNvPr name="Group 6" id="6"/>
          <p:cNvGrpSpPr/>
          <p:nvPr/>
        </p:nvGrpSpPr>
        <p:grpSpPr>
          <a:xfrm rot="0">
            <a:off x="794373" y="804026"/>
            <a:ext cx="449348" cy="4493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2EB"/>
            </a:solidFill>
            <a:ln w="19050" cap="sq">
              <a:solidFill>
                <a:srgbClr val="B09462"/>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1960"/>
                </a:lnSpc>
              </a:pPr>
            </a:p>
          </p:txBody>
        </p:sp>
      </p:grpSp>
      <p:sp>
        <p:nvSpPr>
          <p:cNvPr name="TextBox 9" id="9"/>
          <p:cNvSpPr txBox="true"/>
          <p:nvPr/>
        </p:nvSpPr>
        <p:spPr>
          <a:xfrm rot="0">
            <a:off x="1985269" y="2745073"/>
            <a:ext cx="13715042" cy="4739703"/>
          </a:xfrm>
          <a:prstGeom prst="rect">
            <a:avLst/>
          </a:prstGeom>
        </p:spPr>
        <p:txBody>
          <a:bodyPr anchor="t" rtlCol="false" tIns="0" lIns="0" bIns="0" rIns="0">
            <a:spAutoFit/>
          </a:bodyPr>
          <a:lstStyle/>
          <a:p>
            <a:pPr algn="just">
              <a:lnSpc>
                <a:spcPts val="3356"/>
              </a:lnSpc>
            </a:pPr>
            <a:r>
              <a:rPr lang="en-US" sz="2397" i="true">
                <a:solidFill>
                  <a:srgbClr val="2D2D2D"/>
                </a:solidFill>
                <a:latin typeface="Roboto Italics"/>
                <a:ea typeface="Roboto Italics"/>
                <a:cs typeface="Roboto Italics"/>
                <a:sym typeface="Roboto Italics"/>
              </a:rPr>
              <a:t>“</a:t>
            </a:r>
          </a:p>
          <a:p>
            <a:pPr algn="just">
              <a:lnSpc>
                <a:spcPts val="3356"/>
              </a:lnSpc>
            </a:pPr>
            <a:r>
              <a:rPr lang="en-US" sz="2397" i="true">
                <a:solidFill>
                  <a:srgbClr val="2D2D2D"/>
                </a:solidFill>
                <a:latin typeface="Roboto Italics"/>
                <a:ea typeface="Roboto Italics"/>
                <a:cs typeface="Roboto Italics"/>
                <a:sym typeface="Roboto Italics"/>
              </a:rPr>
              <a:t> Les petites et moyennes entreprises mentionnées au premier alinéa du présent article répondent à la définition de l'annexe I au règlement (UE) n° 651/2014 de la Commission du 17 juin 2014 déclarant certaines catégories d'aide compatibles avec le marché intérieur en application des articles 107 et 108 du traité.”</a:t>
            </a:r>
          </a:p>
          <a:p>
            <a:pPr algn="just">
              <a:lnSpc>
                <a:spcPts val="3888"/>
              </a:lnSpc>
            </a:pPr>
          </a:p>
          <a:p>
            <a:pPr algn="just">
              <a:lnSpc>
                <a:spcPts val="3888"/>
              </a:lnSpc>
            </a:pPr>
          </a:p>
          <a:p>
            <a:pPr algn="just">
              <a:lnSpc>
                <a:spcPts val="3356"/>
              </a:lnSpc>
            </a:pPr>
            <a:r>
              <a:rPr lang="en-US" sz="2397">
                <a:solidFill>
                  <a:srgbClr val="2D2D2D"/>
                </a:solidFill>
                <a:latin typeface="Roboto"/>
                <a:ea typeface="Roboto"/>
                <a:cs typeface="Roboto"/>
                <a:sym typeface="Roboto"/>
              </a:rPr>
              <a:t>Sont ainsi concernés les établissements (L. n° 2008-1354, 18 déc. 2008, art. 3) employant moins de 250 salariés et dont le chiffre d’affaires annuel n’excède pas 50 millions d’euros ou dont le total du bilan annuel n’excède 43 millions €.</a:t>
            </a:r>
          </a:p>
          <a:p>
            <a:pPr algn="just">
              <a:lnSpc>
                <a:spcPts val="3356"/>
              </a:lnSpc>
            </a:pPr>
          </a:p>
        </p:txBody>
      </p:sp>
      <p:sp>
        <p:nvSpPr>
          <p:cNvPr name="TextBox 10" id="10"/>
          <p:cNvSpPr txBox="true"/>
          <p:nvPr/>
        </p:nvSpPr>
        <p:spPr>
          <a:xfrm rot="0">
            <a:off x="7699229" y="9753876"/>
            <a:ext cx="10182449" cy="207644"/>
          </a:xfrm>
          <a:prstGeom prst="rect">
            <a:avLst/>
          </a:prstGeom>
        </p:spPr>
        <p:txBody>
          <a:bodyPr anchor="t" rtlCol="false" tIns="0" lIns="0" bIns="0" rIns="0">
            <a:spAutoFit/>
          </a:bodyPr>
          <a:lstStyle/>
          <a:p>
            <a:pPr algn="r">
              <a:lnSpc>
                <a:spcPts val="1680"/>
              </a:lnSpc>
            </a:pPr>
            <a:r>
              <a:rPr lang="en-US" sz="1200">
                <a:solidFill>
                  <a:srgbClr val="B09462"/>
                </a:solidFill>
                <a:latin typeface="Roboto"/>
                <a:ea typeface="Roboto"/>
                <a:cs typeface="Roboto"/>
                <a:sym typeface="Roboto"/>
              </a:rPr>
              <a:t>CNEJI - UNIVERSITÉ D’AUTOMNE BIARRITZ - 25 SEPTEMBRE 2025</a:t>
            </a:r>
          </a:p>
        </p:txBody>
      </p:sp>
      <p:grpSp>
        <p:nvGrpSpPr>
          <p:cNvPr name="Group 11" id="11"/>
          <p:cNvGrpSpPr/>
          <p:nvPr/>
        </p:nvGrpSpPr>
        <p:grpSpPr>
          <a:xfrm rot="0">
            <a:off x="1584446" y="2595893"/>
            <a:ext cx="14982657" cy="4888883"/>
            <a:chOff x="0" y="0"/>
            <a:chExt cx="3946050" cy="1287607"/>
          </a:xfrm>
        </p:grpSpPr>
        <p:sp>
          <p:nvSpPr>
            <p:cNvPr name="Freeform 12" id="12"/>
            <p:cNvSpPr/>
            <p:nvPr/>
          </p:nvSpPr>
          <p:spPr>
            <a:xfrm flipH="false" flipV="false" rot="0">
              <a:off x="0" y="0"/>
              <a:ext cx="3946050" cy="1287607"/>
            </a:xfrm>
            <a:custGeom>
              <a:avLst/>
              <a:gdLst/>
              <a:ahLst/>
              <a:cxnLst/>
              <a:rect r="r" b="b" t="t" l="l"/>
              <a:pathLst>
                <a:path h="1287607" w="3946050">
                  <a:moveTo>
                    <a:pt x="10335" y="0"/>
                  </a:moveTo>
                  <a:lnTo>
                    <a:pt x="3935715" y="0"/>
                  </a:lnTo>
                  <a:cubicBezTo>
                    <a:pt x="3941423" y="0"/>
                    <a:pt x="3946050" y="4627"/>
                    <a:pt x="3946050" y="10335"/>
                  </a:cubicBezTo>
                  <a:lnTo>
                    <a:pt x="3946050" y="1277273"/>
                  </a:lnTo>
                  <a:cubicBezTo>
                    <a:pt x="3946050" y="1282980"/>
                    <a:pt x="3941423" y="1287607"/>
                    <a:pt x="3935715" y="1287607"/>
                  </a:cubicBezTo>
                  <a:lnTo>
                    <a:pt x="10335" y="1287607"/>
                  </a:lnTo>
                  <a:cubicBezTo>
                    <a:pt x="4627" y="1287607"/>
                    <a:pt x="0" y="1282980"/>
                    <a:pt x="0" y="1277273"/>
                  </a:cubicBezTo>
                  <a:lnTo>
                    <a:pt x="0" y="10335"/>
                  </a:lnTo>
                  <a:cubicBezTo>
                    <a:pt x="0" y="4627"/>
                    <a:pt x="4627" y="0"/>
                    <a:pt x="10335" y="0"/>
                  </a:cubicBezTo>
                  <a:close/>
                </a:path>
              </a:pathLst>
            </a:custGeom>
            <a:solidFill>
              <a:srgbClr val="B09462">
                <a:alpha val="19608"/>
              </a:srgbClr>
            </a:solidFill>
            <a:ln w="38100" cap="sq">
              <a:solidFill>
                <a:srgbClr val="B09462">
                  <a:alpha val="19608"/>
                </a:srgbClr>
              </a:solidFill>
              <a:prstDash val="solid"/>
              <a:miter/>
            </a:ln>
          </p:spPr>
        </p:sp>
        <p:sp>
          <p:nvSpPr>
            <p:cNvPr name="TextBox 13" id="13"/>
            <p:cNvSpPr txBox="true"/>
            <p:nvPr/>
          </p:nvSpPr>
          <p:spPr>
            <a:xfrm>
              <a:off x="0" y="-38100"/>
              <a:ext cx="3946050" cy="1325707"/>
            </a:xfrm>
            <a:prstGeom prst="rect">
              <a:avLst/>
            </a:prstGeom>
          </p:spPr>
          <p:txBody>
            <a:bodyPr anchor="ctr" rtlCol="false" tIns="50800" lIns="50800" bIns="50800" rIns="50800"/>
            <a:lstStyle/>
            <a:p>
              <a:pPr algn="ctr">
                <a:lnSpc>
                  <a:spcPts val="3499"/>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DAGe4isnJhY</dc:identifier>
  <dcterms:modified xsi:type="dcterms:W3CDTF">2011-08-01T06:04:30Z</dcterms:modified>
  <cp:revision>1</cp:revision>
  <dc:title>Présentation CNEJI BIARRITZ</dc:title>
</cp:coreProperties>
</file>