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9" r:id="rId7"/>
    <p:sldId id="262" r:id="rId8"/>
    <p:sldId id="263" r:id="rId9"/>
    <p:sldId id="264" r:id="rId10"/>
    <p:sldId id="270" r:id="rId11"/>
    <p:sldId id="265" r:id="rId12"/>
    <p:sldId id="266" r:id="rId13"/>
    <p:sldId id="268" r:id="rId14"/>
    <p:sldId id="267" r:id="rId15"/>
    <p:sldId id="269" r:id="rId16"/>
    <p:sldId id="271" r:id="rId17"/>
    <p:sldId id="272" r:id="rId18"/>
    <p:sldId id="274" r:id="rId19"/>
    <p:sldId id="275" r:id="rId20"/>
    <p:sldId id="276" r:id="rId21"/>
    <p:sldId id="277" r:id="rId22"/>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66AC"/>
    <a:srgbClr val="2B3D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18" autoAdjust="0"/>
    <p:restoredTop sz="94672"/>
  </p:normalViewPr>
  <p:slideViewPr>
    <p:cSldViewPr snapToGrid="0">
      <p:cViewPr varScale="1">
        <p:scale>
          <a:sx n="56" d="100"/>
          <a:sy n="56" d="100"/>
        </p:scale>
        <p:origin x="9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C39DDB-A8D9-8040-97CF-9739A9B171B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FD0A20D-21F2-DC7B-3CE9-EAEB42690D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DFDF693-8608-1E0A-C8B7-ADD686B4BEBD}"/>
              </a:ext>
            </a:extLst>
          </p:cNvPr>
          <p:cNvSpPr>
            <a:spLocks noGrp="1"/>
          </p:cNvSpPr>
          <p:nvPr>
            <p:ph type="dt" sz="half" idx="10"/>
          </p:nvPr>
        </p:nvSpPr>
        <p:spPr/>
        <p:txBody>
          <a:bodyPr/>
          <a:lstStyle/>
          <a:p>
            <a:fld id="{25DE1F97-EF17-4929-B2D6-2F93FD180AC4}" type="datetimeFigureOut">
              <a:rPr lang="fr-FR" smtClean="0"/>
              <a:t>24/09/2025</a:t>
            </a:fld>
            <a:endParaRPr lang="fr-FR"/>
          </a:p>
        </p:txBody>
      </p:sp>
      <p:sp>
        <p:nvSpPr>
          <p:cNvPr id="5" name="Espace réservé du pied de page 4">
            <a:extLst>
              <a:ext uri="{FF2B5EF4-FFF2-40B4-BE49-F238E27FC236}">
                <a16:creationId xmlns:a16="http://schemas.microsoft.com/office/drawing/2014/main" id="{D6677BBA-0244-15A5-B004-0B39DADD668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D216EBA-BCD9-6F1E-2A51-7FA1D3589578}"/>
              </a:ext>
            </a:extLst>
          </p:cNvPr>
          <p:cNvSpPr>
            <a:spLocks noGrp="1"/>
          </p:cNvSpPr>
          <p:nvPr>
            <p:ph type="sldNum" sz="quarter" idx="12"/>
          </p:nvPr>
        </p:nvSpPr>
        <p:spPr/>
        <p:txBody>
          <a:bodyPr/>
          <a:lstStyle/>
          <a:p>
            <a:fld id="{87C06D93-7EFA-419A-B25E-0DA0185CEE1A}" type="slidenum">
              <a:rPr lang="fr-FR" smtClean="0"/>
              <a:t>‹N°›</a:t>
            </a:fld>
            <a:endParaRPr lang="fr-FR"/>
          </a:p>
        </p:txBody>
      </p:sp>
    </p:spTree>
    <p:extLst>
      <p:ext uri="{BB962C8B-B14F-4D97-AF65-F5344CB8AC3E}">
        <p14:creationId xmlns:p14="http://schemas.microsoft.com/office/powerpoint/2010/main" val="2047655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8D38A2-0A8E-46F9-3F1C-11BDB1B2861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1ABCCFF-78DB-AB6E-8D45-286FB9E21C8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4AE9C06-848D-D17A-3695-03F3A0FBDD8B}"/>
              </a:ext>
            </a:extLst>
          </p:cNvPr>
          <p:cNvSpPr>
            <a:spLocks noGrp="1"/>
          </p:cNvSpPr>
          <p:nvPr>
            <p:ph type="dt" sz="half" idx="10"/>
          </p:nvPr>
        </p:nvSpPr>
        <p:spPr/>
        <p:txBody>
          <a:bodyPr/>
          <a:lstStyle/>
          <a:p>
            <a:fld id="{25DE1F97-EF17-4929-B2D6-2F93FD180AC4}" type="datetimeFigureOut">
              <a:rPr lang="fr-FR" smtClean="0"/>
              <a:t>24/09/2025</a:t>
            </a:fld>
            <a:endParaRPr lang="fr-FR"/>
          </a:p>
        </p:txBody>
      </p:sp>
      <p:sp>
        <p:nvSpPr>
          <p:cNvPr id="5" name="Espace réservé du pied de page 4">
            <a:extLst>
              <a:ext uri="{FF2B5EF4-FFF2-40B4-BE49-F238E27FC236}">
                <a16:creationId xmlns:a16="http://schemas.microsoft.com/office/drawing/2014/main" id="{F577DCE4-CBA4-F477-19DC-0A212A28A0F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266EE52-56EA-D7A9-6DCA-281FC15239F6}"/>
              </a:ext>
            </a:extLst>
          </p:cNvPr>
          <p:cNvSpPr>
            <a:spLocks noGrp="1"/>
          </p:cNvSpPr>
          <p:nvPr>
            <p:ph type="sldNum" sz="quarter" idx="12"/>
          </p:nvPr>
        </p:nvSpPr>
        <p:spPr/>
        <p:txBody>
          <a:bodyPr/>
          <a:lstStyle/>
          <a:p>
            <a:fld id="{87C06D93-7EFA-419A-B25E-0DA0185CEE1A}" type="slidenum">
              <a:rPr lang="fr-FR" smtClean="0"/>
              <a:t>‹N°›</a:t>
            </a:fld>
            <a:endParaRPr lang="fr-FR"/>
          </a:p>
        </p:txBody>
      </p:sp>
    </p:spTree>
    <p:extLst>
      <p:ext uri="{BB962C8B-B14F-4D97-AF65-F5344CB8AC3E}">
        <p14:creationId xmlns:p14="http://schemas.microsoft.com/office/powerpoint/2010/main" val="2466420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34F8E15-E591-70B5-38F9-D25FA18A167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DA22CFB-78F8-12EC-8E89-4666236C123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8858A42-B164-2FFA-79C5-00AC08E7309B}"/>
              </a:ext>
            </a:extLst>
          </p:cNvPr>
          <p:cNvSpPr>
            <a:spLocks noGrp="1"/>
          </p:cNvSpPr>
          <p:nvPr>
            <p:ph type="dt" sz="half" idx="10"/>
          </p:nvPr>
        </p:nvSpPr>
        <p:spPr/>
        <p:txBody>
          <a:bodyPr/>
          <a:lstStyle/>
          <a:p>
            <a:fld id="{25DE1F97-EF17-4929-B2D6-2F93FD180AC4}" type="datetimeFigureOut">
              <a:rPr lang="fr-FR" smtClean="0"/>
              <a:t>24/09/2025</a:t>
            </a:fld>
            <a:endParaRPr lang="fr-FR"/>
          </a:p>
        </p:txBody>
      </p:sp>
      <p:sp>
        <p:nvSpPr>
          <p:cNvPr id="5" name="Espace réservé du pied de page 4">
            <a:extLst>
              <a:ext uri="{FF2B5EF4-FFF2-40B4-BE49-F238E27FC236}">
                <a16:creationId xmlns:a16="http://schemas.microsoft.com/office/drawing/2014/main" id="{6F5F4E7C-0338-A3B7-C93E-E20EEFC5553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71F88EA-AC1E-C367-E535-57E683EFE882}"/>
              </a:ext>
            </a:extLst>
          </p:cNvPr>
          <p:cNvSpPr>
            <a:spLocks noGrp="1"/>
          </p:cNvSpPr>
          <p:nvPr>
            <p:ph type="sldNum" sz="quarter" idx="12"/>
          </p:nvPr>
        </p:nvSpPr>
        <p:spPr/>
        <p:txBody>
          <a:bodyPr/>
          <a:lstStyle/>
          <a:p>
            <a:fld id="{87C06D93-7EFA-419A-B25E-0DA0185CEE1A}" type="slidenum">
              <a:rPr lang="fr-FR" smtClean="0"/>
              <a:t>‹N°›</a:t>
            </a:fld>
            <a:endParaRPr lang="fr-FR"/>
          </a:p>
        </p:txBody>
      </p:sp>
    </p:spTree>
    <p:extLst>
      <p:ext uri="{BB962C8B-B14F-4D97-AF65-F5344CB8AC3E}">
        <p14:creationId xmlns:p14="http://schemas.microsoft.com/office/powerpoint/2010/main" val="3795047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67D50E-C3B7-50AC-6E4D-82A0CE80DC3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1D45980-311E-0933-AEC6-3138070FFC9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4A5DA86-2B86-87D3-6A9D-56D558A123C2}"/>
              </a:ext>
            </a:extLst>
          </p:cNvPr>
          <p:cNvSpPr>
            <a:spLocks noGrp="1"/>
          </p:cNvSpPr>
          <p:nvPr>
            <p:ph type="dt" sz="half" idx="10"/>
          </p:nvPr>
        </p:nvSpPr>
        <p:spPr/>
        <p:txBody>
          <a:bodyPr/>
          <a:lstStyle/>
          <a:p>
            <a:fld id="{25DE1F97-EF17-4929-B2D6-2F93FD180AC4}" type="datetimeFigureOut">
              <a:rPr lang="fr-FR" smtClean="0"/>
              <a:t>24/09/2025</a:t>
            </a:fld>
            <a:endParaRPr lang="fr-FR"/>
          </a:p>
        </p:txBody>
      </p:sp>
      <p:sp>
        <p:nvSpPr>
          <p:cNvPr id="5" name="Espace réservé du pied de page 4">
            <a:extLst>
              <a:ext uri="{FF2B5EF4-FFF2-40B4-BE49-F238E27FC236}">
                <a16:creationId xmlns:a16="http://schemas.microsoft.com/office/drawing/2014/main" id="{E62B75EE-BC54-BF9B-6AEB-62FFDB03717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A3CA851-9E83-F1AB-99B6-261E416BE53B}"/>
              </a:ext>
            </a:extLst>
          </p:cNvPr>
          <p:cNvSpPr>
            <a:spLocks noGrp="1"/>
          </p:cNvSpPr>
          <p:nvPr>
            <p:ph type="sldNum" sz="quarter" idx="12"/>
          </p:nvPr>
        </p:nvSpPr>
        <p:spPr/>
        <p:txBody>
          <a:bodyPr/>
          <a:lstStyle/>
          <a:p>
            <a:fld id="{87C06D93-7EFA-419A-B25E-0DA0185CEE1A}" type="slidenum">
              <a:rPr lang="fr-FR" smtClean="0"/>
              <a:t>‹N°›</a:t>
            </a:fld>
            <a:endParaRPr lang="fr-FR"/>
          </a:p>
        </p:txBody>
      </p:sp>
    </p:spTree>
    <p:extLst>
      <p:ext uri="{BB962C8B-B14F-4D97-AF65-F5344CB8AC3E}">
        <p14:creationId xmlns:p14="http://schemas.microsoft.com/office/powerpoint/2010/main" val="1693896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6B6C35-8B13-20B2-F343-01FAF1162F2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12894AB-3638-7A0B-0593-586F68A78C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5E07F70-0C79-2EB0-674D-53F8DEF8970D}"/>
              </a:ext>
            </a:extLst>
          </p:cNvPr>
          <p:cNvSpPr>
            <a:spLocks noGrp="1"/>
          </p:cNvSpPr>
          <p:nvPr>
            <p:ph type="dt" sz="half" idx="10"/>
          </p:nvPr>
        </p:nvSpPr>
        <p:spPr/>
        <p:txBody>
          <a:bodyPr/>
          <a:lstStyle/>
          <a:p>
            <a:fld id="{25DE1F97-EF17-4929-B2D6-2F93FD180AC4}" type="datetimeFigureOut">
              <a:rPr lang="fr-FR" smtClean="0"/>
              <a:t>24/09/2025</a:t>
            </a:fld>
            <a:endParaRPr lang="fr-FR"/>
          </a:p>
        </p:txBody>
      </p:sp>
      <p:sp>
        <p:nvSpPr>
          <p:cNvPr id="5" name="Espace réservé du pied de page 4">
            <a:extLst>
              <a:ext uri="{FF2B5EF4-FFF2-40B4-BE49-F238E27FC236}">
                <a16:creationId xmlns:a16="http://schemas.microsoft.com/office/drawing/2014/main" id="{C6553B5B-BA20-F614-C5F3-D9F6032E5C7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0CEA813-B91B-D69B-CB7C-9F558A11AC26}"/>
              </a:ext>
            </a:extLst>
          </p:cNvPr>
          <p:cNvSpPr>
            <a:spLocks noGrp="1"/>
          </p:cNvSpPr>
          <p:nvPr>
            <p:ph type="sldNum" sz="quarter" idx="12"/>
          </p:nvPr>
        </p:nvSpPr>
        <p:spPr/>
        <p:txBody>
          <a:bodyPr/>
          <a:lstStyle/>
          <a:p>
            <a:fld id="{87C06D93-7EFA-419A-B25E-0DA0185CEE1A}" type="slidenum">
              <a:rPr lang="fr-FR" smtClean="0"/>
              <a:t>‹N°›</a:t>
            </a:fld>
            <a:endParaRPr lang="fr-FR"/>
          </a:p>
        </p:txBody>
      </p:sp>
    </p:spTree>
    <p:extLst>
      <p:ext uri="{BB962C8B-B14F-4D97-AF65-F5344CB8AC3E}">
        <p14:creationId xmlns:p14="http://schemas.microsoft.com/office/powerpoint/2010/main" val="1250243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009967-9176-967F-A72A-48AFEB0C0D1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3CF2969-CFAD-74D3-5761-BA0464DAD2F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2D968A8-3BF5-C94D-1CC7-B2A9A04A228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93E36BB-6501-697F-04C1-20B6EEC3D0B1}"/>
              </a:ext>
            </a:extLst>
          </p:cNvPr>
          <p:cNvSpPr>
            <a:spLocks noGrp="1"/>
          </p:cNvSpPr>
          <p:nvPr>
            <p:ph type="dt" sz="half" idx="10"/>
          </p:nvPr>
        </p:nvSpPr>
        <p:spPr/>
        <p:txBody>
          <a:bodyPr/>
          <a:lstStyle/>
          <a:p>
            <a:fld id="{25DE1F97-EF17-4929-B2D6-2F93FD180AC4}" type="datetimeFigureOut">
              <a:rPr lang="fr-FR" smtClean="0"/>
              <a:t>24/09/2025</a:t>
            </a:fld>
            <a:endParaRPr lang="fr-FR"/>
          </a:p>
        </p:txBody>
      </p:sp>
      <p:sp>
        <p:nvSpPr>
          <p:cNvPr id="6" name="Espace réservé du pied de page 5">
            <a:extLst>
              <a:ext uri="{FF2B5EF4-FFF2-40B4-BE49-F238E27FC236}">
                <a16:creationId xmlns:a16="http://schemas.microsoft.com/office/drawing/2014/main" id="{C284D466-A375-0F7D-EE04-BDBD2DD2D9B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247AF9B-A72D-4A7C-EDBE-ABA9CD53A7BE}"/>
              </a:ext>
            </a:extLst>
          </p:cNvPr>
          <p:cNvSpPr>
            <a:spLocks noGrp="1"/>
          </p:cNvSpPr>
          <p:nvPr>
            <p:ph type="sldNum" sz="quarter" idx="12"/>
          </p:nvPr>
        </p:nvSpPr>
        <p:spPr/>
        <p:txBody>
          <a:bodyPr/>
          <a:lstStyle/>
          <a:p>
            <a:fld id="{87C06D93-7EFA-419A-B25E-0DA0185CEE1A}" type="slidenum">
              <a:rPr lang="fr-FR" smtClean="0"/>
              <a:t>‹N°›</a:t>
            </a:fld>
            <a:endParaRPr lang="fr-FR"/>
          </a:p>
        </p:txBody>
      </p:sp>
    </p:spTree>
    <p:extLst>
      <p:ext uri="{BB962C8B-B14F-4D97-AF65-F5344CB8AC3E}">
        <p14:creationId xmlns:p14="http://schemas.microsoft.com/office/powerpoint/2010/main" val="3683638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2D4F42-7978-57E1-601F-D3D01A51B70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0D71EAA-AAF4-7CC4-83A5-0A33E58B37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BD10A7F-2FB2-BB53-E3B0-188D14F4831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DCB21A1-AB98-5343-1A43-01CA91986B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E0FF219-7251-9A5A-5CD3-4B63D28555E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0EFF2B8-1ECE-5AB3-499E-F3AD8B836CC6}"/>
              </a:ext>
            </a:extLst>
          </p:cNvPr>
          <p:cNvSpPr>
            <a:spLocks noGrp="1"/>
          </p:cNvSpPr>
          <p:nvPr>
            <p:ph type="dt" sz="half" idx="10"/>
          </p:nvPr>
        </p:nvSpPr>
        <p:spPr/>
        <p:txBody>
          <a:bodyPr/>
          <a:lstStyle/>
          <a:p>
            <a:fld id="{25DE1F97-EF17-4929-B2D6-2F93FD180AC4}" type="datetimeFigureOut">
              <a:rPr lang="fr-FR" smtClean="0"/>
              <a:t>24/09/2025</a:t>
            </a:fld>
            <a:endParaRPr lang="fr-FR"/>
          </a:p>
        </p:txBody>
      </p:sp>
      <p:sp>
        <p:nvSpPr>
          <p:cNvPr id="8" name="Espace réservé du pied de page 7">
            <a:extLst>
              <a:ext uri="{FF2B5EF4-FFF2-40B4-BE49-F238E27FC236}">
                <a16:creationId xmlns:a16="http://schemas.microsoft.com/office/drawing/2014/main" id="{D271D5C4-8A61-BE23-86FC-C9D358CF4BA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F584779-B330-FB89-9EF6-2478B1431CDB}"/>
              </a:ext>
            </a:extLst>
          </p:cNvPr>
          <p:cNvSpPr>
            <a:spLocks noGrp="1"/>
          </p:cNvSpPr>
          <p:nvPr>
            <p:ph type="sldNum" sz="quarter" idx="12"/>
          </p:nvPr>
        </p:nvSpPr>
        <p:spPr/>
        <p:txBody>
          <a:bodyPr/>
          <a:lstStyle/>
          <a:p>
            <a:fld id="{87C06D93-7EFA-419A-B25E-0DA0185CEE1A}" type="slidenum">
              <a:rPr lang="fr-FR" smtClean="0"/>
              <a:t>‹N°›</a:t>
            </a:fld>
            <a:endParaRPr lang="fr-FR"/>
          </a:p>
        </p:txBody>
      </p:sp>
    </p:spTree>
    <p:extLst>
      <p:ext uri="{BB962C8B-B14F-4D97-AF65-F5344CB8AC3E}">
        <p14:creationId xmlns:p14="http://schemas.microsoft.com/office/powerpoint/2010/main" val="3380335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F5619F-0E7A-31BE-EED2-50FB16B4CF4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B87CF8C-8DAF-E904-CED0-893FFD0F7EB6}"/>
              </a:ext>
            </a:extLst>
          </p:cNvPr>
          <p:cNvSpPr>
            <a:spLocks noGrp="1"/>
          </p:cNvSpPr>
          <p:nvPr>
            <p:ph type="dt" sz="half" idx="10"/>
          </p:nvPr>
        </p:nvSpPr>
        <p:spPr/>
        <p:txBody>
          <a:bodyPr/>
          <a:lstStyle/>
          <a:p>
            <a:fld id="{25DE1F97-EF17-4929-B2D6-2F93FD180AC4}" type="datetimeFigureOut">
              <a:rPr lang="fr-FR" smtClean="0"/>
              <a:t>24/09/2025</a:t>
            </a:fld>
            <a:endParaRPr lang="fr-FR"/>
          </a:p>
        </p:txBody>
      </p:sp>
      <p:sp>
        <p:nvSpPr>
          <p:cNvPr id="4" name="Espace réservé du pied de page 3">
            <a:extLst>
              <a:ext uri="{FF2B5EF4-FFF2-40B4-BE49-F238E27FC236}">
                <a16:creationId xmlns:a16="http://schemas.microsoft.com/office/drawing/2014/main" id="{B4FE3525-33B6-5F25-57DC-2F7F3541052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7E97E46-5CC6-F69C-2597-72DD9EA30162}"/>
              </a:ext>
            </a:extLst>
          </p:cNvPr>
          <p:cNvSpPr>
            <a:spLocks noGrp="1"/>
          </p:cNvSpPr>
          <p:nvPr>
            <p:ph type="sldNum" sz="quarter" idx="12"/>
          </p:nvPr>
        </p:nvSpPr>
        <p:spPr/>
        <p:txBody>
          <a:bodyPr/>
          <a:lstStyle/>
          <a:p>
            <a:fld id="{87C06D93-7EFA-419A-B25E-0DA0185CEE1A}" type="slidenum">
              <a:rPr lang="fr-FR" smtClean="0"/>
              <a:t>‹N°›</a:t>
            </a:fld>
            <a:endParaRPr lang="fr-FR"/>
          </a:p>
        </p:txBody>
      </p:sp>
    </p:spTree>
    <p:extLst>
      <p:ext uri="{BB962C8B-B14F-4D97-AF65-F5344CB8AC3E}">
        <p14:creationId xmlns:p14="http://schemas.microsoft.com/office/powerpoint/2010/main" val="1008407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B7459EC-70AA-B7BE-4E1B-34FDC72CCB22}"/>
              </a:ext>
            </a:extLst>
          </p:cNvPr>
          <p:cNvSpPr>
            <a:spLocks noGrp="1"/>
          </p:cNvSpPr>
          <p:nvPr>
            <p:ph type="dt" sz="half" idx="10"/>
          </p:nvPr>
        </p:nvSpPr>
        <p:spPr/>
        <p:txBody>
          <a:bodyPr/>
          <a:lstStyle/>
          <a:p>
            <a:fld id="{25DE1F97-EF17-4929-B2D6-2F93FD180AC4}" type="datetimeFigureOut">
              <a:rPr lang="fr-FR" smtClean="0"/>
              <a:t>24/09/2025</a:t>
            </a:fld>
            <a:endParaRPr lang="fr-FR"/>
          </a:p>
        </p:txBody>
      </p:sp>
      <p:sp>
        <p:nvSpPr>
          <p:cNvPr id="3" name="Espace réservé du pied de page 2">
            <a:extLst>
              <a:ext uri="{FF2B5EF4-FFF2-40B4-BE49-F238E27FC236}">
                <a16:creationId xmlns:a16="http://schemas.microsoft.com/office/drawing/2014/main" id="{3D42E2F7-96E8-FE72-446C-27DE64116DA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A461953-7117-E6D9-C864-F3616223DF8E}"/>
              </a:ext>
            </a:extLst>
          </p:cNvPr>
          <p:cNvSpPr>
            <a:spLocks noGrp="1"/>
          </p:cNvSpPr>
          <p:nvPr>
            <p:ph type="sldNum" sz="quarter" idx="12"/>
          </p:nvPr>
        </p:nvSpPr>
        <p:spPr/>
        <p:txBody>
          <a:bodyPr/>
          <a:lstStyle/>
          <a:p>
            <a:fld id="{87C06D93-7EFA-419A-B25E-0DA0185CEE1A}" type="slidenum">
              <a:rPr lang="fr-FR" smtClean="0"/>
              <a:t>‹N°›</a:t>
            </a:fld>
            <a:endParaRPr lang="fr-FR"/>
          </a:p>
        </p:txBody>
      </p:sp>
    </p:spTree>
    <p:extLst>
      <p:ext uri="{BB962C8B-B14F-4D97-AF65-F5344CB8AC3E}">
        <p14:creationId xmlns:p14="http://schemas.microsoft.com/office/powerpoint/2010/main" val="3478724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C9C9BC-52D4-9C5F-59AD-AD551E121E4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AA892EE-E662-C2DD-BF3E-908C8A1E6E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C6F9CFC-F90D-B19C-D689-CA342C3190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A6E0ECD-5AFF-8564-3F4E-FF396B30EEEE}"/>
              </a:ext>
            </a:extLst>
          </p:cNvPr>
          <p:cNvSpPr>
            <a:spLocks noGrp="1"/>
          </p:cNvSpPr>
          <p:nvPr>
            <p:ph type="dt" sz="half" idx="10"/>
          </p:nvPr>
        </p:nvSpPr>
        <p:spPr/>
        <p:txBody>
          <a:bodyPr/>
          <a:lstStyle/>
          <a:p>
            <a:fld id="{25DE1F97-EF17-4929-B2D6-2F93FD180AC4}" type="datetimeFigureOut">
              <a:rPr lang="fr-FR" smtClean="0"/>
              <a:t>24/09/2025</a:t>
            </a:fld>
            <a:endParaRPr lang="fr-FR"/>
          </a:p>
        </p:txBody>
      </p:sp>
      <p:sp>
        <p:nvSpPr>
          <p:cNvPr id="6" name="Espace réservé du pied de page 5">
            <a:extLst>
              <a:ext uri="{FF2B5EF4-FFF2-40B4-BE49-F238E27FC236}">
                <a16:creationId xmlns:a16="http://schemas.microsoft.com/office/drawing/2014/main" id="{FD7E2E75-C8ED-F87C-A542-487D3B7C901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3C2990-1A70-CAB0-AC7E-DCA2DD5F678B}"/>
              </a:ext>
            </a:extLst>
          </p:cNvPr>
          <p:cNvSpPr>
            <a:spLocks noGrp="1"/>
          </p:cNvSpPr>
          <p:nvPr>
            <p:ph type="sldNum" sz="quarter" idx="12"/>
          </p:nvPr>
        </p:nvSpPr>
        <p:spPr/>
        <p:txBody>
          <a:bodyPr/>
          <a:lstStyle/>
          <a:p>
            <a:fld id="{87C06D93-7EFA-419A-B25E-0DA0185CEE1A}" type="slidenum">
              <a:rPr lang="fr-FR" smtClean="0"/>
              <a:t>‹N°›</a:t>
            </a:fld>
            <a:endParaRPr lang="fr-FR"/>
          </a:p>
        </p:txBody>
      </p:sp>
    </p:spTree>
    <p:extLst>
      <p:ext uri="{BB962C8B-B14F-4D97-AF65-F5344CB8AC3E}">
        <p14:creationId xmlns:p14="http://schemas.microsoft.com/office/powerpoint/2010/main" val="3561829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9F8B74-B7BA-11C9-1D83-F86FB398AF9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8205414-917B-229C-F88A-E58292AD19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3C94A56-F7AB-3CAF-BA23-71B9691ACC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5134018-148C-5CF2-AB7C-BC37AE7F3AC2}"/>
              </a:ext>
            </a:extLst>
          </p:cNvPr>
          <p:cNvSpPr>
            <a:spLocks noGrp="1"/>
          </p:cNvSpPr>
          <p:nvPr>
            <p:ph type="dt" sz="half" idx="10"/>
          </p:nvPr>
        </p:nvSpPr>
        <p:spPr/>
        <p:txBody>
          <a:bodyPr/>
          <a:lstStyle/>
          <a:p>
            <a:fld id="{25DE1F97-EF17-4929-B2D6-2F93FD180AC4}" type="datetimeFigureOut">
              <a:rPr lang="fr-FR" smtClean="0"/>
              <a:t>24/09/2025</a:t>
            </a:fld>
            <a:endParaRPr lang="fr-FR"/>
          </a:p>
        </p:txBody>
      </p:sp>
      <p:sp>
        <p:nvSpPr>
          <p:cNvPr id="6" name="Espace réservé du pied de page 5">
            <a:extLst>
              <a:ext uri="{FF2B5EF4-FFF2-40B4-BE49-F238E27FC236}">
                <a16:creationId xmlns:a16="http://schemas.microsoft.com/office/drawing/2014/main" id="{5F62B4A9-AD0C-8397-7FC8-80AE9BF2A5F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B661EF9-8B6A-F26B-3CA5-CCC8FC6C08E4}"/>
              </a:ext>
            </a:extLst>
          </p:cNvPr>
          <p:cNvSpPr>
            <a:spLocks noGrp="1"/>
          </p:cNvSpPr>
          <p:nvPr>
            <p:ph type="sldNum" sz="quarter" idx="12"/>
          </p:nvPr>
        </p:nvSpPr>
        <p:spPr/>
        <p:txBody>
          <a:bodyPr/>
          <a:lstStyle/>
          <a:p>
            <a:fld id="{87C06D93-7EFA-419A-B25E-0DA0185CEE1A}" type="slidenum">
              <a:rPr lang="fr-FR" smtClean="0"/>
              <a:t>‹N°›</a:t>
            </a:fld>
            <a:endParaRPr lang="fr-FR"/>
          </a:p>
        </p:txBody>
      </p:sp>
    </p:spTree>
    <p:extLst>
      <p:ext uri="{BB962C8B-B14F-4D97-AF65-F5344CB8AC3E}">
        <p14:creationId xmlns:p14="http://schemas.microsoft.com/office/powerpoint/2010/main" val="161706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C9E9FF1-F586-3BE9-B27F-DC4A10673F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3C1F9F8-F157-8422-0544-4112D90F12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4306A60-15C8-07A1-01CD-64B60B6568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DE1F97-EF17-4929-B2D6-2F93FD180AC4}" type="datetimeFigureOut">
              <a:rPr lang="fr-FR" smtClean="0"/>
              <a:t>24/09/2025</a:t>
            </a:fld>
            <a:endParaRPr lang="fr-FR"/>
          </a:p>
        </p:txBody>
      </p:sp>
      <p:sp>
        <p:nvSpPr>
          <p:cNvPr id="5" name="Espace réservé du pied de page 4">
            <a:extLst>
              <a:ext uri="{FF2B5EF4-FFF2-40B4-BE49-F238E27FC236}">
                <a16:creationId xmlns:a16="http://schemas.microsoft.com/office/drawing/2014/main" id="{7F638DB0-8DBB-4E64-CA81-BB6CE95070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7F29B90-7A37-6E2E-35E2-12D62C9989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C06D93-7EFA-419A-B25E-0DA0185CEE1A}" type="slidenum">
              <a:rPr lang="fr-FR" smtClean="0"/>
              <a:t>‹N°›</a:t>
            </a:fld>
            <a:endParaRPr lang="fr-FR"/>
          </a:p>
        </p:txBody>
      </p:sp>
    </p:spTree>
    <p:extLst>
      <p:ext uri="{BB962C8B-B14F-4D97-AF65-F5344CB8AC3E}">
        <p14:creationId xmlns:p14="http://schemas.microsoft.com/office/powerpoint/2010/main" val="1800823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D9E5EC-78F8-3671-5A26-7D413F18EA26}"/>
              </a:ext>
            </a:extLst>
          </p:cNvPr>
          <p:cNvSpPr>
            <a:spLocks noGrp="1"/>
          </p:cNvSpPr>
          <p:nvPr>
            <p:ph type="ctrTitle"/>
          </p:nvPr>
        </p:nvSpPr>
        <p:spPr>
          <a:xfrm>
            <a:off x="6095999" y="162306"/>
            <a:ext cx="5468815" cy="2514600"/>
          </a:xfrm>
        </p:spPr>
        <p:txBody>
          <a:bodyPr>
            <a:normAutofit/>
          </a:bodyPr>
          <a:lstStyle/>
          <a:p>
            <a:r>
              <a:rPr lang="fr-FR" sz="3200" b="1" dirty="0">
                <a:solidFill>
                  <a:srgbClr val="2B3D6C"/>
                </a:solidFill>
                <a:latin typeface="Montserrat" pitchFamily="2" charset="77"/>
              </a:rPr>
              <a:t>L’ÉVOLUTION DE LA CHARTE DE L’EXPERTISE EN ÉVALUATION IMMOBILIÈRE DANS SON ÉDITION 2025</a:t>
            </a:r>
            <a:endParaRPr lang="fr-FR" sz="3200" b="1" dirty="0">
              <a:solidFill>
                <a:srgbClr val="2B3D6C"/>
              </a:solidFill>
              <a:highlight>
                <a:srgbClr val="FFFF00"/>
              </a:highlight>
              <a:latin typeface="Montserrat" pitchFamily="2" charset="77"/>
            </a:endParaRPr>
          </a:p>
        </p:txBody>
      </p:sp>
      <p:pic>
        <p:nvPicPr>
          <p:cNvPr id="6" name="Image 5" descr="Une image contenant texte, capture d’écran, graphisme, conception&#10;&#10;Le contenu généré par l’IA peut être incorrect.">
            <a:extLst>
              <a:ext uri="{FF2B5EF4-FFF2-40B4-BE49-F238E27FC236}">
                <a16:creationId xmlns:a16="http://schemas.microsoft.com/office/drawing/2014/main" id="{666E2EED-A9A1-0E8B-54EB-30FDEF65778F}"/>
              </a:ext>
            </a:extLst>
          </p:cNvPr>
          <p:cNvPicPr>
            <a:picLocks noChangeAspect="1"/>
          </p:cNvPicPr>
          <p:nvPr/>
        </p:nvPicPr>
        <p:blipFill>
          <a:blip r:embed="rId2">
            <a:extLst>
              <a:ext uri="{28A0092B-C50C-407E-A947-70E740481C1C}">
                <a14:useLocalDpi xmlns:a14="http://schemas.microsoft.com/office/drawing/2010/main" val="0"/>
              </a:ext>
            </a:extLst>
          </a:blip>
          <a:srcRect r="55144"/>
          <a:stretch>
            <a:fillRect/>
          </a:stretch>
        </p:blipFill>
        <p:spPr>
          <a:xfrm>
            <a:off x="0" y="0"/>
            <a:ext cx="5468815" cy="6858000"/>
          </a:xfrm>
          <a:prstGeom prst="rect">
            <a:avLst/>
          </a:prstGeom>
        </p:spPr>
      </p:pic>
      <p:sp>
        <p:nvSpPr>
          <p:cNvPr id="7" name="Sous-titre 2">
            <a:extLst>
              <a:ext uri="{FF2B5EF4-FFF2-40B4-BE49-F238E27FC236}">
                <a16:creationId xmlns:a16="http://schemas.microsoft.com/office/drawing/2014/main" id="{7523B8F6-5EA5-B90B-29BA-EE0AE7BD570A}"/>
              </a:ext>
            </a:extLst>
          </p:cNvPr>
          <p:cNvSpPr txBox="1">
            <a:spLocks/>
          </p:cNvSpPr>
          <p:nvPr/>
        </p:nvSpPr>
        <p:spPr>
          <a:xfrm>
            <a:off x="5468815" y="3153516"/>
            <a:ext cx="6723185" cy="35444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dirty="0">
                <a:solidFill>
                  <a:srgbClr val="4966AC"/>
                </a:solidFill>
                <a:latin typeface="Montserrat" pitchFamily="2" charset="77"/>
              </a:rPr>
              <a:t>Madame Emmanuelle GAUTHIER, Expert près la Cour d‘appel de Paris, Présidente de la Compagnie des Experts en Estimations Immobilières, gestion d’immeubles et copropriété près la Cour d’appel de Paris</a:t>
            </a:r>
          </a:p>
          <a:p>
            <a:r>
              <a:rPr lang="fr-FR" dirty="0">
                <a:solidFill>
                  <a:srgbClr val="4966AC"/>
                </a:solidFill>
                <a:latin typeface="Montserrat" pitchFamily="2" charset="77"/>
              </a:rPr>
              <a:t>Monsieur Raphaël GARRAUD, expert près la Cour d’appel de Paris et représentant de la CNEJI au Comité d’application de la Charte de l’Expertise en Evaluation Immobilière</a:t>
            </a:r>
          </a:p>
        </p:txBody>
      </p:sp>
    </p:spTree>
    <p:extLst>
      <p:ext uri="{BB962C8B-B14F-4D97-AF65-F5344CB8AC3E}">
        <p14:creationId xmlns:p14="http://schemas.microsoft.com/office/powerpoint/2010/main" val="2604958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0DF8D-5F30-8D04-7721-0F3274460B7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5D377DD-5DA1-B5C2-B9AC-C3AD0AD30F26}"/>
              </a:ext>
            </a:extLst>
          </p:cNvPr>
          <p:cNvSpPr>
            <a:spLocks noGrp="1"/>
          </p:cNvSpPr>
          <p:nvPr>
            <p:ph type="title"/>
          </p:nvPr>
        </p:nvSpPr>
        <p:spPr>
          <a:xfrm>
            <a:off x="838200" y="365126"/>
            <a:ext cx="10515600" cy="803854"/>
          </a:xfrm>
        </p:spPr>
        <p:txBody>
          <a:bodyPr/>
          <a:lstStyle/>
          <a:p>
            <a:r>
              <a:rPr lang="fr-FR" b="1" dirty="0">
                <a:solidFill>
                  <a:srgbClr val="2B3D6C"/>
                </a:solidFill>
                <a:latin typeface="Montserrat" pitchFamily="2" charset="77"/>
              </a:rPr>
              <a:t>II – EVOLUTIONS </a:t>
            </a:r>
          </a:p>
        </p:txBody>
      </p:sp>
      <p:pic>
        <p:nvPicPr>
          <p:cNvPr id="5" name="Espace réservé du contenu 4" descr="Une image contenant capture d’écran, texte, Graphique, conception&#10;&#10;Le contenu généré par l’IA peut être incorrect.">
            <a:extLst>
              <a:ext uri="{FF2B5EF4-FFF2-40B4-BE49-F238E27FC236}">
                <a16:creationId xmlns:a16="http://schemas.microsoft.com/office/drawing/2014/main" id="{10434368-8913-FCF1-A787-68DBC585D18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86667"/>
          <a:stretch>
            <a:fillRect/>
          </a:stretch>
        </p:blipFill>
        <p:spPr>
          <a:xfrm>
            <a:off x="0" y="5943600"/>
            <a:ext cx="12192000" cy="914400"/>
          </a:xfrm>
        </p:spPr>
      </p:pic>
      <p:pic>
        <p:nvPicPr>
          <p:cNvPr id="6" name="Image 5">
            <a:extLst>
              <a:ext uri="{FF2B5EF4-FFF2-40B4-BE49-F238E27FC236}">
                <a16:creationId xmlns:a16="http://schemas.microsoft.com/office/drawing/2014/main" id="{84308874-D2F8-6424-2E6C-94F02195CF0B}"/>
              </a:ext>
            </a:extLst>
          </p:cNvPr>
          <p:cNvPicPr>
            <a:picLocks noChangeAspect="1"/>
          </p:cNvPicPr>
          <p:nvPr/>
        </p:nvPicPr>
        <p:blipFill>
          <a:blip r:embed="rId3"/>
          <a:stretch>
            <a:fillRect/>
          </a:stretch>
        </p:blipFill>
        <p:spPr>
          <a:xfrm>
            <a:off x="285136" y="1503277"/>
            <a:ext cx="5988539" cy="3389147"/>
          </a:xfrm>
          <a:prstGeom prst="rect">
            <a:avLst/>
          </a:prstGeom>
        </p:spPr>
      </p:pic>
      <p:pic>
        <p:nvPicPr>
          <p:cNvPr id="8" name="Image 7">
            <a:extLst>
              <a:ext uri="{FF2B5EF4-FFF2-40B4-BE49-F238E27FC236}">
                <a16:creationId xmlns:a16="http://schemas.microsoft.com/office/drawing/2014/main" id="{2710D86E-998B-8082-8C05-6353F7D0E8A7}"/>
              </a:ext>
            </a:extLst>
          </p:cNvPr>
          <p:cNvPicPr>
            <a:picLocks noChangeAspect="1"/>
          </p:cNvPicPr>
          <p:nvPr/>
        </p:nvPicPr>
        <p:blipFill>
          <a:blip r:embed="rId4"/>
          <a:stretch>
            <a:fillRect/>
          </a:stretch>
        </p:blipFill>
        <p:spPr>
          <a:xfrm>
            <a:off x="6499123" y="564806"/>
            <a:ext cx="5557039" cy="5044497"/>
          </a:xfrm>
          <a:prstGeom prst="rect">
            <a:avLst/>
          </a:prstGeom>
        </p:spPr>
      </p:pic>
      <p:sp>
        <p:nvSpPr>
          <p:cNvPr id="3" name="Rectangle 2">
            <a:extLst>
              <a:ext uri="{FF2B5EF4-FFF2-40B4-BE49-F238E27FC236}">
                <a16:creationId xmlns:a16="http://schemas.microsoft.com/office/drawing/2014/main" id="{4CFB5F3A-3C9B-0D5B-16C8-0AD31B46E274}"/>
              </a:ext>
            </a:extLst>
          </p:cNvPr>
          <p:cNvSpPr/>
          <p:nvPr/>
        </p:nvSpPr>
        <p:spPr>
          <a:xfrm>
            <a:off x="4553712" y="3008376"/>
            <a:ext cx="1014984" cy="28346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9DA2BDE8-4EF7-6018-BF42-FDC9DE1AE550}"/>
              </a:ext>
            </a:extLst>
          </p:cNvPr>
          <p:cNvSpPr/>
          <p:nvPr/>
        </p:nvSpPr>
        <p:spPr>
          <a:xfrm>
            <a:off x="10533888" y="5303520"/>
            <a:ext cx="819912" cy="23774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107699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6AC4F-D48A-78A6-B272-A0F7ECF344B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3E9682B-61E6-B0F3-1D38-A95292DBDABB}"/>
              </a:ext>
            </a:extLst>
          </p:cNvPr>
          <p:cNvSpPr>
            <a:spLocks noGrp="1"/>
          </p:cNvSpPr>
          <p:nvPr>
            <p:ph type="title"/>
          </p:nvPr>
        </p:nvSpPr>
        <p:spPr>
          <a:xfrm>
            <a:off x="838200" y="365126"/>
            <a:ext cx="10515600" cy="803854"/>
          </a:xfrm>
        </p:spPr>
        <p:txBody>
          <a:bodyPr/>
          <a:lstStyle/>
          <a:p>
            <a:r>
              <a:rPr lang="fr-FR" b="1" dirty="0">
                <a:solidFill>
                  <a:srgbClr val="2B3D6C"/>
                </a:solidFill>
                <a:latin typeface="Montserrat" pitchFamily="2" charset="77"/>
              </a:rPr>
              <a:t>III – NOVATIONS </a:t>
            </a:r>
          </a:p>
        </p:txBody>
      </p:sp>
      <p:pic>
        <p:nvPicPr>
          <p:cNvPr id="5" name="Espace réservé du contenu 4" descr="Une image contenant capture d’écran, texte, Graphique, conception&#10;&#10;Le contenu généré par l’IA peut être incorrect.">
            <a:extLst>
              <a:ext uri="{FF2B5EF4-FFF2-40B4-BE49-F238E27FC236}">
                <a16:creationId xmlns:a16="http://schemas.microsoft.com/office/drawing/2014/main" id="{C3DA2221-1ADE-EF88-C531-0CB95E39827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86667"/>
          <a:stretch>
            <a:fillRect/>
          </a:stretch>
        </p:blipFill>
        <p:spPr>
          <a:xfrm>
            <a:off x="0" y="5943600"/>
            <a:ext cx="12192000" cy="914400"/>
          </a:xfrm>
        </p:spPr>
      </p:pic>
      <p:sp>
        <p:nvSpPr>
          <p:cNvPr id="4" name="ZoneTexte 3">
            <a:extLst>
              <a:ext uri="{FF2B5EF4-FFF2-40B4-BE49-F238E27FC236}">
                <a16:creationId xmlns:a16="http://schemas.microsoft.com/office/drawing/2014/main" id="{D917D3C3-E237-D326-8148-FE4B45A36278}"/>
              </a:ext>
            </a:extLst>
          </p:cNvPr>
          <p:cNvSpPr txBox="1"/>
          <p:nvPr/>
        </p:nvSpPr>
        <p:spPr>
          <a:xfrm>
            <a:off x="1143000" y="1437825"/>
            <a:ext cx="9278874" cy="3865866"/>
          </a:xfrm>
          <a:prstGeom prst="rect">
            <a:avLst/>
          </a:prstGeom>
          <a:noFill/>
        </p:spPr>
        <p:txBody>
          <a:bodyPr wrap="square">
            <a:spAutoFit/>
          </a:bodyPr>
          <a:lstStyle/>
          <a:p>
            <a:pPr algn="just">
              <a:lnSpc>
                <a:spcPct val="107000"/>
              </a:lnSpc>
              <a:spcAft>
                <a:spcPts val="800"/>
              </a:spcAft>
            </a:pPr>
            <a:r>
              <a:rPr lang="fr-FR" b="1" kern="100" dirty="0">
                <a:latin typeface="Aptos" panose="020B0004020202020204" pitchFamily="34" charset="0"/>
                <a:cs typeface="Arial" panose="020B0604020202020204" pitchFamily="34" charset="0"/>
              </a:rPr>
              <a:t>PONDERATION DES SURFACES RESIDENTIELLES ET BUREAUX</a:t>
            </a:r>
          </a:p>
          <a:p>
            <a:pPr algn="just">
              <a:lnSpc>
                <a:spcPct val="107000"/>
              </a:lnSpc>
              <a:spcAft>
                <a:spcPts val="800"/>
              </a:spcAft>
            </a:pPr>
            <a:endParaRPr lang="fr-FR" b="1" kern="100" dirty="0">
              <a:latin typeface="Aptos" panose="020B0004020202020204" pitchFamily="34" charset="0"/>
              <a:cs typeface="Arial" panose="020B0604020202020204" pitchFamily="34" charset="0"/>
            </a:endParaRPr>
          </a:p>
          <a:p>
            <a:pPr marL="285750" indent="-285750" algn="just">
              <a:lnSpc>
                <a:spcPct val="107000"/>
              </a:lnSpc>
              <a:spcAft>
                <a:spcPts val="800"/>
              </a:spcAft>
              <a:buFont typeface="Arial" panose="020B0604020202020204" pitchFamily="34" charset="0"/>
              <a:buChar char="•"/>
            </a:pPr>
            <a:r>
              <a:rPr lang="fr-FR" b="1" kern="100" dirty="0">
                <a:latin typeface="Aptos" panose="020B0004020202020204" pitchFamily="34" charset="0"/>
                <a:cs typeface="Arial" panose="020B0604020202020204" pitchFamily="34" charset="0"/>
              </a:rPr>
              <a:t>Recommandations</a:t>
            </a:r>
          </a:p>
          <a:p>
            <a:pPr algn="just">
              <a:lnSpc>
                <a:spcPct val="107000"/>
              </a:lnSpc>
              <a:spcAft>
                <a:spcPts val="800"/>
              </a:spcAft>
            </a:pPr>
            <a:endParaRPr lang="fr-FR" b="1" kern="100" dirty="0">
              <a:latin typeface="Aptos" panose="020B0004020202020204" pitchFamily="34" charset="0"/>
              <a:cs typeface="Arial" panose="020B0604020202020204" pitchFamily="34" charset="0"/>
            </a:endParaRPr>
          </a:p>
          <a:p>
            <a:pPr marL="285750" indent="-285750" algn="just">
              <a:lnSpc>
                <a:spcPct val="107000"/>
              </a:lnSpc>
              <a:spcAft>
                <a:spcPts val="800"/>
              </a:spcAft>
              <a:buFont typeface="Arial" panose="020B0604020202020204" pitchFamily="34" charset="0"/>
              <a:buChar char="•"/>
            </a:pPr>
            <a:r>
              <a:rPr lang="fr-FR" b="1" kern="100" dirty="0">
                <a:latin typeface="Aptos" panose="020B0004020202020204" pitchFamily="34" charset="0"/>
                <a:cs typeface="Arial" panose="020B0604020202020204" pitchFamily="34" charset="0"/>
              </a:rPr>
              <a:t>Principe d’harmonisation des pratiques</a:t>
            </a:r>
          </a:p>
          <a:p>
            <a:pPr algn="just">
              <a:lnSpc>
                <a:spcPct val="107000"/>
              </a:lnSpc>
              <a:spcAft>
                <a:spcPts val="800"/>
              </a:spcAft>
            </a:pPr>
            <a:endParaRPr lang="fr-FR" b="1" kern="100" dirty="0">
              <a:latin typeface="Aptos" panose="020B0004020202020204" pitchFamily="34" charset="0"/>
              <a:cs typeface="Arial" panose="020B0604020202020204" pitchFamily="34" charset="0"/>
            </a:endParaRPr>
          </a:p>
          <a:p>
            <a:pPr marL="285750" indent="-285750" algn="just">
              <a:lnSpc>
                <a:spcPct val="107000"/>
              </a:lnSpc>
              <a:spcAft>
                <a:spcPts val="800"/>
              </a:spcAft>
              <a:buFont typeface="Arial" panose="020B0604020202020204" pitchFamily="34" charset="0"/>
              <a:buChar char="•"/>
            </a:pPr>
            <a:r>
              <a:rPr lang="fr-FR" b="1" kern="100" dirty="0">
                <a:latin typeface="Aptos" panose="020B0004020202020204" pitchFamily="34" charset="0"/>
                <a:cs typeface="Arial" panose="020B0604020202020204" pitchFamily="34" charset="0"/>
              </a:rPr>
              <a:t>Concerne principalement des biens exceptionnels dans leur marché (exclusion si l’expert dispose de comparables similaires)</a:t>
            </a:r>
          </a:p>
          <a:p>
            <a:pPr>
              <a:lnSpc>
                <a:spcPct val="107000"/>
              </a:lnSpc>
              <a:spcAft>
                <a:spcPts val="800"/>
              </a:spcAft>
            </a:pPr>
            <a:r>
              <a:rPr lang="fr-FR" b="1" kern="100" dirty="0">
                <a:latin typeface="Aptos" panose="020B0004020202020204" pitchFamily="34" charset="0"/>
                <a:cs typeface="Arial" panose="020B0604020202020204" pitchFamily="34" charset="0"/>
              </a:rPr>
              <a:t>	</a:t>
            </a:r>
          </a:p>
          <a:p>
            <a:pPr>
              <a:lnSpc>
                <a:spcPct val="107000"/>
              </a:lnSpc>
              <a:spcAft>
                <a:spcPts val="800"/>
              </a:spcAft>
            </a:pPr>
            <a:r>
              <a:rPr lang="fr-FR" b="1" kern="100" dirty="0">
                <a:latin typeface="Aptos" panose="020B0004020202020204" pitchFamily="34" charset="0"/>
                <a:cs typeface="Arial" panose="020B0604020202020204" pitchFamily="34" charset="0"/>
              </a:rPr>
              <a:t>	</a:t>
            </a:r>
            <a:endParaRPr lang="fr-FR" dirty="0"/>
          </a:p>
        </p:txBody>
      </p:sp>
    </p:spTree>
    <p:extLst>
      <p:ext uri="{BB962C8B-B14F-4D97-AF65-F5344CB8AC3E}">
        <p14:creationId xmlns:p14="http://schemas.microsoft.com/office/powerpoint/2010/main" val="1972817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9D7F5-1250-5402-649D-FC8FFBD70DA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B76BF06-955B-AA5B-CBD5-0F3F8971637B}"/>
              </a:ext>
            </a:extLst>
          </p:cNvPr>
          <p:cNvSpPr>
            <a:spLocks noGrp="1"/>
          </p:cNvSpPr>
          <p:nvPr>
            <p:ph type="title"/>
          </p:nvPr>
        </p:nvSpPr>
        <p:spPr>
          <a:xfrm>
            <a:off x="838200" y="365126"/>
            <a:ext cx="10515600" cy="803854"/>
          </a:xfrm>
        </p:spPr>
        <p:txBody>
          <a:bodyPr/>
          <a:lstStyle/>
          <a:p>
            <a:r>
              <a:rPr lang="fr-FR" b="1" dirty="0">
                <a:solidFill>
                  <a:srgbClr val="2B3D6C"/>
                </a:solidFill>
                <a:latin typeface="Montserrat" pitchFamily="2" charset="77"/>
              </a:rPr>
              <a:t>III – NOVATIONS </a:t>
            </a:r>
          </a:p>
        </p:txBody>
      </p:sp>
      <p:pic>
        <p:nvPicPr>
          <p:cNvPr id="5" name="Espace réservé du contenu 4" descr="Une image contenant capture d’écran, texte, Graphique, conception&#10;&#10;Le contenu généré par l’IA peut être incorrect.">
            <a:extLst>
              <a:ext uri="{FF2B5EF4-FFF2-40B4-BE49-F238E27FC236}">
                <a16:creationId xmlns:a16="http://schemas.microsoft.com/office/drawing/2014/main" id="{07703426-BDD5-65C2-7982-FB7E113CF41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86667"/>
          <a:stretch>
            <a:fillRect/>
          </a:stretch>
        </p:blipFill>
        <p:spPr>
          <a:xfrm>
            <a:off x="0" y="5943600"/>
            <a:ext cx="12192000" cy="914400"/>
          </a:xfrm>
        </p:spPr>
      </p:pic>
      <p:pic>
        <p:nvPicPr>
          <p:cNvPr id="8" name="Image 7">
            <a:extLst>
              <a:ext uri="{FF2B5EF4-FFF2-40B4-BE49-F238E27FC236}">
                <a16:creationId xmlns:a16="http://schemas.microsoft.com/office/drawing/2014/main" id="{7940D4D7-EA44-46E2-40EE-94C7623C6F63}"/>
              </a:ext>
            </a:extLst>
          </p:cNvPr>
          <p:cNvPicPr>
            <a:picLocks noChangeAspect="1"/>
          </p:cNvPicPr>
          <p:nvPr/>
        </p:nvPicPr>
        <p:blipFill>
          <a:blip r:embed="rId3"/>
          <a:stretch>
            <a:fillRect/>
          </a:stretch>
        </p:blipFill>
        <p:spPr>
          <a:xfrm>
            <a:off x="199885" y="1337392"/>
            <a:ext cx="5788633" cy="4434840"/>
          </a:xfrm>
          <a:prstGeom prst="rect">
            <a:avLst/>
          </a:prstGeom>
        </p:spPr>
      </p:pic>
      <p:pic>
        <p:nvPicPr>
          <p:cNvPr id="4" name="Image 3">
            <a:extLst>
              <a:ext uri="{FF2B5EF4-FFF2-40B4-BE49-F238E27FC236}">
                <a16:creationId xmlns:a16="http://schemas.microsoft.com/office/drawing/2014/main" id="{B9F6D9FA-D207-2F04-1F72-7489E8B87323}"/>
              </a:ext>
            </a:extLst>
          </p:cNvPr>
          <p:cNvPicPr>
            <a:picLocks noChangeAspect="1"/>
          </p:cNvPicPr>
          <p:nvPr/>
        </p:nvPicPr>
        <p:blipFill>
          <a:blip r:embed="rId4"/>
          <a:stretch>
            <a:fillRect/>
          </a:stretch>
        </p:blipFill>
        <p:spPr>
          <a:xfrm>
            <a:off x="7043716" y="365126"/>
            <a:ext cx="3395684" cy="5407106"/>
          </a:xfrm>
          <a:prstGeom prst="rect">
            <a:avLst/>
          </a:prstGeom>
        </p:spPr>
      </p:pic>
    </p:spTree>
    <p:extLst>
      <p:ext uri="{BB962C8B-B14F-4D97-AF65-F5344CB8AC3E}">
        <p14:creationId xmlns:p14="http://schemas.microsoft.com/office/powerpoint/2010/main" val="2478174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199E9-A446-0C03-01EB-E7EF59F2C9A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5887B5A-FEF2-2A15-A6CF-4CFF4A281E0E}"/>
              </a:ext>
            </a:extLst>
          </p:cNvPr>
          <p:cNvSpPr>
            <a:spLocks noGrp="1"/>
          </p:cNvSpPr>
          <p:nvPr>
            <p:ph type="title"/>
          </p:nvPr>
        </p:nvSpPr>
        <p:spPr>
          <a:xfrm>
            <a:off x="838200" y="365126"/>
            <a:ext cx="10515600" cy="803854"/>
          </a:xfrm>
        </p:spPr>
        <p:txBody>
          <a:bodyPr/>
          <a:lstStyle/>
          <a:p>
            <a:r>
              <a:rPr lang="fr-FR" b="1" dirty="0">
                <a:solidFill>
                  <a:srgbClr val="2B3D6C"/>
                </a:solidFill>
                <a:latin typeface="Montserrat" pitchFamily="2" charset="77"/>
              </a:rPr>
              <a:t>III – NOVATIONS </a:t>
            </a:r>
          </a:p>
        </p:txBody>
      </p:sp>
      <p:pic>
        <p:nvPicPr>
          <p:cNvPr id="5" name="Espace réservé du contenu 4" descr="Une image contenant capture d’écran, texte, Graphique, conception&#10;&#10;Le contenu généré par l’IA peut être incorrect.">
            <a:extLst>
              <a:ext uri="{FF2B5EF4-FFF2-40B4-BE49-F238E27FC236}">
                <a16:creationId xmlns:a16="http://schemas.microsoft.com/office/drawing/2014/main" id="{37BBCF19-0C16-6A02-D99F-633C2D8E994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86667"/>
          <a:stretch>
            <a:fillRect/>
          </a:stretch>
        </p:blipFill>
        <p:spPr>
          <a:xfrm>
            <a:off x="0" y="5943600"/>
            <a:ext cx="12192000" cy="914400"/>
          </a:xfrm>
        </p:spPr>
      </p:pic>
      <p:pic>
        <p:nvPicPr>
          <p:cNvPr id="4" name="Image 3">
            <a:extLst>
              <a:ext uri="{FF2B5EF4-FFF2-40B4-BE49-F238E27FC236}">
                <a16:creationId xmlns:a16="http://schemas.microsoft.com/office/drawing/2014/main" id="{07C0DFA4-9117-F452-B21D-582D5D826424}"/>
              </a:ext>
            </a:extLst>
          </p:cNvPr>
          <p:cNvPicPr>
            <a:picLocks noChangeAspect="1"/>
          </p:cNvPicPr>
          <p:nvPr/>
        </p:nvPicPr>
        <p:blipFill>
          <a:blip r:embed="rId3"/>
          <a:srcRect b="5422"/>
          <a:stretch>
            <a:fillRect/>
          </a:stretch>
        </p:blipFill>
        <p:spPr>
          <a:xfrm>
            <a:off x="2752343" y="1062731"/>
            <a:ext cx="6364349" cy="4579117"/>
          </a:xfrm>
          <a:prstGeom prst="rect">
            <a:avLst/>
          </a:prstGeom>
        </p:spPr>
      </p:pic>
    </p:spTree>
    <p:extLst>
      <p:ext uri="{BB962C8B-B14F-4D97-AF65-F5344CB8AC3E}">
        <p14:creationId xmlns:p14="http://schemas.microsoft.com/office/powerpoint/2010/main" val="1933348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57F46-B392-502F-61CD-BBABD8A5918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6A8483A-64FC-5B9F-1BB7-07CE8738C968}"/>
              </a:ext>
            </a:extLst>
          </p:cNvPr>
          <p:cNvSpPr>
            <a:spLocks noGrp="1"/>
          </p:cNvSpPr>
          <p:nvPr>
            <p:ph type="title"/>
          </p:nvPr>
        </p:nvSpPr>
        <p:spPr>
          <a:xfrm>
            <a:off x="838200" y="365126"/>
            <a:ext cx="10515600" cy="803854"/>
          </a:xfrm>
        </p:spPr>
        <p:txBody>
          <a:bodyPr/>
          <a:lstStyle/>
          <a:p>
            <a:r>
              <a:rPr lang="fr-FR" b="1" dirty="0">
                <a:solidFill>
                  <a:srgbClr val="2B3D6C"/>
                </a:solidFill>
                <a:latin typeface="Montserrat" pitchFamily="2" charset="77"/>
              </a:rPr>
              <a:t>III – NOVATIONS </a:t>
            </a:r>
          </a:p>
        </p:txBody>
      </p:sp>
      <p:pic>
        <p:nvPicPr>
          <p:cNvPr id="5" name="Espace réservé du contenu 4" descr="Une image contenant capture d’écran, texte, Graphique, conception&#10;&#10;Le contenu généré par l’IA peut être incorrect.">
            <a:extLst>
              <a:ext uri="{FF2B5EF4-FFF2-40B4-BE49-F238E27FC236}">
                <a16:creationId xmlns:a16="http://schemas.microsoft.com/office/drawing/2014/main" id="{FD0A0665-0815-00BB-9AF3-9F3008E8DFC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86667"/>
          <a:stretch>
            <a:fillRect/>
          </a:stretch>
        </p:blipFill>
        <p:spPr>
          <a:xfrm>
            <a:off x="0" y="5943600"/>
            <a:ext cx="12192000" cy="914400"/>
          </a:xfrm>
        </p:spPr>
      </p:pic>
      <p:sp>
        <p:nvSpPr>
          <p:cNvPr id="4" name="ZoneTexte 3">
            <a:extLst>
              <a:ext uri="{FF2B5EF4-FFF2-40B4-BE49-F238E27FC236}">
                <a16:creationId xmlns:a16="http://schemas.microsoft.com/office/drawing/2014/main" id="{0C1057ED-AA65-451D-3B36-974A523FCDBA}"/>
              </a:ext>
            </a:extLst>
          </p:cNvPr>
          <p:cNvSpPr txBox="1"/>
          <p:nvPr/>
        </p:nvSpPr>
        <p:spPr>
          <a:xfrm>
            <a:off x="1042416" y="1168980"/>
            <a:ext cx="9278874" cy="5153911"/>
          </a:xfrm>
          <a:prstGeom prst="rect">
            <a:avLst/>
          </a:prstGeom>
          <a:noFill/>
        </p:spPr>
        <p:txBody>
          <a:bodyPr wrap="square">
            <a:spAutoFit/>
          </a:bodyPr>
          <a:lstStyle/>
          <a:p>
            <a:pPr>
              <a:lnSpc>
                <a:spcPct val="107000"/>
              </a:lnSpc>
              <a:spcAft>
                <a:spcPts val="800"/>
              </a:spcAft>
            </a:pPr>
            <a:r>
              <a:rPr lang="fr-FR" b="1" kern="100" dirty="0">
                <a:latin typeface="Aptos" panose="020B0004020202020204" pitchFamily="34" charset="0"/>
                <a:cs typeface="Arial" panose="020B0604020202020204" pitchFamily="34" charset="0"/>
              </a:rPr>
              <a:t>DEVELOPPEMENT DURABLE ET ESG</a:t>
            </a:r>
          </a:p>
          <a:p>
            <a:pPr>
              <a:lnSpc>
                <a:spcPct val="107000"/>
              </a:lnSpc>
              <a:spcAft>
                <a:spcPts val="800"/>
              </a:spcAft>
            </a:pPr>
            <a:endParaRPr lang="fr-FR" b="1" kern="100" dirty="0">
              <a:latin typeface="Aptos" panose="020B000402020202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fr-FR" b="1" kern="100" dirty="0">
                <a:latin typeface="Aptos" panose="020B0004020202020204" pitchFamily="34" charset="0"/>
                <a:cs typeface="Arial" panose="020B0604020202020204" pitchFamily="34" charset="0"/>
              </a:rPr>
              <a:t>2017 : </a:t>
            </a:r>
            <a:r>
              <a:rPr lang="fr-FR" b="1" dirty="0">
                <a:latin typeface="Aptos" panose="020B0004020202020204" pitchFamily="34" charset="0"/>
              </a:rPr>
              <a:t>simple présentation des labels (HQE, BREEAM, LEED, etc.)</a:t>
            </a:r>
          </a:p>
          <a:p>
            <a:pPr>
              <a:lnSpc>
                <a:spcPct val="107000"/>
              </a:lnSpc>
              <a:spcAft>
                <a:spcPts val="800"/>
              </a:spcAft>
            </a:pPr>
            <a:endParaRPr lang="fr-FR" b="1" kern="100" dirty="0">
              <a:latin typeface="Aptos" panose="020B000402020202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fr-FR" b="1" dirty="0">
                <a:latin typeface="Aptos" panose="020B0004020202020204" pitchFamily="34" charset="0"/>
              </a:rPr>
              <a:t>2025 : Introduction valeur verte </a:t>
            </a:r>
          </a:p>
          <a:p>
            <a:pPr lvl="1" algn="just">
              <a:lnSpc>
                <a:spcPct val="107000"/>
              </a:lnSpc>
              <a:spcAft>
                <a:spcPts val="800"/>
              </a:spcAft>
            </a:pPr>
            <a:r>
              <a:rPr lang="fr-FR" i="1" dirty="0">
                <a:latin typeface="Aptos" panose="020B0004020202020204" pitchFamily="34" charset="0"/>
              </a:rPr>
              <a:t>« La valeur verte n'existe pas en tant que telle à ce jour, toutefois, les critères environnementaux peuvent avoir une incidence positive ou négative sur la valeur dans certains marchés » </a:t>
            </a:r>
          </a:p>
          <a:p>
            <a:pPr lvl="1" algn="just">
              <a:lnSpc>
                <a:spcPct val="107000"/>
              </a:lnSpc>
              <a:spcAft>
                <a:spcPts val="800"/>
              </a:spcAft>
            </a:pPr>
            <a:endParaRPr lang="fr-FR" i="1" dirty="0">
              <a:latin typeface="Aptos" panose="020B0004020202020204" pitchFamily="34" charset="0"/>
            </a:endParaRPr>
          </a:p>
          <a:p>
            <a:pPr marL="285750" indent="-285750">
              <a:lnSpc>
                <a:spcPct val="107000"/>
              </a:lnSpc>
              <a:spcAft>
                <a:spcPts val="800"/>
              </a:spcAft>
              <a:buFont typeface="Arial" panose="020B0604020202020204" pitchFamily="34" charset="0"/>
              <a:buChar char="•"/>
            </a:pPr>
            <a:r>
              <a:rPr lang="fr-FR" b="1" kern="100" dirty="0">
                <a:latin typeface="Aptos" panose="020B0004020202020204" pitchFamily="34" charset="0"/>
                <a:cs typeface="Arial" panose="020B0604020202020204" pitchFamily="34" charset="0"/>
              </a:rPr>
              <a:t>Responsabilité Sociétale des Entreprises (RSE) / critères Environnementaux, Sociaux et de bonne Gouvernance (ESG)…place centrale des normes et harmonisation plus forte entre RICS, TEGOVA, IVSC et les standards internationaux</a:t>
            </a:r>
          </a:p>
          <a:p>
            <a:pPr>
              <a:lnSpc>
                <a:spcPct val="107000"/>
              </a:lnSpc>
              <a:spcAft>
                <a:spcPts val="800"/>
              </a:spcAft>
            </a:pPr>
            <a:r>
              <a:rPr lang="fr-FR" b="1" kern="100" dirty="0">
                <a:latin typeface="Aptos" panose="020B0004020202020204" pitchFamily="34" charset="0"/>
                <a:cs typeface="Arial" panose="020B0604020202020204" pitchFamily="34" charset="0"/>
              </a:rPr>
              <a:t>	</a:t>
            </a:r>
          </a:p>
          <a:p>
            <a:pPr>
              <a:lnSpc>
                <a:spcPct val="107000"/>
              </a:lnSpc>
              <a:spcAft>
                <a:spcPts val="800"/>
              </a:spcAft>
            </a:pPr>
            <a:r>
              <a:rPr lang="fr-FR" b="1" kern="100" dirty="0">
                <a:latin typeface="Aptos" panose="020B0004020202020204" pitchFamily="34" charset="0"/>
                <a:cs typeface="Arial" panose="020B0604020202020204" pitchFamily="34" charset="0"/>
              </a:rPr>
              <a:t>	</a:t>
            </a:r>
            <a:endParaRPr lang="fr-FR" dirty="0"/>
          </a:p>
        </p:txBody>
      </p:sp>
    </p:spTree>
    <p:extLst>
      <p:ext uri="{BB962C8B-B14F-4D97-AF65-F5344CB8AC3E}">
        <p14:creationId xmlns:p14="http://schemas.microsoft.com/office/powerpoint/2010/main" val="3997494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65CCD9-4143-4559-7FE7-8F79B039A99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4">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ZoneTexte 3">
            <a:extLst>
              <a:ext uri="{FF2B5EF4-FFF2-40B4-BE49-F238E27FC236}">
                <a16:creationId xmlns:a16="http://schemas.microsoft.com/office/drawing/2014/main" id="{7B3F09EA-DA27-DCB4-6F80-161B2BD01D28}"/>
              </a:ext>
            </a:extLst>
          </p:cNvPr>
          <p:cNvSpPr txBox="1"/>
          <p:nvPr/>
        </p:nvSpPr>
        <p:spPr>
          <a:xfrm>
            <a:off x="497001" y="1746504"/>
            <a:ext cx="5446599" cy="2843784"/>
          </a:xfrm>
          <a:prstGeom prst="rect">
            <a:avLst/>
          </a:prstGeom>
        </p:spPr>
        <p:txBody>
          <a:bodyPr vert="horz" lIns="91440" tIns="45720" rIns="91440" bIns="45720" rtlCol="0">
            <a:normAutofit/>
          </a:bodyPr>
          <a:lstStyle/>
          <a:p>
            <a:pPr>
              <a:lnSpc>
                <a:spcPct val="90000"/>
              </a:lnSpc>
              <a:spcAft>
                <a:spcPts val="800"/>
              </a:spcAft>
            </a:pPr>
            <a:r>
              <a:rPr lang="en-US" sz="1700" b="1" dirty="0">
                <a:latin typeface="Aptos" panose="020B0004020202020204" pitchFamily="34" charset="0"/>
              </a:rPr>
              <a:t>DEVELOPPEMENT DURABLE ET ESG</a:t>
            </a:r>
          </a:p>
          <a:p>
            <a:pPr indent="-228600">
              <a:lnSpc>
                <a:spcPct val="90000"/>
              </a:lnSpc>
              <a:buFont typeface="Arial" panose="020B0604020202020204" pitchFamily="34" charset="0"/>
              <a:buChar char="•"/>
            </a:pPr>
            <a:endParaRPr lang="en-US" sz="1700" dirty="0">
              <a:latin typeface="Aptos" panose="020B0004020202020204" pitchFamily="34" charset="0"/>
            </a:endParaRPr>
          </a:p>
          <a:p>
            <a:pPr indent="-228600">
              <a:lnSpc>
                <a:spcPct val="90000"/>
              </a:lnSpc>
              <a:buFont typeface="Arial" panose="020B0604020202020204" pitchFamily="34" charset="0"/>
              <a:buChar char="•"/>
            </a:pPr>
            <a:r>
              <a:rPr lang="en-US" sz="1700" dirty="0" err="1">
                <a:latin typeface="Aptos" panose="020B0004020202020204" pitchFamily="34" charset="0"/>
              </a:rPr>
              <a:t>Outils</a:t>
            </a:r>
            <a:r>
              <a:rPr lang="en-US" sz="1700" dirty="0">
                <a:latin typeface="Aptos" panose="020B0004020202020204" pitchFamily="34" charset="0"/>
              </a:rPr>
              <a:t> </a:t>
            </a:r>
            <a:r>
              <a:rPr lang="en-US" sz="1700" dirty="0" err="1">
                <a:latin typeface="Aptos" panose="020B0004020202020204" pitchFamily="34" charset="0"/>
              </a:rPr>
              <a:t>concrets</a:t>
            </a:r>
            <a:r>
              <a:rPr lang="en-US" sz="1700" dirty="0">
                <a:latin typeface="Aptos" panose="020B0004020202020204" pitchFamily="34" charset="0"/>
              </a:rPr>
              <a:t> pour </a:t>
            </a:r>
            <a:r>
              <a:rPr lang="en-US" sz="1700" dirty="0" err="1">
                <a:latin typeface="Aptos" panose="020B0004020202020204" pitchFamily="34" charset="0"/>
              </a:rPr>
              <a:t>intégrer</a:t>
            </a:r>
            <a:r>
              <a:rPr lang="en-US" sz="1700" dirty="0">
                <a:latin typeface="Aptos" panose="020B0004020202020204" pitchFamily="34" charset="0"/>
              </a:rPr>
              <a:t> </a:t>
            </a:r>
            <a:r>
              <a:rPr lang="en-US" sz="1700" dirty="0" err="1">
                <a:latin typeface="Aptos" panose="020B0004020202020204" pitchFamily="34" charset="0"/>
              </a:rPr>
              <a:t>l’impact</a:t>
            </a:r>
            <a:r>
              <a:rPr lang="en-US" sz="1700" dirty="0">
                <a:latin typeface="Aptos" panose="020B0004020202020204" pitchFamily="34" charset="0"/>
              </a:rPr>
              <a:t> </a:t>
            </a:r>
            <a:r>
              <a:rPr lang="en-US" sz="1700" dirty="0" err="1">
                <a:latin typeface="Aptos" panose="020B0004020202020204" pitchFamily="34" charset="0"/>
              </a:rPr>
              <a:t>environnemental</a:t>
            </a:r>
            <a:r>
              <a:rPr lang="en-US" sz="1700" dirty="0">
                <a:latin typeface="Aptos" panose="020B0004020202020204" pitchFamily="34" charset="0"/>
              </a:rPr>
              <a:t> et </a:t>
            </a:r>
            <a:r>
              <a:rPr lang="en-US" sz="1700" dirty="0" err="1">
                <a:latin typeface="Aptos" panose="020B0004020202020204" pitchFamily="34" charset="0"/>
              </a:rPr>
              <a:t>énergétique</a:t>
            </a:r>
            <a:r>
              <a:rPr lang="en-US" sz="1700" dirty="0">
                <a:latin typeface="Aptos" panose="020B0004020202020204" pitchFamily="34" charset="0"/>
              </a:rPr>
              <a:t> dans </a:t>
            </a:r>
            <a:r>
              <a:rPr lang="en-US" sz="1700" dirty="0" err="1">
                <a:latin typeface="Aptos" panose="020B0004020202020204" pitchFamily="34" charset="0"/>
              </a:rPr>
              <a:t>l’évaluation</a:t>
            </a:r>
            <a:r>
              <a:rPr lang="en-US" sz="1700" dirty="0">
                <a:latin typeface="Aptos" panose="020B0004020202020204" pitchFamily="34" charset="0"/>
              </a:rPr>
              <a:t> : </a:t>
            </a:r>
            <a:r>
              <a:rPr lang="en-US" sz="1700" b="1" dirty="0" err="1">
                <a:latin typeface="Aptos" panose="020B0004020202020204" pitchFamily="34" charset="0"/>
              </a:rPr>
              <a:t>Taxonomie</a:t>
            </a:r>
            <a:r>
              <a:rPr lang="en-US" sz="1700" b="1" dirty="0">
                <a:latin typeface="Aptos" panose="020B0004020202020204" pitchFamily="34" charset="0"/>
              </a:rPr>
              <a:t> </a:t>
            </a:r>
            <a:r>
              <a:rPr lang="en-US" sz="1700" b="1" dirty="0" err="1">
                <a:latin typeface="Aptos" panose="020B0004020202020204" pitchFamily="34" charset="0"/>
              </a:rPr>
              <a:t>Européenne</a:t>
            </a:r>
            <a:r>
              <a:rPr lang="en-US" sz="1700" b="1" dirty="0">
                <a:latin typeface="Aptos" panose="020B0004020202020204" pitchFamily="34" charset="0"/>
              </a:rPr>
              <a:t> / DPE /  </a:t>
            </a:r>
            <a:r>
              <a:rPr lang="en-US" sz="1700" b="1" dirty="0" err="1">
                <a:latin typeface="Aptos" panose="020B0004020202020204" pitchFamily="34" charset="0"/>
              </a:rPr>
              <a:t>Décret</a:t>
            </a:r>
            <a:r>
              <a:rPr lang="en-US" sz="1700" b="1" dirty="0">
                <a:latin typeface="Aptos" panose="020B0004020202020204" pitchFamily="34" charset="0"/>
              </a:rPr>
              <a:t> </a:t>
            </a:r>
            <a:r>
              <a:rPr lang="en-US" sz="1700" b="1" dirty="0" err="1">
                <a:latin typeface="Aptos" panose="020B0004020202020204" pitchFamily="34" charset="0"/>
              </a:rPr>
              <a:t>Tertiaire</a:t>
            </a:r>
            <a:r>
              <a:rPr lang="en-US" sz="1700" b="1" dirty="0">
                <a:latin typeface="Aptos" panose="020B0004020202020204" pitchFamily="34" charset="0"/>
              </a:rPr>
              <a:t>…</a:t>
            </a:r>
          </a:p>
          <a:p>
            <a:pPr indent="-228600">
              <a:lnSpc>
                <a:spcPct val="90000"/>
              </a:lnSpc>
              <a:buFont typeface="Arial" panose="020B0604020202020204" pitchFamily="34" charset="0"/>
              <a:buChar char="•"/>
            </a:pPr>
            <a:endParaRPr lang="en-US" sz="1700" b="1" dirty="0">
              <a:latin typeface="Aptos" panose="020B0004020202020204" pitchFamily="34" charset="0"/>
            </a:endParaRPr>
          </a:p>
          <a:p>
            <a:pPr indent="-228600">
              <a:lnSpc>
                <a:spcPct val="90000"/>
              </a:lnSpc>
              <a:buFont typeface="Arial" panose="020B0604020202020204" pitchFamily="34" charset="0"/>
              <a:buChar char="•"/>
            </a:pPr>
            <a:r>
              <a:rPr lang="en-US" sz="1700" b="1" dirty="0">
                <a:latin typeface="Aptos" panose="020B0004020202020204" pitchFamily="34" charset="0"/>
              </a:rPr>
              <a:t>Grille des </a:t>
            </a:r>
            <a:r>
              <a:rPr lang="en-US" sz="1700" b="1" dirty="0" err="1">
                <a:latin typeface="Aptos" panose="020B0004020202020204" pitchFamily="34" charset="0"/>
              </a:rPr>
              <a:t>Indicateurs</a:t>
            </a:r>
            <a:r>
              <a:rPr lang="en-US" sz="1700" b="1" dirty="0">
                <a:latin typeface="Aptos" panose="020B0004020202020204" pitchFamily="34" charset="0"/>
              </a:rPr>
              <a:t> </a:t>
            </a:r>
            <a:r>
              <a:rPr lang="en-US" sz="1700" b="1" dirty="0" err="1">
                <a:latin typeface="Aptos" panose="020B0004020202020204" pitchFamily="34" charset="0"/>
              </a:rPr>
              <a:t>Clés</a:t>
            </a:r>
            <a:r>
              <a:rPr lang="en-US" sz="1700" b="1" dirty="0">
                <a:latin typeface="Aptos" panose="020B0004020202020204" pitchFamily="34" charset="0"/>
              </a:rPr>
              <a:t> </a:t>
            </a:r>
            <a:r>
              <a:rPr lang="en-US" sz="1700" b="1" dirty="0" err="1">
                <a:latin typeface="Aptos" panose="020B0004020202020204" pitchFamily="34" charset="0"/>
              </a:rPr>
              <a:t>Environnementaux</a:t>
            </a:r>
            <a:r>
              <a:rPr lang="en-US" sz="1700" b="1" dirty="0">
                <a:latin typeface="Aptos" panose="020B0004020202020204" pitchFamily="34" charset="0"/>
              </a:rPr>
              <a:t> (ICE) </a:t>
            </a:r>
            <a:r>
              <a:rPr lang="en-US" sz="1700" dirty="0" err="1">
                <a:latin typeface="Aptos" panose="020B0004020202020204" pitchFamily="34" charset="0"/>
              </a:rPr>
              <a:t>répondant</a:t>
            </a:r>
            <a:r>
              <a:rPr lang="en-US" sz="1700" dirty="0">
                <a:latin typeface="Aptos" panose="020B0004020202020204" pitchFamily="34" charset="0"/>
              </a:rPr>
              <a:t> aux </a:t>
            </a:r>
            <a:r>
              <a:rPr lang="en-US" sz="1700" dirty="0" err="1">
                <a:latin typeface="Aptos" panose="020B0004020202020204" pitchFamily="34" charset="0"/>
              </a:rPr>
              <a:t>critères</a:t>
            </a:r>
            <a:r>
              <a:rPr lang="en-US" sz="1700" dirty="0">
                <a:latin typeface="Aptos" panose="020B0004020202020204" pitchFamily="34" charset="0"/>
              </a:rPr>
              <a:t> de la </a:t>
            </a:r>
            <a:r>
              <a:rPr lang="en-US" sz="1700" dirty="0" err="1">
                <a:latin typeface="Aptos" panose="020B0004020202020204" pitchFamily="34" charset="0"/>
              </a:rPr>
              <a:t>taxonomie</a:t>
            </a:r>
            <a:r>
              <a:rPr lang="en-US" sz="1700" dirty="0">
                <a:latin typeface="Aptos" panose="020B0004020202020204" pitchFamily="34" charset="0"/>
              </a:rPr>
              <a:t> </a:t>
            </a:r>
            <a:r>
              <a:rPr lang="en-US" sz="1700" dirty="0" err="1">
                <a:latin typeface="Aptos" panose="020B0004020202020204" pitchFamily="34" charset="0"/>
              </a:rPr>
              <a:t>européenne</a:t>
            </a:r>
            <a:r>
              <a:rPr lang="en-US" sz="1700" dirty="0">
                <a:latin typeface="Aptos" panose="020B0004020202020204" pitchFamily="34" charset="0"/>
              </a:rPr>
              <a:t> </a:t>
            </a:r>
          </a:p>
          <a:p>
            <a:pPr indent="-228600">
              <a:lnSpc>
                <a:spcPct val="90000"/>
              </a:lnSpc>
              <a:buFont typeface="Arial" panose="020B0604020202020204" pitchFamily="34" charset="0"/>
              <a:buChar char="•"/>
            </a:pPr>
            <a:endParaRPr lang="en-US" sz="1700" b="1" dirty="0"/>
          </a:p>
          <a:p>
            <a:pPr indent="-228600">
              <a:lnSpc>
                <a:spcPct val="90000"/>
              </a:lnSpc>
              <a:buFont typeface="Arial" panose="020B0604020202020204" pitchFamily="34" charset="0"/>
              <a:buChar char="•"/>
            </a:pPr>
            <a:endParaRPr lang="en-US" sz="1700" dirty="0"/>
          </a:p>
        </p:txBody>
      </p:sp>
      <p:pic>
        <p:nvPicPr>
          <p:cNvPr id="8" name="Image 7">
            <a:extLst>
              <a:ext uri="{FF2B5EF4-FFF2-40B4-BE49-F238E27FC236}">
                <a16:creationId xmlns:a16="http://schemas.microsoft.com/office/drawing/2014/main" id="{41EB22FF-AC09-903C-EC92-947F44046618}"/>
              </a:ext>
            </a:extLst>
          </p:cNvPr>
          <p:cNvPicPr>
            <a:picLocks noChangeAspect="1"/>
          </p:cNvPicPr>
          <p:nvPr/>
        </p:nvPicPr>
        <p:blipFill>
          <a:blip r:embed="rId2"/>
          <a:srcRect l="-824" t="-797" r="4173" b="797"/>
          <a:stretch>
            <a:fillRect/>
          </a:stretch>
        </p:blipFill>
        <p:spPr>
          <a:xfrm>
            <a:off x="5789753" y="627439"/>
            <a:ext cx="6124880" cy="4657793"/>
          </a:xfrm>
          <a:prstGeom prst="rect">
            <a:avLst/>
          </a:prstGeom>
        </p:spPr>
      </p:pic>
      <p:pic>
        <p:nvPicPr>
          <p:cNvPr id="5" name="Espace réservé du contenu 4" descr="Une image contenant capture d’écran, texte, Graphique, conception&#10;&#10;Le contenu généré par l’IA peut être incorrect.">
            <a:extLst>
              <a:ext uri="{FF2B5EF4-FFF2-40B4-BE49-F238E27FC236}">
                <a16:creationId xmlns:a16="http://schemas.microsoft.com/office/drawing/2014/main" id="{9B738D58-C4AB-86D4-7681-3184D3C4230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86667"/>
          <a:stretch>
            <a:fillRect/>
          </a:stretch>
        </p:blipFill>
        <p:spPr>
          <a:xfrm>
            <a:off x="0" y="5943600"/>
            <a:ext cx="12192000" cy="914400"/>
          </a:xfrm>
        </p:spPr>
      </p:pic>
      <p:sp>
        <p:nvSpPr>
          <p:cNvPr id="17" name="Titre 1">
            <a:extLst>
              <a:ext uri="{FF2B5EF4-FFF2-40B4-BE49-F238E27FC236}">
                <a16:creationId xmlns:a16="http://schemas.microsoft.com/office/drawing/2014/main" id="{09EF0571-3BA3-883C-1B19-833333274FC8}"/>
              </a:ext>
            </a:extLst>
          </p:cNvPr>
          <p:cNvSpPr txBox="1">
            <a:spLocks/>
          </p:cNvSpPr>
          <p:nvPr/>
        </p:nvSpPr>
        <p:spPr>
          <a:xfrm>
            <a:off x="838200" y="365126"/>
            <a:ext cx="10515600" cy="8038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2B3D6C"/>
                </a:solidFill>
                <a:latin typeface="Montserrat" pitchFamily="2" charset="77"/>
              </a:rPr>
              <a:t>III – NOVATIONS </a:t>
            </a:r>
          </a:p>
        </p:txBody>
      </p:sp>
    </p:spTree>
    <p:extLst>
      <p:ext uri="{BB962C8B-B14F-4D97-AF65-F5344CB8AC3E}">
        <p14:creationId xmlns:p14="http://schemas.microsoft.com/office/powerpoint/2010/main" val="340766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F14ED-8E3E-0102-8DBB-E8AF8471A64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49170AB-56A9-83A7-DA1C-27359BF858B0}"/>
              </a:ext>
            </a:extLst>
          </p:cNvPr>
          <p:cNvSpPr>
            <a:spLocks noGrp="1"/>
          </p:cNvSpPr>
          <p:nvPr>
            <p:ph type="title"/>
          </p:nvPr>
        </p:nvSpPr>
        <p:spPr>
          <a:xfrm>
            <a:off x="838200" y="365126"/>
            <a:ext cx="10515600" cy="803854"/>
          </a:xfrm>
        </p:spPr>
        <p:txBody>
          <a:bodyPr/>
          <a:lstStyle/>
          <a:p>
            <a:r>
              <a:rPr lang="fr-FR" b="1" dirty="0">
                <a:solidFill>
                  <a:srgbClr val="2B3D6C"/>
                </a:solidFill>
                <a:latin typeface="Montserrat" pitchFamily="2" charset="77"/>
              </a:rPr>
              <a:t>III – NOVATIONS </a:t>
            </a:r>
          </a:p>
        </p:txBody>
      </p:sp>
      <p:pic>
        <p:nvPicPr>
          <p:cNvPr id="5" name="Espace réservé du contenu 4" descr="Une image contenant capture d’écran, texte, Graphique, conception&#10;&#10;Le contenu généré par l’IA peut être incorrect.">
            <a:extLst>
              <a:ext uri="{FF2B5EF4-FFF2-40B4-BE49-F238E27FC236}">
                <a16:creationId xmlns:a16="http://schemas.microsoft.com/office/drawing/2014/main" id="{5F8901F2-9160-9016-A7E6-77E92412D19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86667"/>
          <a:stretch>
            <a:fillRect/>
          </a:stretch>
        </p:blipFill>
        <p:spPr>
          <a:xfrm>
            <a:off x="0" y="5943600"/>
            <a:ext cx="12192000" cy="914400"/>
          </a:xfrm>
        </p:spPr>
      </p:pic>
      <p:sp>
        <p:nvSpPr>
          <p:cNvPr id="4" name="ZoneTexte 3">
            <a:extLst>
              <a:ext uri="{FF2B5EF4-FFF2-40B4-BE49-F238E27FC236}">
                <a16:creationId xmlns:a16="http://schemas.microsoft.com/office/drawing/2014/main" id="{D8DFE643-9A22-C4D7-6991-D6A02281C8BF}"/>
              </a:ext>
            </a:extLst>
          </p:cNvPr>
          <p:cNvSpPr txBox="1"/>
          <p:nvPr/>
        </p:nvSpPr>
        <p:spPr>
          <a:xfrm>
            <a:off x="1143000" y="1437825"/>
            <a:ext cx="9278874" cy="3752566"/>
          </a:xfrm>
          <a:prstGeom prst="rect">
            <a:avLst/>
          </a:prstGeom>
          <a:noFill/>
        </p:spPr>
        <p:txBody>
          <a:bodyPr wrap="square">
            <a:spAutoFit/>
          </a:bodyPr>
          <a:lstStyle/>
          <a:p>
            <a:pPr algn="just">
              <a:lnSpc>
                <a:spcPct val="107000"/>
              </a:lnSpc>
              <a:spcAft>
                <a:spcPts val="800"/>
              </a:spcAft>
            </a:pPr>
            <a:r>
              <a:rPr lang="fr-FR" b="1" kern="100" dirty="0">
                <a:latin typeface="Aptos" panose="020B0004020202020204" pitchFamily="34" charset="0"/>
                <a:cs typeface="Arial" panose="020B0604020202020204" pitchFamily="34" charset="0"/>
              </a:rPr>
              <a:t>VALEUR PRUDENTE / PROPERTY VALUE</a:t>
            </a:r>
          </a:p>
          <a:p>
            <a:pPr algn="just">
              <a:lnSpc>
                <a:spcPct val="107000"/>
              </a:lnSpc>
              <a:spcAft>
                <a:spcPts val="800"/>
              </a:spcAft>
            </a:pPr>
            <a:r>
              <a:rPr lang="fr-FR" b="1" dirty="0">
                <a:latin typeface="Aptos" panose="020B0004020202020204" pitchFamily="34" charset="0"/>
              </a:rPr>
              <a:t>Depuis le 1</a:t>
            </a:r>
            <a:r>
              <a:rPr lang="fr-FR" b="1" baseline="30000" dirty="0">
                <a:latin typeface="Aptos" panose="020B0004020202020204" pitchFamily="34" charset="0"/>
              </a:rPr>
              <a:t>er</a:t>
            </a:r>
            <a:r>
              <a:rPr lang="fr-FR" b="1" dirty="0">
                <a:latin typeface="Aptos" panose="020B0004020202020204" pitchFamily="34" charset="0"/>
              </a:rPr>
              <a:t>  janvier 2025, des critères de « valorisation conservatrice » sont prévus par le CRR et Bâle 3.1, en plaidant pour des lignes directrices claires, harmonisées et transparentes afin de garantir la cohérence, la stabilité et la résilience des marchés immobiliers européens. Tous les experts des pays européens cherchent une méthodologie commune pour définir cette valeur prudente dite « </a:t>
            </a:r>
            <a:r>
              <a:rPr lang="fr-FR" b="1" dirty="0" err="1">
                <a:latin typeface="Aptos" panose="020B0004020202020204" pitchFamily="34" charset="0"/>
              </a:rPr>
              <a:t>property</a:t>
            </a:r>
            <a:r>
              <a:rPr lang="fr-FR" b="1" dirty="0">
                <a:latin typeface="Aptos" panose="020B0004020202020204" pitchFamily="34" charset="0"/>
              </a:rPr>
              <a:t> value » ; le travail est en cours.</a:t>
            </a:r>
            <a:endParaRPr lang="fr-FR" dirty="0">
              <a:latin typeface="Aptos" panose="020B0004020202020204" pitchFamily="34" charset="0"/>
            </a:endParaRPr>
          </a:p>
          <a:p>
            <a:pPr algn="just">
              <a:lnSpc>
                <a:spcPct val="107000"/>
              </a:lnSpc>
              <a:spcAft>
                <a:spcPts val="800"/>
              </a:spcAft>
            </a:pPr>
            <a:endParaRPr lang="fr-FR" b="1" kern="100" dirty="0">
              <a:latin typeface="Aptos" panose="020B0004020202020204" pitchFamily="34" charset="0"/>
              <a:cs typeface="Arial" panose="020B0604020202020204" pitchFamily="34" charset="0"/>
            </a:endParaRPr>
          </a:p>
          <a:p>
            <a:pPr algn="just">
              <a:lnSpc>
                <a:spcPct val="107000"/>
              </a:lnSpc>
              <a:spcAft>
                <a:spcPts val="800"/>
              </a:spcAft>
            </a:pPr>
            <a:r>
              <a:rPr lang="fr-FR" b="1" kern="100" dirty="0">
                <a:latin typeface="Aptos" panose="020B0004020202020204" pitchFamily="34" charset="0"/>
                <a:cs typeface="Arial" panose="020B0604020202020204" pitchFamily="34" charset="0"/>
              </a:rPr>
              <a:t>VALEUR RESIDUELLE D’UTILISATION</a:t>
            </a:r>
          </a:p>
          <a:p>
            <a:pPr algn="just">
              <a:lnSpc>
                <a:spcPct val="107000"/>
              </a:lnSpc>
              <a:spcAft>
                <a:spcPts val="800"/>
              </a:spcAft>
            </a:pPr>
            <a:r>
              <a:rPr lang="fr-FR" b="1" kern="100" dirty="0">
                <a:latin typeface="Aptos" panose="020B0004020202020204" pitchFamily="34" charset="0"/>
                <a:cs typeface="Arial" panose="020B0604020202020204" pitchFamily="34" charset="0"/>
              </a:rPr>
              <a:t>Il s’agit des biens menacés de disparition dans un horizon de 30 ans (exemple du recul de trait de côte).	</a:t>
            </a:r>
            <a:endParaRPr lang="fr-FR" dirty="0">
              <a:latin typeface="Aptos" panose="020B0004020202020204" pitchFamily="34" charset="0"/>
            </a:endParaRPr>
          </a:p>
        </p:txBody>
      </p:sp>
    </p:spTree>
    <p:extLst>
      <p:ext uri="{BB962C8B-B14F-4D97-AF65-F5344CB8AC3E}">
        <p14:creationId xmlns:p14="http://schemas.microsoft.com/office/powerpoint/2010/main" val="879793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05480-46F2-0EBB-7854-A86A1E29175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E0ABDD1-BC8C-A8FC-59CB-8A9DDBC2DCA3}"/>
              </a:ext>
            </a:extLst>
          </p:cNvPr>
          <p:cNvSpPr>
            <a:spLocks noGrp="1"/>
          </p:cNvSpPr>
          <p:nvPr>
            <p:ph type="title"/>
          </p:nvPr>
        </p:nvSpPr>
        <p:spPr>
          <a:xfrm>
            <a:off x="838200" y="365126"/>
            <a:ext cx="10515600" cy="803854"/>
          </a:xfrm>
        </p:spPr>
        <p:txBody>
          <a:bodyPr/>
          <a:lstStyle/>
          <a:p>
            <a:r>
              <a:rPr lang="fr-FR" b="1" dirty="0">
                <a:solidFill>
                  <a:srgbClr val="2B3D6C"/>
                </a:solidFill>
                <a:latin typeface="Montserrat" pitchFamily="2" charset="77"/>
              </a:rPr>
              <a:t>III – NOVATIONS </a:t>
            </a:r>
          </a:p>
        </p:txBody>
      </p:sp>
      <p:pic>
        <p:nvPicPr>
          <p:cNvPr id="5" name="Espace réservé du contenu 4" descr="Une image contenant capture d’écran, texte, Graphique, conception&#10;&#10;Le contenu généré par l’IA peut être incorrect.">
            <a:extLst>
              <a:ext uri="{FF2B5EF4-FFF2-40B4-BE49-F238E27FC236}">
                <a16:creationId xmlns:a16="http://schemas.microsoft.com/office/drawing/2014/main" id="{E5206BED-1503-9065-423C-E03A69DC9BF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86667"/>
          <a:stretch>
            <a:fillRect/>
          </a:stretch>
        </p:blipFill>
        <p:spPr>
          <a:xfrm>
            <a:off x="0" y="5943600"/>
            <a:ext cx="12192000" cy="914400"/>
          </a:xfrm>
        </p:spPr>
      </p:pic>
      <p:sp>
        <p:nvSpPr>
          <p:cNvPr id="4" name="ZoneTexte 3">
            <a:extLst>
              <a:ext uri="{FF2B5EF4-FFF2-40B4-BE49-F238E27FC236}">
                <a16:creationId xmlns:a16="http://schemas.microsoft.com/office/drawing/2014/main" id="{D0D1678E-F1B0-7F60-B689-EDC6C8954BA7}"/>
              </a:ext>
            </a:extLst>
          </p:cNvPr>
          <p:cNvSpPr txBox="1"/>
          <p:nvPr/>
        </p:nvSpPr>
        <p:spPr>
          <a:xfrm>
            <a:off x="1143000" y="1437825"/>
            <a:ext cx="9278874" cy="4458593"/>
          </a:xfrm>
          <a:prstGeom prst="rect">
            <a:avLst/>
          </a:prstGeom>
          <a:noFill/>
        </p:spPr>
        <p:txBody>
          <a:bodyPr wrap="square">
            <a:spAutoFit/>
          </a:bodyPr>
          <a:lstStyle/>
          <a:p>
            <a:pPr algn="just">
              <a:lnSpc>
                <a:spcPct val="107000"/>
              </a:lnSpc>
              <a:spcAft>
                <a:spcPts val="800"/>
              </a:spcAft>
            </a:pPr>
            <a:r>
              <a:rPr lang="fr-FR" b="1" kern="100" dirty="0">
                <a:latin typeface="Aptos" panose="020B0004020202020204" pitchFamily="34" charset="0"/>
                <a:cs typeface="Arial" panose="020B0604020202020204" pitchFamily="34" charset="0"/>
              </a:rPr>
              <a:t>TECHNOLOGIE D’AIDE A L’EVALUATION ET IA</a:t>
            </a:r>
          </a:p>
          <a:p>
            <a:pPr algn="just">
              <a:lnSpc>
                <a:spcPct val="107000"/>
              </a:lnSpc>
              <a:spcAft>
                <a:spcPts val="800"/>
              </a:spcAft>
            </a:pPr>
            <a:endParaRPr lang="fr-FR" b="1" kern="100" dirty="0">
              <a:latin typeface="Aptos" panose="020B0004020202020204" pitchFamily="34" charset="0"/>
              <a:cs typeface="Arial" panose="020B0604020202020204" pitchFamily="34" charset="0"/>
            </a:endParaRPr>
          </a:p>
          <a:p>
            <a:pPr marL="285750" indent="-285750" algn="just">
              <a:lnSpc>
                <a:spcPct val="107000"/>
              </a:lnSpc>
              <a:spcAft>
                <a:spcPts val="800"/>
              </a:spcAft>
              <a:buFont typeface="Arial" panose="020B0604020202020204" pitchFamily="34" charset="0"/>
              <a:buChar char="•"/>
            </a:pPr>
            <a:r>
              <a:rPr lang="fr-FR" b="1" dirty="0">
                <a:latin typeface="Aptos" panose="020B0004020202020204" pitchFamily="34" charset="0"/>
              </a:rPr>
              <a:t>Rôles et limites des outils </a:t>
            </a:r>
            <a:r>
              <a:rPr lang="fr-FR" dirty="0">
                <a:latin typeface="Aptos" panose="020B0004020202020204" pitchFamily="34" charset="0"/>
              </a:rPr>
              <a:t>(instruments au service de l’Expert et non des substituts)</a:t>
            </a:r>
          </a:p>
          <a:p>
            <a:pPr marL="285750" indent="-285750" algn="just">
              <a:lnSpc>
                <a:spcPct val="107000"/>
              </a:lnSpc>
              <a:spcAft>
                <a:spcPts val="800"/>
              </a:spcAft>
              <a:buFont typeface="Arial" panose="020B0604020202020204" pitchFamily="34" charset="0"/>
              <a:buChar char="•"/>
            </a:pPr>
            <a:r>
              <a:rPr lang="fr-FR" b="1" dirty="0">
                <a:latin typeface="Aptos" panose="020B0004020202020204" pitchFamily="34" charset="0"/>
              </a:rPr>
              <a:t>Responsabilité de l’Expert :</a:t>
            </a:r>
          </a:p>
          <a:p>
            <a:pPr marL="742950" lvl="1" indent="-285750" algn="just">
              <a:lnSpc>
                <a:spcPct val="107000"/>
              </a:lnSpc>
              <a:spcAft>
                <a:spcPts val="800"/>
              </a:spcAft>
              <a:buFont typeface="Wingdings" panose="05000000000000000000" pitchFamily="2" charset="2"/>
              <a:buChar char="Ø"/>
            </a:pPr>
            <a:r>
              <a:rPr lang="fr-FR" dirty="0">
                <a:latin typeface="Aptos" panose="020B0004020202020204" pitchFamily="34" charset="0"/>
              </a:rPr>
              <a:t>contrôle / transparence / justification</a:t>
            </a:r>
          </a:p>
          <a:p>
            <a:pPr marL="742950" lvl="1" indent="-285750" algn="just">
              <a:lnSpc>
                <a:spcPct val="107000"/>
              </a:lnSpc>
              <a:spcAft>
                <a:spcPts val="800"/>
              </a:spcAft>
              <a:buFont typeface="Wingdings" panose="05000000000000000000" pitchFamily="2" charset="2"/>
              <a:buChar char="Ø"/>
            </a:pPr>
            <a:r>
              <a:rPr lang="fr-FR" dirty="0">
                <a:latin typeface="Aptos" panose="020B0004020202020204" pitchFamily="34" charset="0"/>
              </a:rPr>
              <a:t>protection des données et confidentialité / information </a:t>
            </a:r>
          </a:p>
          <a:p>
            <a:pPr marL="285750" indent="-285750" algn="just">
              <a:lnSpc>
                <a:spcPct val="107000"/>
              </a:lnSpc>
              <a:spcAft>
                <a:spcPts val="800"/>
              </a:spcAft>
              <a:buFont typeface="Arial" panose="020B0604020202020204" pitchFamily="34" charset="0"/>
              <a:buChar char="•"/>
            </a:pPr>
            <a:r>
              <a:rPr lang="fr-FR" b="1" dirty="0">
                <a:latin typeface="Aptos" panose="020B0004020202020204" pitchFamily="34" charset="0"/>
              </a:rPr>
              <a:t>Reconnaissance des </a:t>
            </a:r>
            <a:r>
              <a:rPr lang="fr-FR" b="1" dirty="0" err="1">
                <a:latin typeface="Aptos" panose="020B0004020202020204" pitchFamily="34" charset="0"/>
              </a:rPr>
              <a:t>Automated</a:t>
            </a:r>
            <a:r>
              <a:rPr lang="fr-FR" b="1" dirty="0">
                <a:latin typeface="Aptos" panose="020B0004020202020204" pitchFamily="34" charset="0"/>
              </a:rPr>
              <a:t> Valuation </a:t>
            </a:r>
            <a:r>
              <a:rPr lang="fr-FR" b="1" dirty="0" err="1">
                <a:latin typeface="Aptos" panose="020B0004020202020204" pitchFamily="34" charset="0"/>
              </a:rPr>
              <a:t>Models</a:t>
            </a:r>
            <a:r>
              <a:rPr lang="fr-FR" b="1" dirty="0">
                <a:latin typeface="Aptos" panose="020B0004020202020204" pitchFamily="34" charset="0"/>
              </a:rPr>
              <a:t> (AVM) : </a:t>
            </a:r>
            <a:r>
              <a:rPr lang="fr-FR" dirty="0">
                <a:latin typeface="Aptos" panose="020B0004020202020204" pitchFamily="34" charset="0"/>
              </a:rPr>
              <a:t>non conformes à la Charte, utilisation </a:t>
            </a:r>
            <a:r>
              <a:rPr lang="fr-FR" b="1" dirty="0">
                <a:latin typeface="Aptos" panose="020B0004020202020204" pitchFamily="34" charset="0"/>
              </a:rPr>
              <a:t>éventuelle</a:t>
            </a:r>
            <a:r>
              <a:rPr lang="fr-FR" dirty="0">
                <a:latin typeface="Aptos" panose="020B0004020202020204" pitchFamily="34" charset="0"/>
              </a:rPr>
              <a:t> encadrée et approche validée par l’expert garantissant son jugement professionnel documenté et motivé</a:t>
            </a:r>
          </a:p>
          <a:p>
            <a:pPr marL="285750" indent="-285750" algn="just">
              <a:lnSpc>
                <a:spcPct val="107000"/>
              </a:lnSpc>
              <a:spcAft>
                <a:spcPts val="800"/>
              </a:spcAft>
              <a:buFont typeface="Arial" panose="020B0604020202020204" pitchFamily="34" charset="0"/>
              <a:buChar char="•"/>
            </a:pPr>
            <a:r>
              <a:rPr lang="fr-FR" b="1" dirty="0">
                <a:latin typeface="Aptos" panose="020B0004020202020204" pitchFamily="34" charset="0"/>
              </a:rPr>
              <a:t>IA : </a:t>
            </a:r>
            <a:r>
              <a:rPr lang="fr-FR" dirty="0">
                <a:latin typeface="Aptos" panose="020B0004020202020204" pitchFamily="34" charset="0"/>
              </a:rPr>
              <a:t>dépasse le cadre de l’évaluation et peut être utilisée pour l’analyse de documents, contrôle de cohérence, aide à la rédaction…</a:t>
            </a:r>
            <a:endParaRPr lang="fr-FR" b="1" kern="100" dirty="0">
              <a:latin typeface="Aptos" panose="020B0004020202020204" pitchFamily="34" charset="0"/>
              <a:cs typeface="Arial" panose="020B0604020202020204" pitchFamily="34" charset="0"/>
            </a:endParaRPr>
          </a:p>
          <a:p>
            <a:pPr>
              <a:lnSpc>
                <a:spcPct val="107000"/>
              </a:lnSpc>
              <a:spcAft>
                <a:spcPts val="800"/>
              </a:spcAft>
            </a:pPr>
            <a:r>
              <a:rPr lang="fr-FR" b="1" kern="100" dirty="0">
                <a:latin typeface="Aptos" panose="020B0004020202020204" pitchFamily="34" charset="0"/>
                <a:cs typeface="Arial" panose="020B0604020202020204" pitchFamily="34" charset="0"/>
              </a:rPr>
              <a:t>	</a:t>
            </a:r>
            <a:endParaRPr lang="fr-FR" dirty="0"/>
          </a:p>
        </p:txBody>
      </p:sp>
    </p:spTree>
    <p:extLst>
      <p:ext uri="{BB962C8B-B14F-4D97-AF65-F5344CB8AC3E}">
        <p14:creationId xmlns:p14="http://schemas.microsoft.com/office/powerpoint/2010/main" val="3170944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EEA6F-E638-5357-75FE-742D1CFA190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77D58BD-32F5-9756-8C32-67AA4464C89A}"/>
              </a:ext>
            </a:extLst>
          </p:cNvPr>
          <p:cNvSpPr>
            <a:spLocks noGrp="1"/>
          </p:cNvSpPr>
          <p:nvPr>
            <p:ph type="title"/>
          </p:nvPr>
        </p:nvSpPr>
        <p:spPr>
          <a:xfrm>
            <a:off x="838200" y="365126"/>
            <a:ext cx="10515600" cy="803854"/>
          </a:xfrm>
        </p:spPr>
        <p:txBody>
          <a:bodyPr/>
          <a:lstStyle/>
          <a:p>
            <a:r>
              <a:rPr lang="fr-FR" b="1" dirty="0">
                <a:solidFill>
                  <a:srgbClr val="2B3D6C"/>
                </a:solidFill>
                <a:latin typeface="Montserrat" pitchFamily="2" charset="77"/>
              </a:rPr>
              <a:t>CONCLUSION</a:t>
            </a:r>
          </a:p>
        </p:txBody>
      </p:sp>
      <p:pic>
        <p:nvPicPr>
          <p:cNvPr id="5" name="Espace réservé du contenu 4" descr="Une image contenant capture d’écran, texte, Graphique, conception&#10;&#10;Le contenu généré par l’IA peut être incorrect.">
            <a:extLst>
              <a:ext uri="{FF2B5EF4-FFF2-40B4-BE49-F238E27FC236}">
                <a16:creationId xmlns:a16="http://schemas.microsoft.com/office/drawing/2014/main" id="{21E3C366-48C0-A6A5-F976-4DB8DDE383E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86667"/>
          <a:stretch>
            <a:fillRect/>
          </a:stretch>
        </p:blipFill>
        <p:spPr>
          <a:xfrm>
            <a:off x="0" y="5943600"/>
            <a:ext cx="12192000" cy="914400"/>
          </a:xfrm>
        </p:spPr>
      </p:pic>
      <p:sp>
        <p:nvSpPr>
          <p:cNvPr id="4" name="ZoneTexte 3">
            <a:extLst>
              <a:ext uri="{FF2B5EF4-FFF2-40B4-BE49-F238E27FC236}">
                <a16:creationId xmlns:a16="http://schemas.microsoft.com/office/drawing/2014/main" id="{97F04850-8643-123D-9B4B-EB614C729813}"/>
              </a:ext>
            </a:extLst>
          </p:cNvPr>
          <p:cNvSpPr txBox="1"/>
          <p:nvPr/>
        </p:nvSpPr>
        <p:spPr>
          <a:xfrm>
            <a:off x="1143000" y="1437825"/>
            <a:ext cx="9278874" cy="377860"/>
          </a:xfrm>
          <a:prstGeom prst="rect">
            <a:avLst/>
          </a:prstGeom>
          <a:noFill/>
        </p:spPr>
        <p:txBody>
          <a:bodyPr wrap="square">
            <a:spAutoFit/>
          </a:bodyPr>
          <a:lstStyle/>
          <a:p>
            <a:pPr>
              <a:lnSpc>
                <a:spcPct val="107000"/>
              </a:lnSpc>
              <a:spcAft>
                <a:spcPts val="800"/>
              </a:spcAft>
            </a:pPr>
            <a:r>
              <a:rPr lang="fr-FR" b="1" kern="100" dirty="0">
                <a:latin typeface="Aptos" panose="020B0004020202020204" pitchFamily="34" charset="0"/>
                <a:cs typeface="Arial" panose="020B0604020202020204" pitchFamily="34" charset="0"/>
              </a:rPr>
              <a:t>	</a:t>
            </a:r>
            <a:endParaRPr lang="fr-FR" dirty="0"/>
          </a:p>
        </p:txBody>
      </p:sp>
      <p:sp>
        <p:nvSpPr>
          <p:cNvPr id="3" name="ZoneTexte 2">
            <a:extLst>
              <a:ext uri="{FF2B5EF4-FFF2-40B4-BE49-F238E27FC236}">
                <a16:creationId xmlns:a16="http://schemas.microsoft.com/office/drawing/2014/main" id="{51942241-5BDE-9116-0ACD-6FE2C4B1C994}"/>
              </a:ext>
            </a:extLst>
          </p:cNvPr>
          <p:cNvSpPr txBox="1"/>
          <p:nvPr/>
        </p:nvSpPr>
        <p:spPr>
          <a:xfrm>
            <a:off x="1143000" y="1437825"/>
            <a:ext cx="9278874" cy="4855240"/>
          </a:xfrm>
          <a:prstGeom prst="rect">
            <a:avLst/>
          </a:prstGeom>
          <a:noFill/>
        </p:spPr>
        <p:txBody>
          <a:bodyPr wrap="square">
            <a:spAutoFit/>
          </a:bodyPr>
          <a:lstStyle/>
          <a:p>
            <a:pPr>
              <a:lnSpc>
                <a:spcPct val="107000"/>
              </a:lnSpc>
              <a:spcAft>
                <a:spcPts val="800"/>
              </a:spcAft>
            </a:pPr>
            <a:endParaRPr lang="fr-FR" b="1" kern="100" dirty="0">
              <a:latin typeface="Aptos" panose="020B0004020202020204" pitchFamily="34" charset="0"/>
              <a:cs typeface="Arial" panose="020B0604020202020204" pitchFamily="34" charset="0"/>
            </a:endParaRPr>
          </a:p>
          <a:p>
            <a:pPr marL="285750" indent="-285750" algn="just">
              <a:lnSpc>
                <a:spcPct val="107000"/>
              </a:lnSpc>
              <a:spcAft>
                <a:spcPts val="800"/>
              </a:spcAft>
              <a:buFont typeface="Arial" panose="020B0604020202020204" pitchFamily="34" charset="0"/>
              <a:buChar char="•"/>
            </a:pPr>
            <a:r>
              <a:rPr lang="fr-FR" b="1" dirty="0">
                <a:latin typeface="Aptos" panose="020B0004020202020204" pitchFamily="34" charset="0"/>
              </a:rPr>
              <a:t>La Charte s’impose à tous les membres d’une association signataire</a:t>
            </a:r>
          </a:p>
          <a:p>
            <a:pPr marL="285750" indent="-285750" algn="just">
              <a:lnSpc>
                <a:spcPct val="107000"/>
              </a:lnSpc>
              <a:spcAft>
                <a:spcPts val="800"/>
              </a:spcAft>
              <a:buFont typeface="Arial" panose="020B0604020202020204" pitchFamily="34" charset="0"/>
              <a:buChar char="•"/>
            </a:pPr>
            <a:r>
              <a:rPr lang="fr-FR" b="1" dirty="0">
                <a:latin typeface="Aptos" panose="020B0004020202020204" pitchFamily="34" charset="0"/>
              </a:rPr>
              <a:t>Contrôle effectué par les compagnies ou organisations</a:t>
            </a:r>
          </a:p>
          <a:p>
            <a:pPr marL="285750" indent="-285750" algn="just">
              <a:lnSpc>
                <a:spcPct val="107000"/>
              </a:lnSpc>
              <a:spcAft>
                <a:spcPts val="800"/>
              </a:spcAft>
              <a:buFont typeface="Arial" panose="020B0604020202020204" pitchFamily="34" charset="0"/>
              <a:buChar char="•"/>
            </a:pPr>
            <a:r>
              <a:rPr lang="fr-FR" b="1" dirty="0">
                <a:latin typeface="Aptos" panose="020B0004020202020204" pitchFamily="34" charset="0"/>
              </a:rPr>
              <a:t>Mise en place d’une commission éthique et déontologie au sein du comité d’application de la charte</a:t>
            </a:r>
          </a:p>
          <a:p>
            <a:pPr marL="285750" indent="-285750" algn="just">
              <a:lnSpc>
                <a:spcPct val="107000"/>
              </a:lnSpc>
              <a:spcAft>
                <a:spcPts val="800"/>
              </a:spcAft>
              <a:buFont typeface="Arial" panose="020B0604020202020204" pitchFamily="34" charset="0"/>
              <a:buChar char="•"/>
            </a:pPr>
            <a:r>
              <a:rPr lang="fr-FR" b="1" dirty="0">
                <a:latin typeface="Aptos" panose="020B0004020202020204" pitchFamily="34" charset="0"/>
              </a:rPr>
              <a:t>Format « hybride » permettant une évolution de la Charte corrélée à celle de la pratique :</a:t>
            </a:r>
          </a:p>
          <a:p>
            <a:pPr marL="742950" lvl="1" indent="-285750" algn="just">
              <a:lnSpc>
                <a:spcPct val="107000"/>
              </a:lnSpc>
              <a:spcAft>
                <a:spcPts val="800"/>
              </a:spcAft>
              <a:buFont typeface="Wingdings" panose="05000000000000000000" pitchFamily="2" charset="2"/>
              <a:buChar char="Ø"/>
            </a:pPr>
            <a:r>
              <a:rPr lang="fr-FR" b="1" dirty="0">
                <a:latin typeface="Aptos" panose="020B0004020202020204" pitchFamily="34" charset="0"/>
              </a:rPr>
              <a:t>Addendum, circulaires…</a:t>
            </a:r>
          </a:p>
          <a:p>
            <a:pPr marL="742950" lvl="1" indent="-285750" algn="just">
              <a:lnSpc>
                <a:spcPct val="107000"/>
              </a:lnSpc>
              <a:spcAft>
                <a:spcPts val="800"/>
              </a:spcAft>
              <a:buFont typeface="Wingdings" panose="05000000000000000000" pitchFamily="2" charset="2"/>
              <a:buChar char="Ø"/>
            </a:pPr>
            <a:r>
              <a:rPr lang="fr-FR" b="1" dirty="0">
                <a:latin typeface="Aptos" panose="020B0004020202020204" pitchFamily="34" charset="0"/>
              </a:rPr>
              <a:t>Consultables sur le site Internet du Comité (charteexpertiseimmo.org ) et relayé par les compagnies et organismes signataires.</a:t>
            </a:r>
          </a:p>
          <a:p>
            <a:pPr>
              <a:lnSpc>
                <a:spcPct val="107000"/>
              </a:lnSpc>
              <a:spcAft>
                <a:spcPts val="800"/>
              </a:spcAft>
            </a:pPr>
            <a:r>
              <a:rPr lang="fr-FR" b="1" kern="100" dirty="0">
                <a:latin typeface="Aptos" panose="020B0004020202020204" pitchFamily="34" charset="0"/>
                <a:cs typeface="Arial" panose="020B0604020202020204" pitchFamily="34" charset="0"/>
              </a:rPr>
              <a:t>	</a:t>
            </a:r>
          </a:p>
          <a:p>
            <a:pPr algn="ctr">
              <a:lnSpc>
                <a:spcPct val="107000"/>
              </a:lnSpc>
              <a:spcAft>
                <a:spcPts val="800"/>
              </a:spcAft>
            </a:pPr>
            <a:r>
              <a:rPr lang="fr-FR" b="1" dirty="0">
                <a:latin typeface="Aptos" panose="020B0004020202020204" pitchFamily="34" charset="0"/>
              </a:rPr>
              <a:t>Rendez-vous le 4 novembre prochain….</a:t>
            </a:r>
            <a:endParaRPr lang="fr-FR" dirty="0">
              <a:latin typeface="Aptos" panose="020B0004020202020204" pitchFamily="34" charset="0"/>
            </a:endParaRPr>
          </a:p>
          <a:p>
            <a:pPr>
              <a:lnSpc>
                <a:spcPct val="107000"/>
              </a:lnSpc>
              <a:spcAft>
                <a:spcPts val="800"/>
              </a:spcAft>
            </a:pPr>
            <a:endParaRPr lang="fr-FR" dirty="0"/>
          </a:p>
        </p:txBody>
      </p:sp>
    </p:spTree>
    <p:extLst>
      <p:ext uri="{BB962C8B-B14F-4D97-AF65-F5344CB8AC3E}">
        <p14:creationId xmlns:p14="http://schemas.microsoft.com/office/powerpoint/2010/main" val="495192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85B6CD-FC42-C146-5E24-EBAF6E9181A0}"/>
              </a:ext>
            </a:extLst>
          </p:cNvPr>
          <p:cNvSpPr>
            <a:spLocks noGrp="1"/>
          </p:cNvSpPr>
          <p:nvPr>
            <p:ph type="title"/>
          </p:nvPr>
        </p:nvSpPr>
        <p:spPr>
          <a:xfrm>
            <a:off x="838200" y="365125"/>
            <a:ext cx="5257800" cy="1325563"/>
          </a:xfrm>
        </p:spPr>
        <p:txBody>
          <a:bodyPr/>
          <a:lstStyle/>
          <a:p>
            <a:pPr algn="ctr"/>
            <a:r>
              <a:rPr lang="fr-FR" b="1" dirty="0">
                <a:solidFill>
                  <a:srgbClr val="2B3D6C"/>
                </a:solidFill>
                <a:latin typeface="Montserrat" pitchFamily="2" charset="77"/>
              </a:rPr>
              <a:t>SOMMAIRE</a:t>
            </a:r>
          </a:p>
        </p:txBody>
      </p:sp>
      <p:pic>
        <p:nvPicPr>
          <p:cNvPr id="5" name="Espace réservé du contenu 4" descr="Une image contenant texte, capture d’écran, conception&#10;&#10;Le contenu généré par l’IA peut être incorrect.">
            <a:extLst>
              <a:ext uri="{FF2B5EF4-FFF2-40B4-BE49-F238E27FC236}">
                <a16:creationId xmlns:a16="http://schemas.microsoft.com/office/drawing/2014/main" id="{DF411749-737B-17CF-72AF-51C0FADE1FC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54663"/>
          <a:stretch>
            <a:fillRect/>
          </a:stretch>
        </p:blipFill>
        <p:spPr>
          <a:xfrm>
            <a:off x="6664568" y="0"/>
            <a:ext cx="5527431" cy="6858000"/>
          </a:xfrm>
        </p:spPr>
      </p:pic>
      <p:sp>
        <p:nvSpPr>
          <p:cNvPr id="3" name="Titre 1">
            <a:extLst>
              <a:ext uri="{FF2B5EF4-FFF2-40B4-BE49-F238E27FC236}">
                <a16:creationId xmlns:a16="http://schemas.microsoft.com/office/drawing/2014/main" id="{C6E8D7D0-0948-A55C-38EE-AB75DB519FDF}"/>
              </a:ext>
            </a:extLst>
          </p:cNvPr>
          <p:cNvSpPr txBox="1">
            <a:spLocks/>
          </p:cNvSpPr>
          <p:nvPr/>
        </p:nvSpPr>
        <p:spPr>
          <a:xfrm>
            <a:off x="765048" y="1690688"/>
            <a:ext cx="5462016" cy="43717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rgbClr val="2B3D6C"/>
                </a:solidFill>
                <a:latin typeface="Montserrat" pitchFamily="2" charset="77"/>
              </a:rPr>
              <a:t>I    INTRODUCTION</a:t>
            </a:r>
          </a:p>
          <a:p>
            <a:r>
              <a:rPr lang="fr-FR" sz="3200" b="1" dirty="0">
                <a:solidFill>
                  <a:srgbClr val="2B3D6C"/>
                </a:solidFill>
                <a:latin typeface="Montserrat" pitchFamily="2" charset="77"/>
              </a:rPr>
              <a:t>II   EVOLUTIONS</a:t>
            </a:r>
          </a:p>
          <a:p>
            <a:r>
              <a:rPr lang="fr-FR" sz="3200" b="1" dirty="0">
                <a:solidFill>
                  <a:srgbClr val="2B3D6C"/>
                </a:solidFill>
                <a:latin typeface="Montserrat" pitchFamily="2" charset="77"/>
              </a:rPr>
              <a:t>III  NOVATIONS</a:t>
            </a:r>
          </a:p>
        </p:txBody>
      </p:sp>
    </p:spTree>
    <p:extLst>
      <p:ext uri="{BB962C8B-B14F-4D97-AF65-F5344CB8AC3E}">
        <p14:creationId xmlns:p14="http://schemas.microsoft.com/office/powerpoint/2010/main" val="779724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F11D7D-9BEC-C869-5AD6-B6D7A12A390A}"/>
              </a:ext>
            </a:extLst>
          </p:cNvPr>
          <p:cNvSpPr>
            <a:spLocks noGrp="1"/>
          </p:cNvSpPr>
          <p:nvPr>
            <p:ph type="title"/>
          </p:nvPr>
        </p:nvSpPr>
        <p:spPr/>
        <p:txBody>
          <a:bodyPr/>
          <a:lstStyle/>
          <a:p>
            <a:r>
              <a:rPr lang="fr-FR" b="1" dirty="0">
                <a:solidFill>
                  <a:srgbClr val="2B3D6C"/>
                </a:solidFill>
                <a:latin typeface="Montserrat" pitchFamily="2" charset="77"/>
              </a:rPr>
              <a:t>I – INTRODUCTION </a:t>
            </a:r>
            <a:br>
              <a:rPr lang="fr-FR" b="1" dirty="0">
                <a:solidFill>
                  <a:srgbClr val="2B3D6C"/>
                </a:solidFill>
                <a:latin typeface="Montserrat" pitchFamily="2" charset="77"/>
              </a:rPr>
            </a:br>
            <a:r>
              <a:rPr lang="fr-FR" sz="2000" b="1" dirty="0">
                <a:solidFill>
                  <a:srgbClr val="2B3D6C"/>
                </a:solidFill>
                <a:latin typeface="Montserrat" pitchFamily="2" charset="77"/>
              </a:rPr>
              <a:t>Contexte général dans lequel s’inscrit la Charte</a:t>
            </a:r>
            <a:endParaRPr lang="fr-FR" b="1" dirty="0">
              <a:solidFill>
                <a:srgbClr val="2B3D6C"/>
              </a:solidFill>
              <a:latin typeface="Montserrat" pitchFamily="2" charset="77"/>
            </a:endParaRPr>
          </a:p>
        </p:txBody>
      </p:sp>
      <p:pic>
        <p:nvPicPr>
          <p:cNvPr id="5" name="Espace réservé du contenu 4" descr="Une image contenant capture d’écran, texte, Graphique, conception&#10;&#10;Le contenu généré par l’IA peut être incorrect.">
            <a:extLst>
              <a:ext uri="{FF2B5EF4-FFF2-40B4-BE49-F238E27FC236}">
                <a16:creationId xmlns:a16="http://schemas.microsoft.com/office/drawing/2014/main" id="{D6B1CE41-4B95-2BCB-1829-35D7E2F32B9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86667"/>
          <a:stretch>
            <a:fillRect/>
          </a:stretch>
        </p:blipFill>
        <p:spPr>
          <a:xfrm>
            <a:off x="0" y="5943600"/>
            <a:ext cx="12192000" cy="914400"/>
          </a:xfrm>
        </p:spPr>
      </p:pic>
      <p:sp>
        <p:nvSpPr>
          <p:cNvPr id="4" name="ZoneTexte 3">
            <a:extLst>
              <a:ext uri="{FF2B5EF4-FFF2-40B4-BE49-F238E27FC236}">
                <a16:creationId xmlns:a16="http://schemas.microsoft.com/office/drawing/2014/main" id="{2B6EC578-7644-A47D-8662-52C85D03EE28}"/>
              </a:ext>
            </a:extLst>
          </p:cNvPr>
          <p:cNvSpPr txBox="1"/>
          <p:nvPr/>
        </p:nvSpPr>
        <p:spPr>
          <a:xfrm>
            <a:off x="1143000" y="1752195"/>
            <a:ext cx="9278874" cy="3353610"/>
          </a:xfrm>
          <a:prstGeom prst="rect">
            <a:avLst/>
          </a:prstGeom>
          <a:noFill/>
        </p:spPr>
        <p:txBody>
          <a:bodyPr wrap="square">
            <a:spAutoFit/>
          </a:bodyPr>
          <a:lstStyle/>
          <a:p>
            <a:pPr algn="just">
              <a:lnSpc>
                <a:spcPct val="107000"/>
              </a:lnSpc>
              <a:spcAft>
                <a:spcPts val="800"/>
              </a:spcAft>
              <a:buNone/>
            </a:pPr>
            <a:r>
              <a:rPr lang="fr-FR" sz="1800" b="1" kern="100" dirty="0">
                <a:effectLst/>
                <a:latin typeface="Aptos" panose="020B0004020202020204" pitchFamily="34" charset="0"/>
                <a:ea typeface="Aptos" panose="020B0004020202020204" pitchFamily="34" charset="0"/>
                <a:cs typeface="Arial" panose="020B0604020202020204" pitchFamily="34" charset="0"/>
              </a:rPr>
              <a:t>Structure et philosophie générale</a:t>
            </a:r>
            <a:endParaRPr lang="fr-FR"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FR" sz="1800" b="1" kern="100" dirty="0">
                <a:effectLst/>
                <a:latin typeface="Aptos" panose="020B0004020202020204" pitchFamily="34" charset="0"/>
                <a:ea typeface="Aptos" panose="020B0004020202020204" pitchFamily="34" charset="0"/>
                <a:cs typeface="Arial" panose="020B0604020202020204" pitchFamily="34" charset="0"/>
              </a:rPr>
              <a:t>5</a:t>
            </a:r>
            <a:r>
              <a:rPr lang="fr-FR" sz="1800" b="1" kern="100" dirty="0">
                <a:effectLst/>
                <a:latin typeface="Arial" panose="020B0604020202020204" pitchFamily="34" charset="0"/>
                <a:ea typeface="Aptos" panose="020B0004020202020204" pitchFamily="34" charset="0"/>
                <a:cs typeface="Arial" panose="020B0604020202020204" pitchFamily="34" charset="0"/>
              </a:rPr>
              <a:t>ᵉ</a:t>
            </a:r>
            <a:r>
              <a:rPr lang="fr-FR" sz="1800" b="1" kern="100" dirty="0">
                <a:effectLst/>
                <a:latin typeface="Aptos" panose="020B0004020202020204" pitchFamily="34" charset="0"/>
                <a:ea typeface="Aptos" panose="020B0004020202020204" pitchFamily="34" charset="0"/>
                <a:cs typeface="Arial" panose="020B0604020202020204" pitchFamily="34" charset="0"/>
              </a:rPr>
              <a:t> édition (2017) : recentrée sur la méthodologie, la déontologie et l’intégration d’une grille de pondération des surfaces commerciales, avec un accent sur l’harmonisation européenne (</a:t>
            </a:r>
            <a:r>
              <a:rPr lang="fr-FR" sz="1800" b="1" kern="100" dirty="0" err="1">
                <a:effectLst/>
                <a:latin typeface="Aptos" panose="020B0004020202020204" pitchFamily="34" charset="0"/>
                <a:ea typeface="Aptos" panose="020B0004020202020204" pitchFamily="34" charset="0"/>
                <a:cs typeface="Arial" panose="020B0604020202020204" pitchFamily="34" charset="0"/>
              </a:rPr>
              <a:t>TEGoVA</a:t>
            </a:r>
            <a:r>
              <a:rPr lang="fr-FR" sz="1800" b="1" kern="100" dirty="0">
                <a:effectLst/>
                <a:latin typeface="Aptos" panose="020B0004020202020204" pitchFamily="34" charset="0"/>
                <a:ea typeface="Aptos" panose="020B0004020202020204" pitchFamily="34" charset="0"/>
                <a:cs typeface="Arial" panose="020B0604020202020204" pitchFamily="34" charset="0"/>
              </a:rPr>
              <a:t>, RICS, IVSC).</a:t>
            </a:r>
            <a:endParaRPr lang="fr-FR"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FR" sz="1800" b="1" kern="100" dirty="0">
                <a:effectLst/>
                <a:latin typeface="Aptos" panose="020B0004020202020204" pitchFamily="34" charset="0"/>
                <a:ea typeface="Aptos" panose="020B0004020202020204" pitchFamily="34" charset="0"/>
                <a:cs typeface="Arial" panose="020B0604020202020204" pitchFamily="34" charset="0"/>
              </a:rPr>
              <a:t>6</a:t>
            </a:r>
            <a:r>
              <a:rPr lang="fr-FR" sz="1800" b="1" kern="100" dirty="0">
                <a:effectLst/>
                <a:latin typeface="Arial" panose="020B0604020202020204" pitchFamily="34" charset="0"/>
                <a:ea typeface="Aptos" panose="020B0004020202020204" pitchFamily="34" charset="0"/>
                <a:cs typeface="Arial" panose="020B0604020202020204" pitchFamily="34" charset="0"/>
              </a:rPr>
              <a:t>ᵉ</a:t>
            </a:r>
            <a:r>
              <a:rPr lang="fr-FR" sz="1800" b="1" kern="100" dirty="0">
                <a:effectLst/>
                <a:latin typeface="Aptos" panose="020B0004020202020204" pitchFamily="34" charset="0"/>
                <a:ea typeface="Aptos" panose="020B0004020202020204" pitchFamily="34" charset="0"/>
                <a:cs typeface="Arial" panose="020B0604020202020204" pitchFamily="34" charset="0"/>
              </a:rPr>
              <a:t> édition (2025) : élargie, plus moderne et intégrant les nouvelles technologies (IA, AVM), les critères ESG et la durabilité. Elle se positionne comme un référentiel de bonnes pratiques, pas seulement un cadre méthodologique.</a:t>
            </a:r>
            <a:endParaRPr lang="fr-FR"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FR" sz="1800" b="1" kern="100" dirty="0">
                <a:effectLst/>
                <a:latin typeface="Aptos" panose="020B0004020202020204" pitchFamily="34" charset="0"/>
                <a:ea typeface="Aptos" panose="020B0004020202020204" pitchFamily="34" charset="0"/>
                <a:cs typeface="Arial" panose="020B0604020202020204" pitchFamily="34" charset="0"/>
              </a:rPr>
              <a:t>La charte suit les évolutions de la pratique, sa vocation est une évolution constante sous la forme d’addendum consultable sur le site Internet du Comité de la Charte (CACEEI) relayé par les Compagnies d’Experts / organismes signataires.</a:t>
            </a:r>
            <a:endParaRPr lang="fr-FR" sz="18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072306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A9BCA-1A32-47E4-CD8F-E97024AA817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23BFBB3-6705-A596-CF84-BA995502B812}"/>
              </a:ext>
            </a:extLst>
          </p:cNvPr>
          <p:cNvSpPr>
            <a:spLocks noGrp="1"/>
          </p:cNvSpPr>
          <p:nvPr>
            <p:ph type="title"/>
          </p:nvPr>
        </p:nvSpPr>
        <p:spPr/>
        <p:txBody>
          <a:bodyPr/>
          <a:lstStyle/>
          <a:p>
            <a:r>
              <a:rPr lang="fr-FR" b="1" dirty="0">
                <a:solidFill>
                  <a:srgbClr val="2B3D6C"/>
                </a:solidFill>
                <a:latin typeface="Montserrat" pitchFamily="2" charset="77"/>
              </a:rPr>
              <a:t>I – INTRODUCTION </a:t>
            </a:r>
            <a:br>
              <a:rPr lang="fr-FR" b="1" dirty="0">
                <a:solidFill>
                  <a:srgbClr val="2B3D6C"/>
                </a:solidFill>
                <a:latin typeface="Montserrat" pitchFamily="2" charset="77"/>
              </a:rPr>
            </a:br>
            <a:r>
              <a:rPr lang="fr-FR" sz="2000" b="1" dirty="0">
                <a:solidFill>
                  <a:srgbClr val="2B3D6C"/>
                </a:solidFill>
                <a:latin typeface="Montserrat" pitchFamily="2" charset="77"/>
              </a:rPr>
              <a:t>Contexte général dans lequel s’inscrit la Charte</a:t>
            </a:r>
            <a:endParaRPr lang="fr-FR" b="1" dirty="0">
              <a:solidFill>
                <a:srgbClr val="2B3D6C"/>
              </a:solidFill>
              <a:latin typeface="Montserrat" pitchFamily="2" charset="77"/>
            </a:endParaRPr>
          </a:p>
        </p:txBody>
      </p:sp>
      <p:pic>
        <p:nvPicPr>
          <p:cNvPr id="5" name="Espace réservé du contenu 4" descr="Une image contenant capture d’écran, texte, Graphique, conception&#10;&#10;Le contenu généré par l’IA peut être incorrect.">
            <a:extLst>
              <a:ext uri="{FF2B5EF4-FFF2-40B4-BE49-F238E27FC236}">
                <a16:creationId xmlns:a16="http://schemas.microsoft.com/office/drawing/2014/main" id="{BEBCA25A-EBB7-BD08-677A-44A14A9C9BC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86667"/>
          <a:stretch>
            <a:fillRect/>
          </a:stretch>
        </p:blipFill>
        <p:spPr>
          <a:xfrm>
            <a:off x="0" y="5943600"/>
            <a:ext cx="12192000" cy="914400"/>
          </a:xfrm>
        </p:spPr>
      </p:pic>
      <p:sp>
        <p:nvSpPr>
          <p:cNvPr id="4" name="ZoneTexte 3">
            <a:extLst>
              <a:ext uri="{FF2B5EF4-FFF2-40B4-BE49-F238E27FC236}">
                <a16:creationId xmlns:a16="http://schemas.microsoft.com/office/drawing/2014/main" id="{97C37F45-A859-81EF-1BBB-C9FEF6FBE9D3}"/>
              </a:ext>
            </a:extLst>
          </p:cNvPr>
          <p:cNvSpPr txBox="1"/>
          <p:nvPr/>
        </p:nvSpPr>
        <p:spPr>
          <a:xfrm>
            <a:off x="1143000" y="1752195"/>
            <a:ext cx="9278874" cy="3383234"/>
          </a:xfrm>
          <a:prstGeom prst="rect">
            <a:avLst/>
          </a:prstGeom>
          <a:noFill/>
        </p:spPr>
        <p:txBody>
          <a:bodyPr wrap="square">
            <a:spAutoFit/>
          </a:bodyPr>
          <a:lstStyle/>
          <a:p>
            <a:pPr algn="just">
              <a:lnSpc>
                <a:spcPct val="107000"/>
              </a:lnSpc>
              <a:spcAft>
                <a:spcPts val="800"/>
              </a:spcAft>
            </a:pPr>
            <a:r>
              <a:rPr lang="fr-FR" b="1" kern="100" dirty="0">
                <a:latin typeface="Aptos" panose="020B0004020202020204" pitchFamily="34" charset="0"/>
                <a:cs typeface="Arial" panose="020B0604020202020204" pitchFamily="34" charset="0"/>
              </a:rPr>
              <a:t>CONDITIONS GENERALES D’EXERCICE DE l’EXPERTISE</a:t>
            </a:r>
          </a:p>
          <a:p>
            <a:pPr algn="just">
              <a:lnSpc>
                <a:spcPct val="107000"/>
              </a:lnSpc>
              <a:spcAft>
                <a:spcPts val="800"/>
              </a:spcAft>
            </a:pPr>
            <a:r>
              <a:rPr lang="fr-FR" b="1" kern="100" dirty="0">
                <a:latin typeface="Aptos" panose="020B0004020202020204" pitchFamily="34" charset="0"/>
                <a:cs typeface="Arial" panose="020B0604020202020204" pitchFamily="34" charset="0"/>
              </a:rPr>
              <a:t>DEFINITIONS ET QUALIFICATIONS </a:t>
            </a:r>
          </a:p>
          <a:p>
            <a:pPr lvl="0" algn="just"/>
            <a:r>
              <a:rPr lang="fr-FR" b="1" dirty="0"/>
              <a:t>L’expertise en évaluation immobilière : les bases restent similaires (distinction expertise / avis de valeur ou rapport d’expertise synthétique / certificat d’expertise)</a:t>
            </a:r>
          </a:p>
          <a:p>
            <a:pPr lvl="0" algn="just"/>
            <a:endParaRPr lang="fr-FR" b="1" dirty="0"/>
          </a:p>
          <a:p>
            <a:pPr algn="just"/>
            <a:r>
              <a:rPr lang="fr-FR" b="1" dirty="0"/>
              <a:t>L’expert en évaluation immobilière : la version 2025 rappelle les diplômes et expérience exigés, la formation continue (20 h/an) et introduit une expérience à être acquise auprès d’un professionnel signataire de la Charte</a:t>
            </a:r>
          </a:p>
          <a:p>
            <a:pPr lvl="0" algn="just"/>
            <a:endParaRPr lang="fr-FR" b="1" dirty="0"/>
          </a:p>
          <a:p>
            <a:pPr lvl="0" algn="just"/>
            <a:r>
              <a:rPr lang="fr-FR" b="1" dirty="0"/>
              <a:t>Meilleure articulation entre qualifications nationales et européennes (REV, TRV, RICS </a:t>
            </a:r>
            <a:r>
              <a:rPr lang="fr-FR" b="1" dirty="0" err="1"/>
              <a:t>Valuer</a:t>
            </a:r>
            <a:r>
              <a:rPr lang="fr-FR" b="1" dirty="0"/>
              <a:t> Registration) et inscriptions sur les listes de Cour d’appel</a:t>
            </a:r>
            <a:endParaRPr lang="fr-FR" dirty="0"/>
          </a:p>
        </p:txBody>
      </p:sp>
    </p:spTree>
    <p:extLst>
      <p:ext uri="{BB962C8B-B14F-4D97-AF65-F5344CB8AC3E}">
        <p14:creationId xmlns:p14="http://schemas.microsoft.com/office/powerpoint/2010/main" val="1927886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93ED6-97D0-E25C-7E14-CE6C93C079F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2721AD0-805B-9F4B-141E-C2FBCF72DD8C}"/>
              </a:ext>
            </a:extLst>
          </p:cNvPr>
          <p:cNvSpPr>
            <a:spLocks noGrp="1"/>
          </p:cNvSpPr>
          <p:nvPr>
            <p:ph type="title"/>
          </p:nvPr>
        </p:nvSpPr>
        <p:spPr/>
        <p:txBody>
          <a:bodyPr/>
          <a:lstStyle/>
          <a:p>
            <a:r>
              <a:rPr lang="fr-FR" b="1" dirty="0">
                <a:solidFill>
                  <a:srgbClr val="2B3D6C"/>
                </a:solidFill>
                <a:latin typeface="Montserrat" pitchFamily="2" charset="77"/>
              </a:rPr>
              <a:t>I – INTRODUCTION </a:t>
            </a:r>
            <a:br>
              <a:rPr lang="fr-FR" b="1" dirty="0">
                <a:solidFill>
                  <a:srgbClr val="2B3D6C"/>
                </a:solidFill>
                <a:latin typeface="Montserrat" pitchFamily="2" charset="77"/>
              </a:rPr>
            </a:br>
            <a:r>
              <a:rPr lang="fr-FR" sz="2000" b="1" dirty="0">
                <a:solidFill>
                  <a:srgbClr val="2B3D6C"/>
                </a:solidFill>
                <a:latin typeface="Montserrat" pitchFamily="2" charset="77"/>
              </a:rPr>
              <a:t>Contexte général dans lequel s’inscrit la Charte</a:t>
            </a:r>
            <a:endParaRPr lang="fr-FR" b="1" dirty="0">
              <a:solidFill>
                <a:srgbClr val="2B3D6C"/>
              </a:solidFill>
              <a:latin typeface="Montserrat" pitchFamily="2" charset="77"/>
            </a:endParaRPr>
          </a:p>
        </p:txBody>
      </p:sp>
      <p:pic>
        <p:nvPicPr>
          <p:cNvPr id="5" name="Espace réservé du contenu 4" descr="Une image contenant capture d’écran, texte, Graphique, conception&#10;&#10;Le contenu généré par l’IA peut être incorrect.">
            <a:extLst>
              <a:ext uri="{FF2B5EF4-FFF2-40B4-BE49-F238E27FC236}">
                <a16:creationId xmlns:a16="http://schemas.microsoft.com/office/drawing/2014/main" id="{81E23AF5-2D97-7A11-CDB2-D3EAF0DCB80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86667"/>
          <a:stretch>
            <a:fillRect/>
          </a:stretch>
        </p:blipFill>
        <p:spPr>
          <a:xfrm>
            <a:off x="0" y="5943600"/>
            <a:ext cx="12192000" cy="914400"/>
          </a:xfrm>
        </p:spPr>
      </p:pic>
      <p:sp>
        <p:nvSpPr>
          <p:cNvPr id="4" name="ZoneTexte 3">
            <a:extLst>
              <a:ext uri="{FF2B5EF4-FFF2-40B4-BE49-F238E27FC236}">
                <a16:creationId xmlns:a16="http://schemas.microsoft.com/office/drawing/2014/main" id="{A8050712-CDAA-37DE-761A-7F9F69140510}"/>
              </a:ext>
            </a:extLst>
          </p:cNvPr>
          <p:cNvSpPr txBox="1"/>
          <p:nvPr/>
        </p:nvSpPr>
        <p:spPr>
          <a:xfrm>
            <a:off x="1143000" y="1596747"/>
            <a:ext cx="9278874" cy="4092274"/>
          </a:xfrm>
          <a:prstGeom prst="rect">
            <a:avLst/>
          </a:prstGeom>
          <a:noFill/>
        </p:spPr>
        <p:txBody>
          <a:bodyPr wrap="square">
            <a:spAutoFit/>
          </a:bodyPr>
          <a:lstStyle/>
          <a:p>
            <a:pPr algn="just">
              <a:lnSpc>
                <a:spcPct val="107000"/>
              </a:lnSpc>
              <a:spcAft>
                <a:spcPts val="800"/>
              </a:spcAft>
            </a:pPr>
            <a:r>
              <a:rPr lang="fr-FR" b="1" kern="100" dirty="0">
                <a:latin typeface="Aptos" panose="020B0004020202020204" pitchFamily="34" charset="0"/>
                <a:cs typeface="Arial" panose="020B0604020202020204" pitchFamily="34" charset="0"/>
              </a:rPr>
              <a:t>CONDITIONS D’EXERCICE ET D’ETHIQUE</a:t>
            </a:r>
          </a:p>
          <a:p>
            <a:pPr lvl="0" algn="just"/>
            <a:r>
              <a:rPr lang="fr-FR" b="1" dirty="0"/>
              <a:t>2017 : honoraires libres, sans précisions fortes sur la déontologie financière</a:t>
            </a:r>
          </a:p>
          <a:p>
            <a:pPr lvl="0" algn="just"/>
            <a:endParaRPr lang="fr-FR" b="1" dirty="0"/>
          </a:p>
          <a:p>
            <a:pPr lvl="0" algn="just"/>
            <a:r>
              <a:rPr lang="fr-FR" b="1" dirty="0"/>
              <a:t>2025 : ajout d’une règle clé → interdiction de l’indexation des honoraires sur la valeur du bien pour garantir l’impartialité</a:t>
            </a:r>
          </a:p>
          <a:p>
            <a:pPr lvl="0" algn="just"/>
            <a:endParaRPr lang="fr-FR" b="1" dirty="0"/>
          </a:p>
          <a:p>
            <a:pPr lvl="0" algn="just"/>
            <a:r>
              <a:rPr lang="fr-FR" b="1" dirty="0"/>
              <a:t>Précisions sur :</a:t>
            </a:r>
          </a:p>
          <a:p>
            <a:pPr lvl="0" algn="just"/>
            <a:endParaRPr lang="fr-FR" dirty="0"/>
          </a:p>
          <a:p>
            <a:pPr marL="742950" lvl="1" indent="-285750" algn="just">
              <a:lnSpc>
                <a:spcPct val="150000"/>
              </a:lnSpc>
              <a:buFont typeface="Arial" panose="020B0604020202020204" pitchFamily="34" charset="0"/>
              <a:buChar char="•"/>
            </a:pPr>
            <a:r>
              <a:rPr lang="fr-FR" b="1" dirty="0"/>
              <a:t>Obligation d’assurance RCP couvrant toutes les missions (judiciaires et amiables)</a:t>
            </a:r>
            <a:endParaRPr lang="fr-FR" dirty="0"/>
          </a:p>
          <a:p>
            <a:pPr marL="742950" lvl="1" indent="-285750" algn="just">
              <a:buFont typeface="Arial" panose="020B0604020202020204" pitchFamily="34" charset="0"/>
              <a:buChar char="•"/>
            </a:pPr>
            <a:r>
              <a:rPr lang="fr-FR" b="1" dirty="0"/>
              <a:t>Définition plus stricte de l’indépendance (pas de liens capitalistiques, familiaux, ni d’intérêts économiques personnels)</a:t>
            </a:r>
            <a:endParaRPr lang="fr-FR" dirty="0"/>
          </a:p>
          <a:p>
            <a:pPr marL="742950" lvl="1" indent="-285750" algn="just">
              <a:lnSpc>
                <a:spcPct val="150000"/>
              </a:lnSpc>
              <a:buFont typeface="Arial" panose="020B0604020202020204" pitchFamily="34" charset="0"/>
              <a:buChar char="•"/>
            </a:pPr>
            <a:r>
              <a:rPr lang="fr-FR" b="1" dirty="0"/>
              <a:t>Gestion des conflits d’intérêts et exigences de confidentialité renforcées</a:t>
            </a:r>
            <a:r>
              <a:rPr lang="fr-FR" dirty="0"/>
              <a:t> </a:t>
            </a:r>
          </a:p>
          <a:p>
            <a:pPr lvl="0"/>
            <a:endParaRPr lang="fr-FR" dirty="0"/>
          </a:p>
        </p:txBody>
      </p:sp>
    </p:spTree>
    <p:extLst>
      <p:ext uri="{BB962C8B-B14F-4D97-AF65-F5344CB8AC3E}">
        <p14:creationId xmlns:p14="http://schemas.microsoft.com/office/powerpoint/2010/main" val="4145459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BD3B5-4642-AADB-AB2E-4F714DFD0DC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489EB8D-E70B-D6BD-D5B8-CCDEA9545162}"/>
              </a:ext>
            </a:extLst>
          </p:cNvPr>
          <p:cNvSpPr>
            <a:spLocks noGrp="1"/>
          </p:cNvSpPr>
          <p:nvPr>
            <p:ph type="title"/>
          </p:nvPr>
        </p:nvSpPr>
        <p:spPr>
          <a:xfrm>
            <a:off x="838200" y="365126"/>
            <a:ext cx="10515600" cy="803854"/>
          </a:xfrm>
        </p:spPr>
        <p:txBody>
          <a:bodyPr/>
          <a:lstStyle/>
          <a:p>
            <a:r>
              <a:rPr lang="fr-FR" b="1" dirty="0">
                <a:solidFill>
                  <a:srgbClr val="2B3D6C"/>
                </a:solidFill>
                <a:latin typeface="Montserrat" pitchFamily="2" charset="77"/>
              </a:rPr>
              <a:t>II – EVOLUTIONS </a:t>
            </a:r>
          </a:p>
        </p:txBody>
      </p:sp>
      <p:pic>
        <p:nvPicPr>
          <p:cNvPr id="5" name="Espace réservé du contenu 4" descr="Une image contenant capture d’écran, texte, Graphique, conception&#10;&#10;Le contenu généré par l’IA peut être incorrect.">
            <a:extLst>
              <a:ext uri="{FF2B5EF4-FFF2-40B4-BE49-F238E27FC236}">
                <a16:creationId xmlns:a16="http://schemas.microsoft.com/office/drawing/2014/main" id="{145C894B-5817-D96C-F3E9-70850821BB7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86667"/>
          <a:stretch>
            <a:fillRect/>
          </a:stretch>
        </p:blipFill>
        <p:spPr>
          <a:xfrm>
            <a:off x="0" y="5943600"/>
            <a:ext cx="12192000" cy="914400"/>
          </a:xfrm>
        </p:spPr>
      </p:pic>
      <p:sp>
        <p:nvSpPr>
          <p:cNvPr id="4" name="ZoneTexte 3">
            <a:extLst>
              <a:ext uri="{FF2B5EF4-FFF2-40B4-BE49-F238E27FC236}">
                <a16:creationId xmlns:a16="http://schemas.microsoft.com/office/drawing/2014/main" id="{C9DB0D5C-9A02-B399-A5B4-AB11D93BB1FF}"/>
              </a:ext>
            </a:extLst>
          </p:cNvPr>
          <p:cNvSpPr txBox="1"/>
          <p:nvPr/>
        </p:nvSpPr>
        <p:spPr>
          <a:xfrm>
            <a:off x="1143000" y="1596747"/>
            <a:ext cx="9278874" cy="2430281"/>
          </a:xfrm>
          <a:prstGeom prst="rect">
            <a:avLst/>
          </a:prstGeom>
          <a:noFill/>
        </p:spPr>
        <p:txBody>
          <a:bodyPr wrap="square">
            <a:spAutoFit/>
          </a:bodyPr>
          <a:lstStyle/>
          <a:p>
            <a:pPr>
              <a:lnSpc>
                <a:spcPct val="107000"/>
              </a:lnSpc>
              <a:spcAft>
                <a:spcPts val="800"/>
              </a:spcAft>
            </a:pPr>
            <a:r>
              <a:rPr lang="fr-FR" b="1" kern="100" dirty="0">
                <a:latin typeface="Aptos" panose="020B0004020202020204" pitchFamily="34" charset="0"/>
                <a:cs typeface="Arial" panose="020B0604020202020204" pitchFamily="34" charset="0"/>
              </a:rPr>
              <a:t>MEILLEUR APPREHENSION DES TAUX</a:t>
            </a:r>
          </a:p>
          <a:p>
            <a:pPr lvl="0"/>
            <a:r>
              <a:rPr lang="fr-FR" b="1" dirty="0"/>
              <a:t>Réorganisation, traitement détaillé et clarifié</a:t>
            </a:r>
          </a:p>
          <a:p>
            <a:pPr lvl="0"/>
            <a:endParaRPr lang="fr-FR" b="1" dirty="0"/>
          </a:p>
          <a:p>
            <a:pPr lvl="0"/>
            <a:endParaRPr lang="fr-FR" b="1" dirty="0"/>
          </a:p>
          <a:p>
            <a:pPr lvl="0"/>
            <a:endParaRPr lang="fr-FR" b="1" dirty="0"/>
          </a:p>
          <a:p>
            <a:pPr lvl="0"/>
            <a:r>
              <a:rPr lang="fr-FR" b="1" dirty="0"/>
              <a:t>Extrait Charte &gt;</a:t>
            </a:r>
          </a:p>
          <a:p>
            <a:pPr lvl="0"/>
            <a:endParaRPr lang="fr-FR" b="1" dirty="0"/>
          </a:p>
          <a:p>
            <a:pPr lvl="0"/>
            <a:endParaRPr lang="fr-FR" dirty="0"/>
          </a:p>
        </p:txBody>
      </p:sp>
      <p:pic>
        <p:nvPicPr>
          <p:cNvPr id="6" name="Image 5">
            <a:extLst>
              <a:ext uri="{FF2B5EF4-FFF2-40B4-BE49-F238E27FC236}">
                <a16:creationId xmlns:a16="http://schemas.microsoft.com/office/drawing/2014/main" id="{5F3D16CB-C760-D763-64BC-6545D2B1835A}"/>
              </a:ext>
            </a:extLst>
          </p:cNvPr>
          <p:cNvPicPr>
            <a:picLocks noChangeAspect="1"/>
          </p:cNvPicPr>
          <p:nvPr/>
        </p:nvPicPr>
        <p:blipFill>
          <a:blip r:embed="rId3"/>
          <a:stretch>
            <a:fillRect/>
          </a:stretch>
        </p:blipFill>
        <p:spPr>
          <a:xfrm>
            <a:off x="3578859" y="2443769"/>
            <a:ext cx="7687855" cy="2817484"/>
          </a:xfrm>
          <a:prstGeom prst="rect">
            <a:avLst/>
          </a:prstGeom>
        </p:spPr>
      </p:pic>
    </p:spTree>
    <p:extLst>
      <p:ext uri="{BB962C8B-B14F-4D97-AF65-F5344CB8AC3E}">
        <p14:creationId xmlns:p14="http://schemas.microsoft.com/office/powerpoint/2010/main" val="2469626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9915F-8B29-A8CC-EF64-A0905B31E2C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9A62D44-4658-BE2B-CC49-62C36B4862D3}"/>
              </a:ext>
            </a:extLst>
          </p:cNvPr>
          <p:cNvSpPr>
            <a:spLocks noGrp="1"/>
          </p:cNvSpPr>
          <p:nvPr>
            <p:ph type="title"/>
          </p:nvPr>
        </p:nvSpPr>
        <p:spPr>
          <a:xfrm>
            <a:off x="838200" y="365126"/>
            <a:ext cx="10515600" cy="803854"/>
          </a:xfrm>
        </p:spPr>
        <p:txBody>
          <a:bodyPr/>
          <a:lstStyle/>
          <a:p>
            <a:r>
              <a:rPr lang="fr-FR" b="1" dirty="0">
                <a:solidFill>
                  <a:srgbClr val="2B3D6C"/>
                </a:solidFill>
                <a:latin typeface="Montserrat" pitchFamily="2" charset="77"/>
              </a:rPr>
              <a:t>II – EVOLUTIONS </a:t>
            </a:r>
          </a:p>
        </p:txBody>
      </p:sp>
      <p:pic>
        <p:nvPicPr>
          <p:cNvPr id="5" name="Espace réservé du contenu 4" descr="Une image contenant capture d’écran, texte, Graphique, conception&#10;&#10;Le contenu généré par l’IA peut être incorrect.">
            <a:extLst>
              <a:ext uri="{FF2B5EF4-FFF2-40B4-BE49-F238E27FC236}">
                <a16:creationId xmlns:a16="http://schemas.microsoft.com/office/drawing/2014/main" id="{C164C4D6-2516-BFB6-977E-3B1FC30C630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86667"/>
          <a:stretch>
            <a:fillRect/>
          </a:stretch>
        </p:blipFill>
        <p:spPr>
          <a:xfrm>
            <a:off x="0" y="5943600"/>
            <a:ext cx="12192000" cy="914400"/>
          </a:xfrm>
        </p:spPr>
      </p:pic>
      <p:sp>
        <p:nvSpPr>
          <p:cNvPr id="4" name="ZoneTexte 3">
            <a:extLst>
              <a:ext uri="{FF2B5EF4-FFF2-40B4-BE49-F238E27FC236}">
                <a16:creationId xmlns:a16="http://schemas.microsoft.com/office/drawing/2014/main" id="{FF77DEEC-61AC-0B83-3DF1-601973B263C0}"/>
              </a:ext>
            </a:extLst>
          </p:cNvPr>
          <p:cNvSpPr txBox="1"/>
          <p:nvPr/>
        </p:nvSpPr>
        <p:spPr>
          <a:xfrm>
            <a:off x="1143000" y="1596747"/>
            <a:ext cx="9278874" cy="2031325"/>
          </a:xfrm>
          <a:prstGeom prst="rect">
            <a:avLst/>
          </a:prstGeom>
          <a:noFill/>
        </p:spPr>
        <p:txBody>
          <a:bodyPr wrap="square">
            <a:spAutoFit/>
          </a:bodyPr>
          <a:lstStyle/>
          <a:p>
            <a:pPr lvl="0"/>
            <a:endParaRPr lang="fr-FR" b="1" dirty="0"/>
          </a:p>
          <a:p>
            <a:pPr lvl="0"/>
            <a:endParaRPr lang="fr-FR" b="1" dirty="0"/>
          </a:p>
          <a:p>
            <a:pPr lvl="0"/>
            <a:endParaRPr lang="fr-FR" b="1" dirty="0"/>
          </a:p>
          <a:p>
            <a:pPr lvl="0"/>
            <a:r>
              <a:rPr lang="fr-FR" b="1" dirty="0"/>
              <a:t>Extrait Charte </a:t>
            </a:r>
          </a:p>
          <a:p>
            <a:pPr lvl="0"/>
            <a:r>
              <a:rPr lang="fr-FR" b="1" dirty="0"/>
              <a:t>exemple taux d’actualisation &gt;</a:t>
            </a:r>
          </a:p>
          <a:p>
            <a:pPr lvl="0"/>
            <a:endParaRPr lang="fr-FR" b="1" dirty="0"/>
          </a:p>
          <a:p>
            <a:pPr lvl="0"/>
            <a:endParaRPr lang="fr-FR" dirty="0"/>
          </a:p>
        </p:txBody>
      </p:sp>
      <p:pic>
        <p:nvPicPr>
          <p:cNvPr id="7" name="Image 6">
            <a:extLst>
              <a:ext uri="{FF2B5EF4-FFF2-40B4-BE49-F238E27FC236}">
                <a16:creationId xmlns:a16="http://schemas.microsoft.com/office/drawing/2014/main" id="{BD12D08A-5BDC-B78C-A90F-8154A8F3B9DA}"/>
              </a:ext>
            </a:extLst>
          </p:cNvPr>
          <p:cNvPicPr>
            <a:picLocks noChangeAspect="1"/>
          </p:cNvPicPr>
          <p:nvPr/>
        </p:nvPicPr>
        <p:blipFill>
          <a:blip r:embed="rId3"/>
          <a:stretch>
            <a:fillRect/>
          </a:stretch>
        </p:blipFill>
        <p:spPr>
          <a:xfrm>
            <a:off x="5574890" y="1096516"/>
            <a:ext cx="5566550" cy="4664967"/>
          </a:xfrm>
          <a:prstGeom prst="rect">
            <a:avLst/>
          </a:prstGeom>
        </p:spPr>
      </p:pic>
    </p:spTree>
    <p:extLst>
      <p:ext uri="{BB962C8B-B14F-4D97-AF65-F5344CB8AC3E}">
        <p14:creationId xmlns:p14="http://schemas.microsoft.com/office/powerpoint/2010/main" val="2935455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F5094-9A88-4C62-0D0F-9CA18C42ADF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311A910-7ED0-6B52-9499-E2307279F9D8}"/>
              </a:ext>
            </a:extLst>
          </p:cNvPr>
          <p:cNvSpPr>
            <a:spLocks noGrp="1"/>
          </p:cNvSpPr>
          <p:nvPr>
            <p:ph type="title"/>
          </p:nvPr>
        </p:nvSpPr>
        <p:spPr>
          <a:xfrm>
            <a:off x="838200" y="365126"/>
            <a:ext cx="10515600" cy="803854"/>
          </a:xfrm>
        </p:spPr>
        <p:txBody>
          <a:bodyPr/>
          <a:lstStyle/>
          <a:p>
            <a:r>
              <a:rPr lang="fr-FR" b="1" dirty="0">
                <a:solidFill>
                  <a:srgbClr val="2B3D6C"/>
                </a:solidFill>
                <a:latin typeface="Montserrat" pitchFamily="2" charset="77"/>
              </a:rPr>
              <a:t>II – EVOLUTIONS </a:t>
            </a:r>
          </a:p>
        </p:txBody>
      </p:sp>
      <p:pic>
        <p:nvPicPr>
          <p:cNvPr id="5" name="Espace réservé du contenu 4" descr="Une image contenant capture d’écran, texte, Graphique, conception&#10;&#10;Le contenu généré par l’IA peut être incorrect.">
            <a:extLst>
              <a:ext uri="{FF2B5EF4-FFF2-40B4-BE49-F238E27FC236}">
                <a16:creationId xmlns:a16="http://schemas.microsoft.com/office/drawing/2014/main" id="{92BF8EC3-CC33-C87B-7F87-FB44E62F4C1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86667"/>
          <a:stretch>
            <a:fillRect/>
          </a:stretch>
        </p:blipFill>
        <p:spPr>
          <a:xfrm>
            <a:off x="0" y="5943600"/>
            <a:ext cx="12192000" cy="914400"/>
          </a:xfrm>
        </p:spPr>
      </p:pic>
      <p:sp>
        <p:nvSpPr>
          <p:cNvPr id="4" name="ZoneTexte 3">
            <a:extLst>
              <a:ext uri="{FF2B5EF4-FFF2-40B4-BE49-F238E27FC236}">
                <a16:creationId xmlns:a16="http://schemas.microsoft.com/office/drawing/2014/main" id="{D59A9B00-5A17-5393-E6E9-EB38B287F48C}"/>
              </a:ext>
            </a:extLst>
          </p:cNvPr>
          <p:cNvSpPr txBox="1"/>
          <p:nvPr/>
        </p:nvSpPr>
        <p:spPr>
          <a:xfrm>
            <a:off x="1143000" y="1596747"/>
            <a:ext cx="9278874" cy="3660233"/>
          </a:xfrm>
          <a:prstGeom prst="rect">
            <a:avLst/>
          </a:prstGeom>
          <a:noFill/>
        </p:spPr>
        <p:txBody>
          <a:bodyPr wrap="square">
            <a:spAutoFit/>
          </a:bodyPr>
          <a:lstStyle/>
          <a:p>
            <a:pPr algn="just">
              <a:lnSpc>
                <a:spcPct val="107000"/>
              </a:lnSpc>
              <a:spcAft>
                <a:spcPts val="800"/>
              </a:spcAft>
            </a:pPr>
            <a:r>
              <a:rPr lang="fr-FR" b="1" kern="100" dirty="0">
                <a:latin typeface="Aptos" panose="020B0004020202020204" pitchFamily="34" charset="0"/>
                <a:cs typeface="Arial" panose="020B0604020202020204" pitchFamily="34" charset="0"/>
              </a:rPr>
              <a:t>SURFACES COMMERCIALES</a:t>
            </a:r>
          </a:p>
          <a:p>
            <a:pPr algn="just">
              <a:lnSpc>
                <a:spcPct val="107000"/>
              </a:lnSpc>
              <a:spcAft>
                <a:spcPts val="800"/>
              </a:spcAft>
            </a:pPr>
            <a:endParaRPr lang="fr-FR" b="1" kern="100" dirty="0">
              <a:latin typeface="Aptos" panose="020B0004020202020204" pitchFamily="34" charset="0"/>
              <a:cs typeface="Arial" panose="020B0604020202020204" pitchFamily="34" charset="0"/>
            </a:endParaRPr>
          </a:p>
          <a:p>
            <a:pPr lvl="0" algn="just"/>
            <a:r>
              <a:rPr lang="fr-FR" b="1" dirty="0"/>
              <a:t>Précisions sur les surfaces à prendre en compte et harmonisation de certains coefficients :</a:t>
            </a:r>
          </a:p>
          <a:p>
            <a:pPr lvl="0" algn="just"/>
            <a:endParaRPr lang="fr-FR" b="1" dirty="0"/>
          </a:p>
          <a:p>
            <a:pPr marL="285750" lvl="0" indent="-285750" algn="just">
              <a:buFontTx/>
              <a:buChar char="-"/>
            </a:pPr>
            <a:r>
              <a:rPr lang="fr-FR" b="1" dirty="0"/>
              <a:t>Définition plus précise des surfaces à prendre en compte au titre de l’aire de vente (exemple sas d’entrée, circulation de la clientèle pour effectuer ses achats, paiement des marchandises, circulation du personnel pour présenter les marchandises à la vente…) </a:t>
            </a:r>
          </a:p>
          <a:p>
            <a:pPr lvl="0" algn="just"/>
            <a:endParaRPr lang="fr-FR" b="1" dirty="0"/>
          </a:p>
          <a:p>
            <a:pPr marL="285750" lvl="0" indent="-285750" algn="just">
              <a:buFontTx/>
              <a:buChar char="-"/>
            </a:pPr>
            <a:r>
              <a:rPr lang="fr-FR" b="1" dirty="0"/>
              <a:t>Harmonisation des coefficients </a:t>
            </a:r>
          </a:p>
          <a:p>
            <a:pPr lvl="0"/>
            <a:endParaRPr lang="fr-FR" b="1" dirty="0"/>
          </a:p>
          <a:p>
            <a:pPr lvl="0"/>
            <a:endParaRPr lang="fr-FR" b="1" dirty="0"/>
          </a:p>
          <a:p>
            <a:pPr lvl="0"/>
            <a:endParaRPr lang="fr-FR" dirty="0"/>
          </a:p>
        </p:txBody>
      </p:sp>
    </p:spTree>
    <p:extLst>
      <p:ext uri="{BB962C8B-B14F-4D97-AF65-F5344CB8AC3E}">
        <p14:creationId xmlns:p14="http://schemas.microsoft.com/office/powerpoint/2010/main" val="1865936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AD7B8-7865-D11F-7A5D-2184C1EDF39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15AB759-6DD1-AFEF-CC64-E5DE08872C95}"/>
              </a:ext>
            </a:extLst>
          </p:cNvPr>
          <p:cNvSpPr>
            <a:spLocks noGrp="1"/>
          </p:cNvSpPr>
          <p:nvPr>
            <p:ph type="title"/>
          </p:nvPr>
        </p:nvSpPr>
        <p:spPr>
          <a:xfrm>
            <a:off x="838200" y="365126"/>
            <a:ext cx="10515600" cy="803854"/>
          </a:xfrm>
        </p:spPr>
        <p:txBody>
          <a:bodyPr/>
          <a:lstStyle/>
          <a:p>
            <a:r>
              <a:rPr lang="fr-FR" b="1" dirty="0">
                <a:solidFill>
                  <a:srgbClr val="2B3D6C"/>
                </a:solidFill>
                <a:latin typeface="Montserrat" pitchFamily="2" charset="77"/>
              </a:rPr>
              <a:t>II – EVOLUTIONS </a:t>
            </a:r>
          </a:p>
        </p:txBody>
      </p:sp>
      <p:pic>
        <p:nvPicPr>
          <p:cNvPr id="5" name="Espace réservé du contenu 4" descr="Une image contenant capture d’écran, texte, Graphique, conception&#10;&#10;Le contenu généré par l’IA peut être incorrect.">
            <a:extLst>
              <a:ext uri="{FF2B5EF4-FFF2-40B4-BE49-F238E27FC236}">
                <a16:creationId xmlns:a16="http://schemas.microsoft.com/office/drawing/2014/main" id="{3A371EC1-CD9F-FFA9-7F87-9775F81FC2B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86667"/>
          <a:stretch>
            <a:fillRect/>
          </a:stretch>
        </p:blipFill>
        <p:spPr>
          <a:xfrm>
            <a:off x="0" y="5943600"/>
            <a:ext cx="12192000" cy="914400"/>
          </a:xfrm>
        </p:spPr>
      </p:pic>
      <p:sp>
        <p:nvSpPr>
          <p:cNvPr id="4" name="ZoneTexte 3">
            <a:extLst>
              <a:ext uri="{FF2B5EF4-FFF2-40B4-BE49-F238E27FC236}">
                <a16:creationId xmlns:a16="http://schemas.microsoft.com/office/drawing/2014/main" id="{7B6DF4F7-696E-9494-FAAB-EDD7BCF5873D}"/>
              </a:ext>
            </a:extLst>
          </p:cNvPr>
          <p:cNvSpPr txBox="1"/>
          <p:nvPr/>
        </p:nvSpPr>
        <p:spPr>
          <a:xfrm>
            <a:off x="1143000" y="1437825"/>
            <a:ext cx="9278874" cy="4533292"/>
          </a:xfrm>
          <a:prstGeom prst="rect">
            <a:avLst/>
          </a:prstGeom>
          <a:noFill/>
        </p:spPr>
        <p:txBody>
          <a:bodyPr wrap="square">
            <a:spAutoFit/>
          </a:bodyPr>
          <a:lstStyle/>
          <a:p>
            <a:pPr algn="just">
              <a:lnSpc>
                <a:spcPct val="107000"/>
              </a:lnSpc>
              <a:spcAft>
                <a:spcPts val="800"/>
              </a:spcAft>
            </a:pPr>
            <a:r>
              <a:rPr lang="fr-FR" b="1" kern="100" dirty="0">
                <a:latin typeface="Aptos" panose="020B0004020202020204" pitchFamily="34" charset="0"/>
                <a:cs typeface="Arial" panose="020B0604020202020204" pitchFamily="34" charset="0"/>
              </a:rPr>
              <a:t>SURFACES COMMERCIALES </a:t>
            </a:r>
          </a:p>
          <a:p>
            <a:pPr algn="just">
              <a:lnSpc>
                <a:spcPct val="107000"/>
              </a:lnSpc>
              <a:spcAft>
                <a:spcPts val="800"/>
              </a:spcAft>
            </a:pPr>
            <a:r>
              <a:rPr lang="fr-FR" b="1" kern="100" dirty="0">
                <a:latin typeface="Aptos" panose="020B0004020202020204" pitchFamily="34" charset="0"/>
                <a:cs typeface="Arial" panose="020B0604020202020204" pitchFamily="34" charset="0"/>
              </a:rPr>
              <a:t>Intégration des évolutions de 2017 + intégration de l’addendum du 11 novembre 2019 + novations suivantes :</a:t>
            </a:r>
          </a:p>
          <a:p>
            <a:pPr algn="just">
              <a:lnSpc>
                <a:spcPct val="107000"/>
              </a:lnSpc>
              <a:spcAft>
                <a:spcPts val="800"/>
              </a:spcAft>
            </a:pPr>
            <a:endParaRPr lang="fr-FR" b="1" kern="100" dirty="0">
              <a:latin typeface="Aptos" panose="020B0004020202020204" pitchFamily="34" charset="0"/>
              <a:cs typeface="Arial" panose="020B0604020202020204" pitchFamily="34" charset="0"/>
            </a:endParaRPr>
          </a:p>
          <a:p>
            <a:pPr marL="285750" indent="-285750" algn="just">
              <a:lnSpc>
                <a:spcPct val="107000"/>
              </a:lnSpc>
              <a:spcAft>
                <a:spcPts val="800"/>
              </a:spcAft>
              <a:buFont typeface="Arial" panose="020B0604020202020204" pitchFamily="34" charset="0"/>
              <a:buChar char="•"/>
            </a:pPr>
            <a:r>
              <a:rPr lang="fr-FR" b="1" kern="100" dirty="0">
                <a:latin typeface="Aptos" panose="020B0004020202020204" pitchFamily="34" charset="0"/>
                <a:cs typeface="Arial" panose="020B0604020202020204" pitchFamily="34" charset="0"/>
              </a:rPr>
              <a:t>Boutiques centre-ville (surf &lt; 600 m²) pour les annexes 1</a:t>
            </a:r>
            <a:r>
              <a:rPr lang="fr-FR" b="1" kern="100" baseline="30000" dirty="0">
                <a:latin typeface="Aptos" panose="020B0004020202020204" pitchFamily="34" charset="0"/>
                <a:cs typeface="Arial" panose="020B0604020202020204" pitchFamily="34" charset="0"/>
              </a:rPr>
              <a:t>er</a:t>
            </a:r>
            <a:r>
              <a:rPr lang="fr-FR" b="1" kern="100" dirty="0">
                <a:latin typeface="Aptos" panose="020B0004020202020204" pitchFamily="34" charset="0"/>
                <a:cs typeface="Arial" panose="020B0604020202020204" pitchFamily="34" charset="0"/>
              </a:rPr>
              <a:t> étage : </a:t>
            </a:r>
          </a:p>
          <a:p>
            <a:pPr algn="just">
              <a:lnSpc>
                <a:spcPct val="107000"/>
              </a:lnSpc>
              <a:spcAft>
                <a:spcPts val="800"/>
              </a:spcAft>
            </a:pPr>
            <a:r>
              <a:rPr lang="fr-FR" b="1" kern="100" dirty="0">
                <a:latin typeface="Aptos" panose="020B0004020202020204" pitchFamily="34" charset="0"/>
                <a:cs typeface="Arial" panose="020B0604020202020204" pitchFamily="34" charset="0"/>
              </a:rPr>
              <a:t>	</a:t>
            </a:r>
          </a:p>
          <a:p>
            <a:pPr algn="just">
              <a:lnSpc>
                <a:spcPct val="107000"/>
              </a:lnSpc>
              <a:spcAft>
                <a:spcPts val="800"/>
              </a:spcAft>
            </a:pPr>
            <a:r>
              <a:rPr lang="fr-FR" b="1" kern="100" dirty="0">
                <a:latin typeface="Aptos" panose="020B0004020202020204" pitchFamily="34" charset="0"/>
                <a:cs typeface="Arial" panose="020B0604020202020204" pitchFamily="34" charset="0"/>
              </a:rPr>
              <a:t>	&gt; passage de [0,15 - 0,25] à [0,15 - 0,30]</a:t>
            </a:r>
          </a:p>
          <a:p>
            <a:pPr algn="just">
              <a:lnSpc>
                <a:spcPct val="107000"/>
              </a:lnSpc>
              <a:spcAft>
                <a:spcPts val="800"/>
              </a:spcAft>
            </a:pPr>
            <a:endParaRPr lang="fr-FR" b="1" kern="100" dirty="0">
              <a:latin typeface="Aptos" panose="020B0004020202020204" pitchFamily="34" charset="0"/>
              <a:cs typeface="Arial" panose="020B0604020202020204" pitchFamily="34" charset="0"/>
            </a:endParaRPr>
          </a:p>
          <a:p>
            <a:pPr marL="285750" indent="-285750" algn="just">
              <a:lnSpc>
                <a:spcPct val="107000"/>
              </a:lnSpc>
              <a:spcAft>
                <a:spcPts val="800"/>
              </a:spcAft>
              <a:buFont typeface="Arial" panose="020B0604020202020204" pitchFamily="34" charset="0"/>
              <a:buChar char="•"/>
            </a:pPr>
            <a:r>
              <a:rPr lang="fr-FR" b="1" dirty="0"/>
              <a:t>Locaux en périphérie et les surfaces en </a:t>
            </a:r>
            <a:r>
              <a:rPr lang="fr-FR" b="1" dirty="0" err="1"/>
              <a:t>retail</a:t>
            </a:r>
            <a:r>
              <a:rPr lang="fr-FR" b="1" dirty="0"/>
              <a:t> </a:t>
            </a:r>
            <a:r>
              <a:rPr lang="fr-FR" b="1" dirty="0" err="1"/>
              <a:t>park</a:t>
            </a:r>
            <a:r>
              <a:rPr lang="fr-FR" b="1" dirty="0"/>
              <a:t> pour les annexes en RDC :</a:t>
            </a:r>
            <a:endParaRPr lang="fr-FR" dirty="0"/>
          </a:p>
          <a:p>
            <a:pPr algn="just">
              <a:lnSpc>
                <a:spcPct val="107000"/>
              </a:lnSpc>
              <a:spcAft>
                <a:spcPts val="800"/>
              </a:spcAft>
            </a:pPr>
            <a:r>
              <a:rPr lang="fr-FR" b="1" kern="100" dirty="0">
                <a:latin typeface="Aptos" panose="020B0004020202020204" pitchFamily="34" charset="0"/>
                <a:cs typeface="Arial" panose="020B0604020202020204" pitchFamily="34" charset="0"/>
              </a:rPr>
              <a:t> </a:t>
            </a:r>
          </a:p>
          <a:p>
            <a:pPr algn="just"/>
            <a:r>
              <a:rPr lang="fr-FR" b="1" kern="100" dirty="0">
                <a:latin typeface="Aptos" panose="020B0004020202020204" pitchFamily="34" charset="0"/>
                <a:cs typeface="Arial" panose="020B0604020202020204" pitchFamily="34" charset="0"/>
              </a:rPr>
              <a:t>	&gt; passage [0,20] à [0,20 - 0,30] (coefs. identiques à ceux des MS de CV)</a:t>
            </a:r>
          </a:p>
          <a:p>
            <a:pPr lvl="0"/>
            <a:endParaRPr lang="fr-FR" dirty="0"/>
          </a:p>
        </p:txBody>
      </p:sp>
    </p:spTree>
    <p:extLst>
      <p:ext uri="{BB962C8B-B14F-4D97-AF65-F5344CB8AC3E}">
        <p14:creationId xmlns:p14="http://schemas.microsoft.com/office/powerpoint/2010/main" val="37202176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89c2647-0667-4734-8953-6caedc9042b5">
      <Terms xmlns="http://schemas.microsoft.com/office/infopath/2007/PartnerControls"/>
    </lcf76f155ced4ddcb4097134ff3c332f>
    <TaxCatchAll xmlns="f2e976ff-1373-4235-b092-223072a1b8f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9A7388D6C66814E99FE16DFAF3DA745" ma:contentTypeVersion="16" ma:contentTypeDescription="Crée un document." ma:contentTypeScope="" ma:versionID="62075e3c7d7603afb4cbba39bd929b4e">
  <xsd:schema xmlns:xsd="http://www.w3.org/2001/XMLSchema" xmlns:xs="http://www.w3.org/2001/XMLSchema" xmlns:p="http://schemas.microsoft.com/office/2006/metadata/properties" xmlns:ns2="d89c2647-0667-4734-8953-6caedc9042b5" xmlns:ns3="f2e976ff-1373-4235-b092-223072a1b8f0" targetNamespace="http://schemas.microsoft.com/office/2006/metadata/properties" ma:root="true" ma:fieldsID="a810788d68c58dfb743683cf028d18c7" ns2:_="" ns3:_="">
    <xsd:import namespace="d89c2647-0667-4734-8953-6caedc9042b5"/>
    <xsd:import namespace="f2e976ff-1373-4235-b092-223072a1b8f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9c2647-0667-4734-8953-6caedc9042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Balises d’images" ma:readOnly="false" ma:fieldId="{5cf76f15-5ced-4ddc-b409-7134ff3c332f}" ma:taxonomyMulti="true" ma:sspId="6e67065a-3758-4aa2-8852-e74cd7a603f3"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e976ff-1373-4235-b092-223072a1b8f0" elementFormDefault="qualified">
    <xsd:import namespace="http://schemas.microsoft.com/office/2006/documentManagement/types"/>
    <xsd:import namespace="http://schemas.microsoft.com/office/infopath/2007/PartnerControls"/>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internalName="SharedWithDetails" ma:readOnly="true">
      <xsd:simpleType>
        <xsd:restriction base="dms:Note">
          <xsd:maxLength value="255"/>
        </xsd:restriction>
      </xsd:simpleType>
    </xsd:element>
    <xsd:element name="TaxCatchAll" ma:index="15" nillable="true" ma:displayName="Taxonomy Catch All Column" ma:hidden="true" ma:list="{089ca68e-5675-4392-8840-247783c82015}" ma:internalName="TaxCatchAll" ma:showField="CatchAllData" ma:web="f2e976ff-1373-4235-b092-223072a1b8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63E13B-F9C8-41D4-B59E-F56123DF7F69}">
  <ds:schemaRefs>
    <ds:schemaRef ds:uri="http://www.w3.org/XML/1998/namespace"/>
    <ds:schemaRef ds:uri="http://purl.org/dc/elements/1.1/"/>
    <ds:schemaRef ds:uri="f2e976ff-1373-4235-b092-223072a1b8f0"/>
    <ds:schemaRef ds:uri="http://schemas.microsoft.com/office/infopath/2007/PartnerControls"/>
    <ds:schemaRef ds:uri="http://schemas.openxmlformats.org/package/2006/metadata/core-properties"/>
    <ds:schemaRef ds:uri="d89c2647-0667-4734-8953-6caedc9042b5"/>
    <ds:schemaRef ds:uri="http://schemas.microsoft.com/office/2006/documentManagement/types"/>
    <ds:schemaRef ds:uri="http://purl.org/dc/dcmitype/"/>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89ECFCF2-8013-43A8-89D7-1B0DA449E4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9c2647-0667-4734-8953-6caedc9042b5"/>
    <ds:schemaRef ds:uri="f2e976ff-1373-4235-b092-223072a1b8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F8FEDD-C766-4B10-B2CF-E1B1132C67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1065</Words>
  <Application>Microsoft Office PowerPoint</Application>
  <PresentationFormat>Grand écran</PresentationFormat>
  <Paragraphs>121</Paragraphs>
  <Slides>18</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18</vt:i4>
      </vt:variant>
    </vt:vector>
  </HeadingPairs>
  <TitlesOfParts>
    <vt:vector size="26" baseType="lpstr">
      <vt:lpstr>Aptos</vt:lpstr>
      <vt:lpstr>Arial</vt:lpstr>
      <vt:lpstr>Calibri</vt:lpstr>
      <vt:lpstr>Calibri Light</vt:lpstr>
      <vt:lpstr>Montserrat</vt:lpstr>
      <vt:lpstr>Symbol</vt:lpstr>
      <vt:lpstr>Wingdings</vt:lpstr>
      <vt:lpstr>Thème Office</vt:lpstr>
      <vt:lpstr>L’ÉVOLUTION DE LA CHARTE DE L’EXPERTISE EN ÉVALUATION IMMOBILIÈRE DANS SON ÉDITION 2025</vt:lpstr>
      <vt:lpstr>SOMMAIRE</vt:lpstr>
      <vt:lpstr>I – INTRODUCTION  Contexte général dans lequel s’inscrit la Charte</vt:lpstr>
      <vt:lpstr>I – INTRODUCTION  Contexte général dans lequel s’inscrit la Charte</vt:lpstr>
      <vt:lpstr>I – INTRODUCTION  Contexte général dans lequel s’inscrit la Charte</vt:lpstr>
      <vt:lpstr>II – EVOLUTIONS </vt:lpstr>
      <vt:lpstr>II – EVOLUTIONS </vt:lpstr>
      <vt:lpstr>II – EVOLUTIONS </vt:lpstr>
      <vt:lpstr>II – EVOLUTIONS </vt:lpstr>
      <vt:lpstr>II – EVOLUTIONS </vt:lpstr>
      <vt:lpstr>III – NOVATIONS </vt:lpstr>
      <vt:lpstr>III – NOVATIONS </vt:lpstr>
      <vt:lpstr>III – NOVATIONS </vt:lpstr>
      <vt:lpstr>III – NOVATIONS </vt:lpstr>
      <vt:lpstr>Présentation PowerPoint</vt:lpstr>
      <vt:lpstr>III – NOVATIONS </vt:lpstr>
      <vt:lpstr>III – NOVATIONS </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Gaëlle GA. Ansoine</dc:creator>
  <cp:lastModifiedBy>Gaëlle Ansoine</cp:lastModifiedBy>
  <cp:revision>16</cp:revision>
  <cp:lastPrinted>2025-09-23T10:29:07Z</cp:lastPrinted>
  <dcterms:created xsi:type="dcterms:W3CDTF">2025-09-08T14:34:35Z</dcterms:created>
  <dcterms:modified xsi:type="dcterms:W3CDTF">2025-09-24T14:04:17Z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0x010100B9A7388D6C66814E99FE16DFAF3DA745</vt:lpwstr>
  </property>
  <property fmtid="{D5CDD505-2E9C-101B-9397-08002B2CF9AE}" pid="3" name="MediaServiceImageTags">
    <vt:lpwstr/>
  </property>
</Properties>
</file>