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 id="2147483658" r:id="rId2"/>
  </p:sldMasterIdLst>
  <p:notesMasterIdLst>
    <p:notesMasterId r:id="rId23"/>
  </p:notesMasterIdLst>
  <p:handoutMasterIdLst>
    <p:handoutMasterId r:id="rId24"/>
  </p:handoutMasterIdLst>
  <p:sldIdLst>
    <p:sldId id="256" r:id="rId3"/>
    <p:sldId id="265" r:id="rId4"/>
    <p:sldId id="266" r:id="rId5"/>
    <p:sldId id="268" r:id="rId6"/>
    <p:sldId id="267" r:id="rId7"/>
    <p:sldId id="277" r:id="rId8"/>
    <p:sldId id="271" r:id="rId9"/>
    <p:sldId id="272" r:id="rId10"/>
    <p:sldId id="273" r:id="rId11"/>
    <p:sldId id="269" r:id="rId12"/>
    <p:sldId id="259" r:id="rId13"/>
    <p:sldId id="260" r:id="rId14"/>
    <p:sldId id="274" r:id="rId15"/>
    <p:sldId id="261" r:id="rId16"/>
    <p:sldId id="270" r:id="rId17"/>
    <p:sldId id="275" r:id="rId18"/>
    <p:sldId id="262" r:id="rId19"/>
    <p:sldId id="264" r:id="rId20"/>
    <p:sldId id="263" r:id="rId21"/>
    <p:sldId id="276" r:id="rId22"/>
  </p:sldIdLst>
  <p:sldSz cx="14630400" cy="8229600"/>
  <p:notesSz cx="8229600" cy="14630400"/>
  <p:embeddedFontLst>
    <p:embeddedFont>
      <p:font typeface="Host Grotesk Medium" panose="020B0604020202020204" charset="0"/>
      <p:regular r:id="rId25"/>
    </p:embeddedFont>
    <p:embeddedFont>
      <p:font typeface="Roboto" panose="02000000000000000000" pitchFamily="2" charset="0"/>
      <p:regular r:id="rId26"/>
      <p:bold r:id="rId27"/>
      <p:italic r:id="rId28"/>
      <p:boldItalic r:id="rId29"/>
    </p:embeddedFont>
  </p:embeddedFont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850" autoAdjust="0"/>
    <p:restoredTop sz="94610"/>
  </p:normalViewPr>
  <p:slideViewPr>
    <p:cSldViewPr snapToGrid="0" snapToObjects="1">
      <p:cViewPr varScale="1">
        <p:scale>
          <a:sx n="71" d="100"/>
          <a:sy n="71" d="100"/>
        </p:scale>
        <p:origin x="768" y="267"/>
      </p:cViewPr>
      <p:guideLst/>
    </p:cSldViewPr>
  </p:slideViewPr>
  <p:notesTextViewPr>
    <p:cViewPr>
      <p:scale>
        <a:sx n="1" d="1"/>
        <a:sy n="1" d="1"/>
      </p:scale>
      <p:origin x="0" y="0"/>
    </p:cViewPr>
  </p:notesTextViewPr>
  <p:notesViewPr>
    <p:cSldViewPr snapToGrid="0" snapToObjects="1">
      <p:cViewPr varScale="1">
        <p:scale>
          <a:sx n="44" d="100"/>
          <a:sy n="44" d="100"/>
        </p:scale>
        <p:origin x="2310" y="5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2.fntdata"/><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1.fntdata"/><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handoutMaster" Target="handoutMasters/handoutMaster1.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font" Target="fonts/font4.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3.fntdata"/><Relationship Id="rId30" Type="http://schemas.openxmlformats.org/officeDocument/2006/relationships/presProps" Target="presProps.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0C2326B8-0072-5C03-B7FB-ADD129C36C49}"/>
              </a:ext>
            </a:extLst>
          </p:cNvPr>
          <p:cNvSpPr>
            <a:spLocks noGrp="1"/>
          </p:cNvSpPr>
          <p:nvPr>
            <p:ph type="hdr" sz="quarter"/>
          </p:nvPr>
        </p:nvSpPr>
        <p:spPr>
          <a:xfrm>
            <a:off x="0" y="0"/>
            <a:ext cx="3565525" cy="733425"/>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3467FDC3-EFF7-1D22-71B8-AACC8C3C9FEA}"/>
              </a:ext>
            </a:extLst>
          </p:cNvPr>
          <p:cNvSpPr>
            <a:spLocks noGrp="1"/>
          </p:cNvSpPr>
          <p:nvPr>
            <p:ph type="dt" sz="quarter" idx="1"/>
          </p:nvPr>
        </p:nvSpPr>
        <p:spPr>
          <a:xfrm>
            <a:off x="4660900" y="0"/>
            <a:ext cx="3567113" cy="733425"/>
          </a:xfrm>
          <a:prstGeom prst="rect">
            <a:avLst/>
          </a:prstGeom>
        </p:spPr>
        <p:txBody>
          <a:bodyPr vert="horz" lIns="91440" tIns="45720" rIns="91440" bIns="45720" rtlCol="0"/>
          <a:lstStyle>
            <a:lvl1pPr algn="r">
              <a:defRPr sz="1200"/>
            </a:lvl1pPr>
          </a:lstStyle>
          <a:p>
            <a:fld id="{B682CDA8-0969-4AFA-979F-7D6F447B7237}" type="datetimeFigureOut">
              <a:rPr lang="fr-FR" smtClean="0"/>
              <a:t>24/09/2025</a:t>
            </a:fld>
            <a:endParaRPr lang="fr-FR"/>
          </a:p>
        </p:txBody>
      </p:sp>
      <p:sp>
        <p:nvSpPr>
          <p:cNvPr id="4" name="Espace réservé du pied de page 3">
            <a:extLst>
              <a:ext uri="{FF2B5EF4-FFF2-40B4-BE49-F238E27FC236}">
                <a16:creationId xmlns:a16="http://schemas.microsoft.com/office/drawing/2014/main" id="{22A6986C-0A09-CD7C-2D84-8BF3C1E6577D}"/>
              </a:ext>
            </a:extLst>
          </p:cNvPr>
          <p:cNvSpPr>
            <a:spLocks noGrp="1"/>
          </p:cNvSpPr>
          <p:nvPr>
            <p:ph type="ftr" sz="quarter" idx="2"/>
          </p:nvPr>
        </p:nvSpPr>
        <p:spPr>
          <a:xfrm>
            <a:off x="0" y="13896975"/>
            <a:ext cx="3565525" cy="733425"/>
          </a:xfrm>
          <a:prstGeom prst="rect">
            <a:avLst/>
          </a:prstGeom>
        </p:spPr>
        <p:txBody>
          <a:bodyPr vert="horz" lIns="91440" tIns="45720" rIns="91440" bIns="45720" rtlCol="0" anchor="b"/>
          <a:lstStyle>
            <a:lvl1pPr algn="l">
              <a:defRPr sz="1200"/>
            </a:lvl1pPr>
          </a:lstStyle>
          <a:p>
            <a:endParaRPr lang="fr-FR" dirty="0"/>
          </a:p>
        </p:txBody>
      </p:sp>
      <p:sp>
        <p:nvSpPr>
          <p:cNvPr id="5" name="Espace réservé du numéro de diapositive 4">
            <a:extLst>
              <a:ext uri="{FF2B5EF4-FFF2-40B4-BE49-F238E27FC236}">
                <a16:creationId xmlns:a16="http://schemas.microsoft.com/office/drawing/2014/main" id="{38387A47-3D74-B89B-CA86-A64646001037}"/>
              </a:ext>
            </a:extLst>
          </p:cNvPr>
          <p:cNvSpPr>
            <a:spLocks noGrp="1"/>
          </p:cNvSpPr>
          <p:nvPr>
            <p:ph type="sldNum" sz="quarter" idx="3"/>
          </p:nvPr>
        </p:nvSpPr>
        <p:spPr>
          <a:xfrm>
            <a:off x="4660900" y="13896975"/>
            <a:ext cx="3567113" cy="733425"/>
          </a:xfrm>
          <a:prstGeom prst="rect">
            <a:avLst/>
          </a:prstGeom>
        </p:spPr>
        <p:txBody>
          <a:bodyPr vert="horz" lIns="91440" tIns="45720" rIns="91440" bIns="45720" rtlCol="0" anchor="b"/>
          <a:lstStyle>
            <a:lvl1pPr algn="r">
              <a:defRPr sz="1200"/>
            </a:lvl1pPr>
          </a:lstStyle>
          <a:p>
            <a:fld id="{18D76622-DAE7-4698-94FB-83703CDBB966}" type="slidenum">
              <a:rPr lang="fr-FR" smtClean="0"/>
              <a:t>‹N°›</a:t>
            </a:fld>
            <a:endParaRPr lang="fr-FR"/>
          </a:p>
        </p:txBody>
      </p:sp>
      <p:pic>
        <p:nvPicPr>
          <p:cNvPr id="6" name="Image 5" descr="Une image contenant texte, Police, logo, Graphique&#10;&#10;Description générée automatiquement">
            <a:extLst>
              <a:ext uri="{FF2B5EF4-FFF2-40B4-BE49-F238E27FC236}">
                <a16:creationId xmlns:a16="http://schemas.microsoft.com/office/drawing/2014/main" id="{45380C7F-9FBB-0CA6-D089-D673E02A9A2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467" y="13622020"/>
            <a:ext cx="3143885" cy="1008380"/>
          </a:xfrm>
          <a:prstGeom prst="rect">
            <a:avLst/>
          </a:prstGeom>
        </p:spPr>
      </p:pic>
    </p:spTree>
    <p:extLst>
      <p:ext uri="{BB962C8B-B14F-4D97-AF65-F5344CB8AC3E}">
        <p14:creationId xmlns:p14="http://schemas.microsoft.com/office/powerpoint/2010/main" val="38022670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8748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E6B0BF-593E-863B-056E-9333687691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5BD8D2-F8E7-BEC3-263F-611BF3A9D3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E9EEC7-FA73-DE06-A8B6-75A77651ECE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E52EC97-DDF0-E943-09C3-23CCF5813517}"/>
              </a:ext>
            </a:extLst>
          </p:cNvPr>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7212796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8D0FF1-5FD3-54E1-8248-7DAB57DFBA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A7028C-8471-32C6-63F3-7257FB213D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8D0343-7469-845E-3A12-9D5C7E26C34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856DC6F-19B3-06F3-DF3F-10FB99BF7453}"/>
              </a:ext>
            </a:extLst>
          </p:cNvPr>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7754363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D4619F-0896-C374-DB33-8F7FC05A8D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1F8D5C-AF56-BEBD-E0E8-E21E166109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F02039-7C8D-C4AC-EBD6-DCA0221B74C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6C7741F-52A3-405D-3B95-B6CE85C2B800}"/>
              </a:ext>
            </a:extLst>
          </p:cNvPr>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1701915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35CBB9-D9CC-0D32-0765-806F68675B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321BD0-875F-8A77-E42E-20733A1614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16C7EC-42D4-1839-6431-54286A4C22C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583C0E0-CEE5-EDA5-F237-4E33138BD12E}"/>
              </a:ext>
            </a:extLst>
          </p:cNvPr>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87823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932935-EF9D-EF09-485E-D89355DD17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B0A35B-3582-CFEC-6D35-D3F47DE851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9343A5-C4E4-19F6-5E3F-2D87BB90F4C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9577A37-2AEE-B560-EDE5-D67B35D9A64B}"/>
              </a:ext>
            </a:extLst>
          </p:cNvPr>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40046198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B8428-EE88-3C52-B521-6DC58F1103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4601E9-EEE4-C4AB-8F8A-AF397B9970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027422-A46C-10E7-3D7A-F83CB64117D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1559479-2C53-0F92-7C04-044517D24BAE}"/>
              </a:ext>
            </a:extLst>
          </p:cNvPr>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28905316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42D572-1C7D-7249-C39C-26BBF5CB59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570DAC-4A36-9BE9-71C7-F160A6F12F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5D099A-142F-357F-6F2E-0E69AAC52BF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E00D378-0541-C3B5-4552-B8B674ADBEEF}"/>
              </a:ext>
            </a:extLst>
          </p:cNvPr>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53029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A1D23A-6A6C-0BD3-3168-53992F80C2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F0275E-30AA-0615-8E28-3D963C5C1F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DF6D26-8E9F-4086-E6BE-97046DBA8C3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2A6463E-1A43-6B44-22A7-2B92F8326323}"/>
              </a:ext>
            </a:extLst>
          </p:cNvPr>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5273267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048917-94D8-4962-EDB3-7F5E9720D3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4B3FFF-AD12-C656-1FE6-BF9C010A1D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516B61-C73B-909E-B014-8A1CC29615B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790CEBE-8C1A-E677-E3A5-CAA62ABD20C1}"/>
              </a:ext>
            </a:extLst>
          </p:cNvPr>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29548651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F6BD18-3F77-4171-E21D-A6C39BDA74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152926-38C1-A665-2997-CE997DBE72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AFD335-70FC-063D-6F3D-4D6A61B51A1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2E287EE-D338-03D8-2344-FEAEED2D83CD}"/>
              </a:ext>
            </a:extLst>
          </p:cNvPr>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30549461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CCCD2C-4AB5-A5FF-51EC-A19D8730BD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423CFE-B049-2E78-6E7E-08DD616C3D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D2AF82-04BC-D73C-B66F-8A1957BE3FC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565AD11-F07B-371E-4C96-5830EFAAF098}"/>
              </a:ext>
            </a:extLst>
          </p:cNvPr>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9800120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712B52-DB27-A667-7C59-880FD59B22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DBC6EC-35CE-6C9D-17B2-B7D7B7AEE2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7D0DD2-8E5F-077D-BBF5-EE452F12B6E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0912CC5-B5BA-0CAA-ADC0-84CD9E69C924}"/>
              </a:ext>
            </a:extLst>
          </p:cNvPr>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36454101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B8CC1F-6CE2-8169-EC01-8C9B731E17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BEC9DA-B8AE-B5A9-D8D5-E2FC451424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65A1C9-FA69-1952-D743-58B7464A1C9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34566F9-AAEE-EFB4-FB04-A29BFDFB84E1}"/>
              </a:ext>
            </a:extLst>
          </p:cNvPr>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35360761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2A64D0C-140F-F97F-4A90-402E493E291B}"/>
              </a:ext>
            </a:extLst>
          </p:cNvPr>
          <p:cNvSpPr>
            <a:spLocks noGrp="1"/>
          </p:cNvSpPr>
          <p:nvPr>
            <p:ph type="ctrTitle"/>
          </p:nvPr>
        </p:nvSpPr>
        <p:spPr>
          <a:xfrm>
            <a:off x="1828800" y="1346200"/>
            <a:ext cx="10972800" cy="2865438"/>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88439F8C-A29E-E154-1816-39D2F04270BE}"/>
              </a:ext>
            </a:extLst>
          </p:cNvPr>
          <p:cNvSpPr>
            <a:spLocks noGrp="1"/>
          </p:cNvSpPr>
          <p:nvPr>
            <p:ph type="subTitle" idx="1"/>
          </p:nvPr>
        </p:nvSpPr>
        <p:spPr>
          <a:xfrm>
            <a:off x="1828800" y="4322763"/>
            <a:ext cx="10972800" cy="19859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EF1AEDCF-36DB-0160-54E6-470C3FD3CEF3}"/>
              </a:ext>
            </a:extLst>
          </p:cNvPr>
          <p:cNvSpPr>
            <a:spLocks noGrp="1"/>
          </p:cNvSpPr>
          <p:nvPr>
            <p:ph type="dt" sz="half" idx="10"/>
          </p:nvPr>
        </p:nvSpPr>
        <p:spPr/>
        <p:txBody>
          <a:bodyPr/>
          <a:lstStyle/>
          <a:p>
            <a:fld id="{3C577924-D719-42E1-9E53-C840BB420045}" type="datetimeFigureOut">
              <a:rPr lang="fr-FR" smtClean="0"/>
              <a:t>24/09/2025</a:t>
            </a:fld>
            <a:endParaRPr lang="fr-FR"/>
          </a:p>
        </p:txBody>
      </p:sp>
      <p:sp>
        <p:nvSpPr>
          <p:cNvPr id="5" name="Espace réservé du pied de page 4">
            <a:extLst>
              <a:ext uri="{FF2B5EF4-FFF2-40B4-BE49-F238E27FC236}">
                <a16:creationId xmlns:a16="http://schemas.microsoft.com/office/drawing/2014/main" id="{7D60226A-9FF8-1ACB-7A55-C4E850B8ADC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A313908-28C4-CF58-0180-B0F13E834E3A}"/>
              </a:ext>
            </a:extLst>
          </p:cNvPr>
          <p:cNvSpPr>
            <a:spLocks noGrp="1"/>
          </p:cNvSpPr>
          <p:nvPr>
            <p:ph type="sldNum" sz="quarter" idx="12"/>
          </p:nvPr>
        </p:nvSpPr>
        <p:spPr/>
        <p:txBody>
          <a:bodyPr/>
          <a:lstStyle/>
          <a:p>
            <a:fld id="{8F0BB905-06CA-4A78-948B-90DEBA1F1D90}" type="slidenum">
              <a:rPr lang="fr-FR" smtClean="0"/>
              <a:t>‹N°›</a:t>
            </a:fld>
            <a:endParaRPr lang="fr-FR"/>
          </a:p>
        </p:txBody>
      </p:sp>
    </p:spTree>
    <p:extLst>
      <p:ext uri="{BB962C8B-B14F-4D97-AF65-F5344CB8AC3E}">
        <p14:creationId xmlns:p14="http://schemas.microsoft.com/office/powerpoint/2010/main" val="209200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128EAF4-3C92-3ED6-E41A-475DF1EB273F}"/>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DC385EDD-0095-E1AE-A1F9-8963B72593F4}"/>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5497DE5-68E3-0436-3F1A-3B1134162519}"/>
              </a:ext>
            </a:extLst>
          </p:cNvPr>
          <p:cNvSpPr>
            <a:spLocks noGrp="1"/>
          </p:cNvSpPr>
          <p:nvPr>
            <p:ph type="dt" sz="half" idx="10"/>
          </p:nvPr>
        </p:nvSpPr>
        <p:spPr/>
        <p:txBody>
          <a:bodyPr/>
          <a:lstStyle/>
          <a:p>
            <a:fld id="{3C577924-D719-42E1-9E53-C840BB420045}" type="datetimeFigureOut">
              <a:rPr lang="fr-FR" smtClean="0"/>
              <a:t>24/09/2025</a:t>
            </a:fld>
            <a:endParaRPr lang="fr-FR"/>
          </a:p>
        </p:txBody>
      </p:sp>
      <p:sp>
        <p:nvSpPr>
          <p:cNvPr id="5" name="Espace réservé du pied de page 4">
            <a:extLst>
              <a:ext uri="{FF2B5EF4-FFF2-40B4-BE49-F238E27FC236}">
                <a16:creationId xmlns:a16="http://schemas.microsoft.com/office/drawing/2014/main" id="{F15BAC5F-0773-3641-482A-CF771137402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FA040FE-410D-AF5E-80FB-6BB7BA5D4434}"/>
              </a:ext>
            </a:extLst>
          </p:cNvPr>
          <p:cNvSpPr>
            <a:spLocks noGrp="1"/>
          </p:cNvSpPr>
          <p:nvPr>
            <p:ph type="sldNum" sz="quarter" idx="12"/>
          </p:nvPr>
        </p:nvSpPr>
        <p:spPr/>
        <p:txBody>
          <a:bodyPr/>
          <a:lstStyle/>
          <a:p>
            <a:fld id="{8F0BB905-06CA-4A78-948B-90DEBA1F1D90}" type="slidenum">
              <a:rPr lang="fr-FR" smtClean="0"/>
              <a:t>‹N°›</a:t>
            </a:fld>
            <a:endParaRPr lang="fr-FR"/>
          </a:p>
        </p:txBody>
      </p:sp>
    </p:spTree>
    <p:extLst>
      <p:ext uri="{BB962C8B-B14F-4D97-AF65-F5344CB8AC3E}">
        <p14:creationId xmlns:p14="http://schemas.microsoft.com/office/powerpoint/2010/main" val="18279918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FA1524-50CD-21EA-C529-D5B3849A4B4D}"/>
              </a:ext>
            </a:extLst>
          </p:cNvPr>
          <p:cNvSpPr>
            <a:spLocks noGrp="1"/>
          </p:cNvSpPr>
          <p:nvPr>
            <p:ph type="title"/>
          </p:nvPr>
        </p:nvSpPr>
        <p:spPr>
          <a:xfrm>
            <a:off x="998538" y="2051050"/>
            <a:ext cx="12619037" cy="3424238"/>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E724A470-A1AF-D073-879A-A5F41A188D92}"/>
              </a:ext>
            </a:extLst>
          </p:cNvPr>
          <p:cNvSpPr>
            <a:spLocks noGrp="1"/>
          </p:cNvSpPr>
          <p:nvPr>
            <p:ph type="body" idx="1"/>
          </p:nvPr>
        </p:nvSpPr>
        <p:spPr>
          <a:xfrm>
            <a:off x="998538" y="5507038"/>
            <a:ext cx="12619037" cy="1800225"/>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D72663C5-2D8A-519E-4695-68467340914B}"/>
              </a:ext>
            </a:extLst>
          </p:cNvPr>
          <p:cNvSpPr>
            <a:spLocks noGrp="1"/>
          </p:cNvSpPr>
          <p:nvPr>
            <p:ph type="dt" sz="half" idx="10"/>
          </p:nvPr>
        </p:nvSpPr>
        <p:spPr/>
        <p:txBody>
          <a:bodyPr/>
          <a:lstStyle/>
          <a:p>
            <a:fld id="{3C577924-D719-42E1-9E53-C840BB420045}" type="datetimeFigureOut">
              <a:rPr lang="fr-FR" smtClean="0"/>
              <a:t>24/09/2025</a:t>
            </a:fld>
            <a:endParaRPr lang="fr-FR"/>
          </a:p>
        </p:txBody>
      </p:sp>
      <p:sp>
        <p:nvSpPr>
          <p:cNvPr id="5" name="Espace réservé du pied de page 4">
            <a:extLst>
              <a:ext uri="{FF2B5EF4-FFF2-40B4-BE49-F238E27FC236}">
                <a16:creationId xmlns:a16="http://schemas.microsoft.com/office/drawing/2014/main" id="{0970C3CD-EBC5-555E-BCDA-06150A2D022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67997D5-0965-CAA8-1CC3-EB301DAC1135}"/>
              </a:ext>
            </a:extLst>
          </p:cNvPr>
          <p:cNvSpPr>
            <a:spLocks noGrp="1"/>
          </p:cNvSpPr>
          <p:nvPr>
            <p:ph type="sldNum" sz="quarter" idx="12"/>
          </p:nvPr>
        </p:nvSpPr>
        <p:spPr/>
        <p:txBody>
          <a:bodyPr/>
          <a:lstStyle/>
          <a:p>
            <a:fld id="{8F0BB905-06CA-4A78-948B-90DEBA1F1D90}" type="slidenum">
              <a:rPr lang="fr-FR" smtClean="0"/>
              <a:t>‹N°›</a:t>
            </a:fld>
            <a:endParaRPr lang="fr-FR"/>
          </a:p>
        </p:txBody>
      </p:sp>
    </p:spTree>
    <p:extLst>
      <p:ext uri="{BB962C8B-B14F-4D97-AF65-F5344CB8AC3E}">
        <p14:creationId xmlns:p14="http://schemas.microsoft.com/office/powerpoint/2010/main" val="17263787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D1C56EA-6E7C-003D-394B-A35624101B8D}"/>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CF43CD01-4D2E-CB13-4331-8FFDD5FB2B62}"/>
              </a:ext>
            </a:extLst>
          </p:cNvPr>
          <p:cNvSpPr>
            <a:spLocks noGrp="1"/>
          </p:cNvSpPr>
          <p:nvPr>
            <p:ph sz="half" idx="1"/>
          </p:nvPr>
        </p:nvSpPr>
        <p:spPr>
          <a:xfrm>
            <a:off x="1006475" y="2190750"/>
            <a:ext cx="6232525" cy="52212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1B3C5DAE-4311-0A46-0037-79DE5903BAAA}"/>
              </a:ext>
            </a:extLst>
          </p:cNvPr>
          <p:cNvSpPr>
            <a:spLocks noGrp="1"/>
          </p:cNvSpPr>
          <p:nvPr>
            <p:ph sz="half" idx="2"/>
          </p:nvPr>
        </p:nvSpPr>
        <p:spPr>
          <a:xfrm>
            <a:off x="7391400" y="2190750"/>
            <a:ext cx="6232525" cy="52212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11340774-0B34-7C54-13FA-B0D0C632D3BF}"/>
              </a:ext>
            </a:extLst>
          </p:cNvPr>
          <p:cNvSpPr>
            <a:spLocks noGrp="1"/>
          </p:cNvSpPr>
          <p:nvPr>
            <p:ph type="dt" sz="half" idx="10"/>
          </p:nvPr>
        </p:nvSpPr>
        <p:spPr/>
        <p:txBody>
          <a:bodyPr/>
          <a:lstStyle/>
          <a:p>
            <a:fld id="{3C577924-D719-42E1-9E53-C840BB420045}" type="datetimeFigureOut">
              <a:rPr lang="fr-FR" smtClean="0"/>
              <a:t>24/09/2025</a:t>
            </a:fld>
            <a:endParaRPr lang="fr-FR"/>
          </a:p>
        </p:txBody>
      </p:sp>
      <p:sp>
        <p:nvSpPr>
          <p:cNvPr id="6" name="Espace réservé du pied de page 5">
            <a:extLst>
              <a:ext uri="{FF2B5EF4-FFF2-40B4-BE49-F238E27FC236}">
                <a16:creationId xmlns:a16="http://schemas.microsoft.com/office/drawing/2014/main" id="{C1E59AD6-2554-3D08-18C5-8F219D56B51A}"/>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33874DE-28A6-4DC9-1B75-29F223658E47}"/>
              </a:ext>
            </a:extLst>
          </p:cNvPr>
          <p:cNvSpPr>
            <a:spLocks noGrp="1"/>
          </p:cNvSpPr>
          <p:nvPr>
            <p:ph type="sldNum" sz="quarter" idx="12"/>
          </p:nvPr>
        </p:nvSpPr>
        <p:spPr/>
        <p:txBody>
          <a:bodyPr/>
          <a:lstStyle/>
          <a:p>
            <a:fld id="{8F0BB905-06CA-4A78-948B-90DEBA1F1D90}" type="slidenum">
              <a:rPr lang="fr-FR" smtClean="0"/>
              <a:t>‹N°›</a:t>
            </a:fld>
            <a:endParaRPr lang="fr-FR"/>
          </a:p>
        </p:txBody>
      </p:sp>
    </p:spTree>
    <p:extLst>
      <p:ext uri="{BB962C8B-B14F-4D97-AF65-F5344CB8AC3E}">
        <p14:creationId xmlns:p14="http://schemas.microsoft.com/office/powerpoint/2010/main" val="10133687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CCF7202-B5DD-F1D6-3CB0-51C777A3262C}"/>
              </a:ext>
            </a:extLst>
          </p:cNvPr>
          <p:cNvSpPr>
            <a:spLocks noGrp="1"/>
          </p:cNvSpPr>
          <p:nvPr>
            <p:ph type="title"/>
          </p:nvPr>
        </p:nvSpPr>
        <p:spPr>
          <a:xfrm>
            <a:off x="1008063" y="438150"/>
            <a:ext cx="12619037" cy="1590675"/>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A78562E3-F67A-0D8F-63C3-4E83854D7ED3}"/>
              </a:ext>
            </a:extLst>
          </p:cNvPr>
          <p:cNvSpPr>
            <a:spLocks noGrp="1"/>
          </p:cNvSpPr>
          <p:nvPr>
            <p:ph type="body" idx="1"/>
          </p:nvPr>
        </p:nvSpPr>
        <p:spPr>
          <a:xfrm>
            <a:off x="1008063" y="2017713"/>
            <a:ext cx="6189662" cy="989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67486026-E7FB-3AA4-EE23-9C5D660E3967}"/>
              </a:ext>
            </a:extLst>
          </p:cNvPr>
          <p:cNvSpPr>
            <a:spLocks noGrp="1"/>
          </p:cNvSpPr>
          <p:nvPr>
            <p:ph sz="half" idx="2"/>
          </p:nvPr>
        </p:nvSpPr>
        <p:spPr>
          <a:xfrm>
            <a:off x="1008063" y="3006725"/>
            <a:ext cx="6189662" cy="44211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3A6ADB27-DEFB-76A2-0394-FB1DEFE94F77}"/>
              </a:ext>
            </a:extLst>
          </p:cNvPr>
          <p:cNvSpPr>
            <a:spLocks noGrp="1"/>
          </p:cNvSpPr>
          <p:nvPr>
            <p:ph type="body" sz="quarter" idx="3"/>
          </p:nvPr>
        </p:nvSpPr>
        <p:spPr>
          <a:xfrm>
            <a:off x="7407275" y="2017713"/>
            <a:ext cx="6219825" cy="989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464D233B-FBE5-6805-3F64-5C0BE16F9A51}"/>
              </a:ext>
            </a:extLst>
          </p:cNvPr>
          <p:cNvSpPr>
            <a:spLocks noGrp="1"/>
          </p:cNvSpPr>
          <p:nvPr>
            <p:ph sz="quarter" idx="4"/>
          </p:nvPr>
        </p:nvSpPr>
        <p:spPr>
          <a:xfrm>
            <a:off x="7407275" y="3006725"/>
            <a:ext cx="6219825" cy="44211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BA780A24-B242-26EF-A4D7-94131ED85DD9}"/>
              </a:ext>
            </a:extLst>
          </p:cNvPr>
          <p:cNvSpPr>
            <a:spLocks noGrp="1"/>
          </p:cNvSpPr>
          <p:nvPr>
            <p:ph type="dt" sz="half" idx="10"/>
          </p:nvPr>
        </p:nvSpPr>
        <p:spPr/>
        <p:txBody>
          <a:bodyPr/>
          <a:lstStyle/>
          <a:p>
            <a:fld id="{3C577924-D719-42E1-9E53-C840BB420045}" type="datetimeFigureOut">
              <a:rPr lang="fr-FR" smtClean="0"/>
              <a:t>24/09/2025</a:t>
            </a:fld>
            <a:endParaRPr lang="fr-FR"/>
          </a:p>
        </p:txBody>
      </p:sp>
      <p:sp>
        <p:nvSpPr>
          <p:cNvPr id="8" name="Espace réservé du pied de page 7">
            <a:extLst>
              <a:ext uri="{FF2B5EF4-FFF2-40B4-BE49-F238E27FC236}">
                <a16:creationId xmlns:a16="http://schemas.microsoft.com/office/drawing/2014/main" id="{1CF38E2E-7C89-7A0F-8B7A-1CF9D7DAE2CA}"/>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D8625342-C219-4C7E-76F6-6A87FF6734FF}"/>
              </a:ext>
            </a:extLst>
          </p:cNvPr>
          <p:cNvSpPr>
            <a:spLocks noGrp="1"/>
          </p:cNvSpPr>
          <p:nvPr>
            <p:ph type="sldNum" sz="quarter" idx="12"/>
          </p:nvPr>
        </p:nvSpPr>
        <p:spPr/>
        <p:txBody>
          <a:bodyPr/>
          <a:lstStyle/>
          <a:p>
            <a:fld id="{8F0BB905-06CA-4A78-948B-90DEBA1F1D90}" type="slidenum">
              <a:rPr lang="fr-FR" smtClean="0"/>
              <a:t>‹N°›</a:t>
            </a:fld>
            <a:endParaRPr lang="fr-FR"/>
          </a:p>
        </p:txBody>
      </p:sp>
    </p:spTree>
    <p:extLst>
      <p:ext uri="{BB962C8B-B14F-4D97-AF65-F5344CB8AC3E}">
        <p14:creationId xmlns:p14="http://schemas.microsoft.com/office/powerpoint/2010/main" val="15899059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BD26BEF-8074-584C-C469-6D30F663F12B}"/>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8B0436A7-493F-D8F8-6293-503AAC21D1A9}"/>
              </a:ext>
            </a:extLst>
          </p:cNvPr>
          <p:cNvSpPr>
            <a:spLocks noGrp="1"/>
          </p:cNvSpPr>
          <p:nvPr>
            <p:ph type="dt" sz="half" idx="10"/>
          </p:nvPr>
        </p:nvSpPr>
        <p:spPr/>
        <p:txBody>
          <a:bodyPr/>
          <a:lstStyle/>
          <a:p>
            <a:fld id="{3C577924-D719-42E1-9E53-C840BB420045}" type="datetimeFigureOut">
              <a:rPr lang="fr-FR" smtClean="0"/>
              <a:t>24/09/2025</a:t>
            </a:fld>
            <a:endParaRPr lang="fr-FR"/>
          </a:p>
        </p:txBody>
      </p:sp>
      <p:sp>
        <p:nvSpPr>
          <p:cNvPr id="4" name="Espace réservé du pied de page 3">
            <a:extLst>
              <a:ext uri="{FF2B5EF4-FFF2-40B4-BE49-F238E27FC236}">
                <a16:creationId xmlns:a16="http://schemas.microsoft.com/office/drawing/2014/main" id="{53D2D27D-87C1-05F3-772A-40EEB576EFBD}"/>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00EED1FB-788E-73F1-3448-0DD9246FF357}"/>
              </a:ext>
            </a:extLst>
          </p:cNvPr>
          <p:cNvSpPr>
            <a:spLocks noGrp="1"/>
          </p:cNvSpPr>
          <p:nvPr>
            <p:ph type="sldNum" sz="quarter" idx="12"/>
          </p:nvPr>
        </p:nvSpPr>
        <p:spPr/>
        <p:txBody>
          <a:bodyPr/>
          <a:lstStyle/>
          <a:p>
            <a:fld id="{8F0BB905-06CA-4A78-948B-90DEBA1F1D90}" type="slidenum">
              <a:rPr lang="fr-FR" smtClean="0"/>
              <a:t>‹N°›</a:t>
            </a:fld>
            <a:endParaRPr lang="fr-FR"/>
          </a:p>
        </p:txBody>
      </p:sp>
    </p:spTree>
    <p:extLst>
      <p:ext uri="{BB962C8B-B14F-4D97-AF65-F5344CB8AC3E}">
        <p14:creationId xmlns:p14="http://schemas.microsoft.com/office/powerpoint/2010/main" val="34485625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9DDF37CD-9CEF-A4EB-05FF-E53C52DD0342}"/>
              </a:ext>
            </a:extLst>
          </p:cNvPr>
          <p:cNvSpPr>
            <a:spLocks noGrp="1"/>
          </p:cNvSpPr>
          <p:nvPr>
            <p:ph type="dt" sz="half" idx="10"/>
          </p:nvPr>
        </p:nvSpPr>
        <p:spPr/>
        <p:txBody>
          <a:bodyPr/>
          <a:lstStyle/>
          <a:p>
            <a:fld id="{3C577924-D719-42E1-9E53-C840BB420045}" type="datetimeFigureOut">
              <a:rPr lang="fr-FR" smtClean="0"/>
              <a:t>24/09/2025</a:t>
            </a:fld>
            <a:endParaRPr lang="fr-FR"/>
          </a:p>
        </p:txBody>
      </p:sp>
      <p:sp>
        <p:nvSpPr>
          <p:cNvPr id="3" name="Espace réservé du pied de page 2">
            <a:extLst>
              <a:ext uri="{FF2B5EF4-FFF2-40B4-BE49-F238E27FC236}">
                <a16:creationId xmlns:a16="http://schemas.microsoft.com/office/drawing/2014/main" id="{DAEDDD10-921F-5512-4708-BD4AD7346AC3}"/>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818A0B14-D982-C512-60FC-583CA8F95DCC}"/>
              </a:ext>
            </a:extLst>
          </p:cNvPr>
          <p:cNvSpPr>
            <a:spLocks noGrp="1"/>
          </p:cNvSpPr>
          <p:nvPr>
            <p:ph type="sldNum" sz="quarter" idx="12"/>
          </p:nvPr>
        </p:nvSpPr>
        <p:spPr/>
        <p:txBody>
          <a:bodyPr/>
          <a:lstStyle/>
          <a:p>
            <a:fld id="{8F0BB905-06CA-4A78-948B-90DEBA1F1D90}" type="slidenum">
              <a:rPr lang="fr-FR" smtClean="0"/>
              <a:t>‹N°›</a:t>
            </a:fld>
            <a:endParaRPr lang="fr-FR"/>
          </a:p>
        </p:txBody>
      </p:sp>
    </p:spTree>
    <p:extLst>
      <p:ext uri="{BB962C8B-B14F-4D97-AF65-F5344CB8AC3E}">
        <p14:creationId xmlns:p14="http://schemas.microsoft.com/office/powerpoint/2010/main" val="35276292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1E1F740-7185-5221-8E01-6776FE198FAB}"/>
              </a:ext>
            </a:extLst>
          </p:cNvPr>
          <p:cNvSpPr>
            <a:spLocks noGrp="1"/>
          </p:cNvSpPr>
          <p:nvPr>
            <p:ph type="title"/>
          </p:nvPr>
        </p:nvSpPr>
        <p:spPr>
          <a:xfrm>
            <a:off x="1008063" y="549275"/>
            <a:ext cx="4718050" cy="1919288"/>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DE942AF9-1837-325E-140E-518B7339F7D2}"/>
              </a:ext>
            </a:extLst>
          </p:cNvPr>
          <p:cNvSpPr>
            <a:spLocks noGrp="1"/>
          </p:cNvSpPr>
          <p:nvPr>
            <p:ph idx="1"/>
          </p:nvPr>
        </p:nvSpPr>
        <p:spPr>
          <a:xfrm>
            <a:off x="6219825" y="1184275"/>
            <a:ext cx="7407275" cy="58483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9B6DCF2F-C2D1-F839-B591-4BF300285BF5}"/>
              </a:ext>
            </a:extLst>
          </p:cNvPr>
          <p:cNvSpPr>
            <a:spLocks noGrp="1"/>
          </p:cNvSpPr>
          <p:nvPr>
            <p:ph type="body" sz="half" idx="2"/>
          </p:nvPr>
        </p:nvSpPr>
        <p:spPr>
          <a:xfrm>
            <a:off x="1008063" y="2468563"/>
            <a:ext cx="4718050" cy="45735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9F032F2B-A49B-8DE9-A16E-7CBF13BF1017}"/>
              </a:ext>
            </a:extLst>
          </p:cNvPr>
          <p:cNvSpPr>
            <a:spLocks noGrp="1"/>
          </p:cNvSpPr>
          <p:nvPr>
            <p:ph type="dt" sz="half" idx="10"/>
          </p:nvPr>
        </p:nvSpPr>
        <p:spPr/>
        <p:txBody>
          <a:bodyPr/>
          <a:lstStyle/>
          <a:p>
            <a:fld id="{3C577924-D719-42E1-9E53-C840BB420045}" type="datetimeFigureOut">
              <a:rPr lang="fr-FR" smtClean="0"/>
              <a:t>24/09/2025</a:t>
            </a:fld>
            <a:endParaRPr lang="fr-FR"/>
          </a:p>
        </p:txBody>
      </p:sp>
      <p:sp>
        <p:nvSpPr>
          <p:cNvPr id="6" name="Espace réservé du pied de page 5">
            <a:extLst>
              <a:ext uri="{FF2B5EF4-FFF2-40B4-BE49-F238E27FC236}">
                <a16:creationId xmlns:a16="http://schemas.microsoft.com/office/drawing/2014/main" id="{CFC58002-189D-F366-58B6-A01B34A267CF}"/>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90794237-48FC-B38D-B18E-B09238ACE8E9}"/>
              </a:ext>
            </a:extLst>
          </p:cNvPr>
          <p:cNvSpPr>
            <a:spLocks noGrp="1"/>
          </p:cNvSpPr>
          <p:nvPr>
            <p:ph type="sldNum" sz="quarter" idx="12"/>
          </p:nvPr>
        </p:nvSpPr>
        <p:spPr/>
        <p:txBody>
          <a:bodyPr/>
          <a:lstStyle/>
          <a:p>
            <a:fld id="{8F0BB905-06CA-4A78-948B-90DEBA1F1D90}" type="slidenum">
              <a:rPr lang="fr-FR" smtClean="0"/>
              <a:t>‹N°›</a:t>
            </a:fld>
            <a:endParaRPr lang="fr-FR"/>
          </a:p>
        </p:txBody>
      </p:sp>
    </p:spTree>
    <p:extLst>
      <p:ext uri="{BB962C8B-B14F-4D97-AF65-F5344CB8AC3E}">
        <p14:creationId xmlns:p14="http://schemas.microsoft.com/office/powerpoint/2010/main" val="21875490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21A50F5-82E9-7245-9FD3-B4BB02C6337A}"/>
              </a:ext>
            </a:extLst>
          </p:cNvPr>
          <p:cNvSpPr>
            <a:spLocks noGrp="1"/>
          </p:cNvSpPr>
          <p:nvPr>
            <p:ph type="title"/>
          </p:nvPr>
        </p:nvSpPr>
        <p:spPr>
          <a:xfrm>
            <a:off x="1008063" y="549275"/>
            <a:ext cx="4718050" cy="1919288"/>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976F606B-3C0E-39AD-12D3-109D65EC9023}"/>
              </a:ext>
            </a:extLst>
          </p:cNvPr>
          <p:cNvSpPr>
            <a:spLocks noGrp="1"/>
          </p:cNvSpPr>
          <p:nvPr>
            <p:ph type="pic" idx="1"/>
          </p:nvPr>
        </p:nvSpPr>
        <p:spPr>
          <a:xfrm>
            <a:off x="6219825" y="1184275"/>
            <a:ext cx="7407275" cy="58483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56229D1A-4B5D-73BE-5844-D6B688AD51A5}"/>
              </a:ext>
            </a:extLst>
          </p:cNvPr>
          <p:cNvSpPr>
            <a:spLocks noGrp="1"/>
          </p:cNvSpPr>
          <p:nvPr>
            <p:ph type="body" sz="half" idx="2"/>
          </p:nvPr>
        </p:nvSpPr>
        <p:spPr>
          <a:xfrm>
            <a:off x="1008063" y="2468563"/>
            <a:ext cx="4718050" cy="45735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89109665-B48A-69C1-6981-0112277B5419}"/>
              </a:ext>
            </a:extLst>
          </p:cNvPr>
          <p:cNvSpPr>
            <a:spLocks noGrp="1"/>
          </p:cNvSpPr>
          <p:nvPr>
            <p:ph type="dt" sz="half" idx="10"/>
          </p:nvPr>
        </p:nvSpPr>
        <p:spPr/>
        <p:txBody>
          <a:bodyPr/>
          <a:lstStyle/>
          <a:p>
            <a:fld id="{3C577924-D719-42E1-9E53-C840BB420045}" type="datetimeFigureOut">
              <a:rPr lang="fr-FR" smtClean="0"/>
              <a:t>24/09/2025</a:t>
            </a:fld>
            <a:endParaRPr lang="fr-FR"/>
          </a:p>
        </p:txBody>
      </p:sp>
      <p:sp>
        <p:nvSpPr>
          <p:cNvPr id="6" name="Espace réservé du pied de page 5">
            <a:extLst>
              <a:ext uri="{FF2B5EF4-FFF2-40B4-BE49-F238E27FC236}">
                <a16:creationId xmlns:a16="http://schemas.microsoft.com/office/drawing/2014/main" id="{CC15B5CC-950B-564C-0863-48E0E5D36CFE}"/>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A9211146-BDC7-4EB8-13D4-57EA206B0E56}"/>
              </a:ext>
            </a:extLst>
          </p:cNvPr>
          <p:cNvSpPr>
            <a:spLocks noGrp="1"/>
          </p:cNvSpPr>
          <p:nvPr>
            <p:ph type="sldNum" sz="quarter" idx="12"/>
          </p:nvPr>
        </p:nvSpPr>
        <p:spPr/>
        <p:txBody>
          <a:bodyPr/>
          <a:lstStyle/>
          <a:p>
            <a:fld id="{8F0BB905-06CA-4A78-948B-90DEBA1F1D90}" type="slidenum">
              <a:rPr lang="fr-FR" smtClean="0"/>
              <a:t>‹N°›</a:t>
            </a:fld>
            <a:endParaRPr lang="fr-FR"/>
          </a:p>
        </p:txBody>
      </p:sp>
    </p:spTree>
    <p:extLst>
      <p:ext uri="{BB962C8B-B14F-4D97-AF65-F5344CB8AC3E}">
        <p14:creationId xmlns:p14="http://schemas.microsoft.com/office/powerpoint/2010/main" val="37318875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9DA3477-076A-D2B3-5E6B-B7975FD028F1}"/>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9ED5754B-3FF6-74A9-3CD6-CC8A2842C385}"/>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AE93B3C-A02E-745A-C87B-55182AF294EE}"/>
              </a:ext>
            </a:extLst>
          </p:cNvPr>
          <p:cNvSpPr>
            <a:spLocks noGrp="1"/>
          </p:cNvSpPr>
          <p:nvPr>
            <p:ph type="dt" sz="half" idx="10"/>
          </p:nvPr>
        </p:nvSpPr>
        <p:spPr/>
        <p:txBody>
          <a:bodyPr/>
          <a:lstStyle/>
          <a:p>
            <a:fld id="{3C577924-D719-42E1-9E53-C840BB420045}" type="datetimeFigureOut">
              <a:rPr lang="fr-FR" smtClean="0"/>
              <a:t>24/09/2025</a:t>
            </a:fld>
            <a:endParaRPr lang="fr-FR"/>
          </a:p>
        </p:txBody>
      </p:sp>
      <p:sp>
        <p:nvSpPr>
          <p:cNvPr id="5" name="Espace réservé du pied de page 4">
            <a:extLst>
              <a:ext uri="{FF2B5EF4-FFF2-40B4-BE49-F238E27FC236}">
                <a16:creationId xmlns:a16="http://schemas.microsoft.com/office/drawing/2014/main" id="{B3E93989-A215-8EC3-65AB-5DAA3EB91D9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9FE3C42-4A83-60FC-F5BF-12579427BFF6}"/>
              </a:ext>
            </a:extLst>
          </p:cNvPr>
          <p:cNvSpPr>
            <a:spLocks noGrp="1"/>
          </p:cNvSpPr>
          <p:nvPr>
            <p:ph type="sldNum" sz="quarter" idx="12"/>
          </p:nvPr>
        </p:nvSpPr>
        <p:spPr/>
        <p:txBody>
          <a:bodyPr/>
          <a:lstStyle/>
          <a:p>
            <a:fld id="{8F0BB905-06CA-4A78-948B-90DEBA1F1D90}" type="slidenum">
              <a:rPr lang="fr-FR" smtClean="0"/>
              <a:t>‹N°›</a:t>
            </a:fld>
            <a:endParaRPr lang="fr-FR"/>
          </a:p>
        </p:txBody>
      </p:sp>
    </p:spTree>
    <p:extLst>
      <p:ext uri="{BB962C8B-B14F-4D97-AF65-F5344CB8AC3E}">
        <p14:creationId xmlns:p14="http://schemas.microsoft.com/office/powerpoint/2010/main" val="6125621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C7E0E7"/>
          </a:solidFill>
          <a:ln/>
        </p:spPr>
        <p:txBody>
          <a:bodyPr/>
          <a:lstStyle/>
          <a:p>
            <a:endParaRPr lang="fr-FR"/>
          </a:p>
        </p:txBody>
      </p:sp>
      <p:sp>
        <p:nvSpPr>
          <p:cNvPr id="3" name="Shape 1"/>
          <p:cNvSpPr/>
          <p:nvPr/>
        </p:nvSpPr>
        <p:spPr>
          <a:xfrm>
            <a:off x="0" y="0"/>
            <a:ext cx="14630400" cy="8229600"/>
          </a:xfrm>
          <a:prstGeom prst="rect">
            <a:avLst/>
          </a:prstGeom>
          <a:solidFill>
            <a:srgbClr val="000000"/>
          </a:solidFill>
          <a:ln/>
        </p:spPr>
        <p:txBody>
          <a:bodyPr/>
          <a:lstStyle/>
          <a:p>
            <a:endParaRPr lang="fr-FR"/>
          </a:p>
        </p:txBody>
      </p:sp>
      <p:pic>
        <p:nvPicPr>
          <p:cNvPr id="5" name="Image 4" descr="Une image contenant texte, Police, logo, Graphique&#10;&#10;Description générée automatiquement">
            <a:extLst>
              <a:ext uri="{FF2B5EF4-FFF2-40B4-BE49-F238E27FC236}">
                <a16:creationId xmlns:a16="http://schemas.microsoft.com/office/drawing/2014/main" id="{75675AD3-8181-1CCD-EA29-DADAD152FF1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54735" y="7155617"/>
            <a:ext cx="3143885" cy="1008380"/>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1BEE6B80-02E9-28B2-243E-81AB070D24CC}"/>
              </a:ext>
            </a:extLst>
          </p:cNvPr>
          <p:cNvSpPr>
            <a:spLocks noGrp="1"/>
          </p:cNvSpPr>
          <p:nvPr>
            <p:ph type="title" orient="vert"/>
          </p:nvPr>
        </p:nvSpPr>
        <p:spPr>
          <a:xfrm>
            <a:off x="10469563" y="438150"/>
            <a:ext cx="3154362" cy="697388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31A6D47C-EF57-318C-940B-B107FB760AE3}"/>
              </a:ext>
            </a:extLst>
          </p:cNvPr>
          <p:cNvSpPr>
            <a:spLocks noGrp="1"/>
          </p:cNvSpPr>
          <p:nvPr>
            <p:ph type="body" orient="vert" idx="1"/>
          </p:nvPr>
        </p:nvSpPr>
        <p:spPr>
          <a:xfrm>
            <a:off x="1006475" y="438150"/>
            <a:ext cx="9310688" cy="697388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D830DE1-F92B-6143-2DA9-74EBC6CBFF82}"/>
              </a:ext>
            </a:extLst>
          </p:cNvPr>
          <p:cNvSpPr>
            <a:spLocks noGrp="1"/>
          </p:cNvSpPr>
          <p:nvPr>
            <p:ph type="dt" sz="half" idx="10"/>
          </p:nvPr>
        </p:nvSpPr>
        <p:spPr/>
        <p:txBody>
          <a:bodyPr/>
          <a:lstStyle/>
          <a:p>
            <a:fld id="{3C577924-D719-42E1-9E53-C840BB420045}" type="datetimeFigureOut">
              <a:rPr lang="fr-FR" smtClean="0"/>
              <a:t>24/09/2025</a:t>
            </a:fld>
            <a:endParaRPr lang="fr-FR"/>
          </a:p>
        </p:txBody>
      </p:sp>
      <p:sp>
        <p:nvSpPr>
          <p:cNvPr id="5" name="Espace réservé du pied de page 4">
            <a:extLst>
              <a:ext uri="{FF2B5EF4-FFF2-40B4-BE49-F238E27FC236}">
                <a16:creationId xmlns:a16="http://schemas.microsoft.com/office/drawing/2014/main" id="{DAF6249D-7AC8-7C2F-D07D-9C187B80C98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BED7BD5-76E4-2DFE-995D-863C1D56FC62}"/>
              </a:ext>
            </a:extLst>
          </p:cNvPr>
          <p:cNvSpPr>
            <a:spLocks noGrp="1"/>
          </p:cNvSpPr>
          <p:nvPr>
            <p:ph type="sldNum" sz="quarter" idx="12"/>
          </p:nvPr>
        </p:nvSpPr>
        <p:spPr/>
        <p:txBody>
          <a:bodyPr/>
          <a:lstStyle/>
          <a:p>
            <a:fld id="{8F0BB905-06CA-4A78-948B-90DEBA1F1D90}" type="slidenum">
              <a:rPr lang="fr-FR" smtClean="0"/>
              <a:t>‹N°›</a:t>
            </a:fld>
            <a:endParaRPr lang="fr-FR"/>
          </a:p>
        </p:txBody>
      </p:sp>
    </p:spTree>
    <p:extLst>
      <p:ext uri="{BB962C8B-B14F-4D97-AF65-F5344CB8AC3E}">
        <p14:creationId xmlns:p14="http://schemas.microsoft.com/office/powerpoint/2010/main" val="121420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C7E0E7"/>
          </a:solidFill>
          <a:ln/>
        </p:spPr>
        <p:txBody>
          <a:bodyPr/>
          <a:lstStyle/>
          <a:p>
            <a:endParaRPr lang="fr-FR"/>
          </a:p>
        </p:txBody>
      </p:sp>
      <p:sp>
        <p:nvSpPr>
          <p:cNvPr id="3" name="Shape 1"/>
          <p:cNvSpPr/>
          <p:nvPr/>
        </p:nvSpPr>
        <p:spPr>
          <a:xfrm>
            <a:off x="0" y="0"/>
            <a:ext cx="14630400" cy="8229600"/>
          </a:xfrm>
          <a:prstGeom prst="rect">
            <a:avLst/>
          </a:prstGeom>
          <a:solidFill>
            <a:srgbClr val="FAF9F5"/>
          </a:solidFill>
          <a:ln/>
        </p:spPr>
        <p:txBody>
          <a:bodyPr/>
          <a:lstStyle/>
          <a:p>
            <a:endParaRPr lang="fr-FR"/>
          </a:p>
        </p:txBody>
      </p:sp>
      <p:pic>
        <p:nvPicPr>
          <p:cNvPr id="6" name="Image 5" descr="Une image contenant texte, Police, logo, Graphique&#10;&#10;Description générée automatiquement">
            <a:extLst>
              <a:ext uri="{FF2B5EF4-FFF2-40B4-BE49-F238E27FC236}">
                <a16:creationId xmlns:a16="http://schemas.microsoft.com/office/drawing/2014/main" id="{65DC6379-E924-8D0A-AA28-A83DC4FE397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74956" y="7146151"/>
            <a:ext cx="3143885" cy="10083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C7E0E7"/>
          </a:solidFill>
          <a:ln/>
        </p:spPr>
        <p:txBody>
          <a:bodyPr/>
          <a:lstStyle/>
          <a:p>
            <a:endParaRPr lang="fr-FR"/>
          </a:p>
        </p:txBody>
      </p:sp>
      <p:sp>
        <p:nvSpPr>
          <p:cNvPr id="3" name="Shape 1"/>
          <p:cNvSpPr/>
          <p:nvPr/>
        </p:nvSpPr>
        <p:spPr>
          <a:xfrm>
            <a:off x="0" y="0"/>
            <a:ext cx="14630400" cy="8229600"/>
          </a:xfrm>
          <a:prstGeom prst="rect">
            <a:avLst/>
          </a:prstGeom>
          <a:solidFill>
            <a:srgbClr val="FAF9F5"/>
          </a:solidFill>
          <a:ln/>
        </p:spPr>
        <p:txBody>
          <a:bodyPr/>
          <a:lstStyle/>
          <a:p>
            <a:endParaRPr lang="fr-FR"/>
          </a:p>
        </p:txBody>
      </p:sp>
      <p:pic>
        <p:nvPicPr>
          <p:cNvPr id="5" name="Image 4" descr="Une image contenant texte, Police, logo, Graphique&#10;&#10;Description générée automatiquement">
            <a:extLst>
              <a:ext uri="{FF2B5EF4-FFF2-40B4-BE49-F238E27FC236}">
                <a16:creationId xmlns:a16="http://schemas.microsoft.com/office/drawing/2014/main" id="{64D3D2C8-070D-CC91-479A-740FEB49392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62526" y="7221220"/>
            <a:ext cx="3143885" cy="10083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C7E0E7"/>
          </a:solidFill>
          <a:ln/>
        </p:spPr>
        <p:txBody>
          <a:bodyPr/>
          <a:lstStyle/>
          <a:p>
            <a:endParaRPr lang="fr-FR"/>
          </a:p>
        </p:txBody>
      </p:sp>
      <p:sp>
        <p:nvSpPr>
          <p:cNvPr id="3" name="Shape 1"/>
          <p:cNvSpPr/>
          <p:nvPr/>
        </p:nvSpPr>
        <p:spPr>
          <a:xfrm>
            <a:off x="307361" y="127267"/>
            <a:ext cx="14630400" cy="8229600"/>
          </a:xfrm>
          <a:prstGeom prst="rect">
            <a:avLst/>
          </a:prstGeom>
          <a:solidFill>
            <a:srgbClr val="FAF9F5"/>
          </a:solidFill>
          <a:ln/>
        </p:spPr>
        <p:txBody>
          <a:bodyPr/>
          <a:lstStyle/>
          <a:p>
            <a:endParaRPr lang="fr-FR"/>
          </a:p>
        </p:txBody>
      </p:sp>
      <p:pic>
        <p:nvPicPr>
          <p:cNvPr id="5" name="Image 4" descr="Une image contenant texte, Police, logo, Graphique&#10;&#10;Description générée automatiquement">
            <a:extLst>
              <a:ext uri="{FF2B5EF4-FFF2-40B4-BE49-F238E27FC236}">
                <a16:creationId xmlns:a16="http://schemas.microsoft.com/office/drawing/2014/main" id="{DE1DD577-E713-A46D-ACE0-89A702853E9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595207" y="7093953"/>
            <a:ext cx="3342554" cy="10083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C7E0E7"/>
          </a:solidFill>
          <a:ln/>
        </p:spPr>
        <p:txBody>
          <a:bodyPr/>
          <a:lstStyle/>
          <a:p>
            <a:endParaRPr lang="fr-FR"/>
          </a:p>
        </p:txBody>
      </p:sp>
      <p:sp>
        <p:nvSpPr>
          <p:cNvPr id="3" name="Shape 1"/>
          <p:cNvSpPr/>
          <p:nvPr/>
        </p:nvSpPr>
        <p:spPr>
          <a:xfrm>
            <a:off x="0" y="0"/>
            <a:ext cx="14630400" cy="8229600"/>
          </a:xfrm>
          <a:prstGeom prst="rect">
            <a:avLst/>
          </a:prstGeom>
          <a:solidFill>
            <a:srgbClr val="FAF9F5"/>
          </a:solidFill>
          <a:ln/>
        </p:spPr>
        <p:txBody>
          <a:bodyPr/>
          <a:lstStyle/>
          <a:p>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C7E0E7"/>
          </a:solidFill>
          <a:ln/>
        </p:spPr>
        <p:txBody>
          <a:bodyPr/>
          <a:lstStyle/>
          <a:p>
            <a:endParaRPr lang="fr-FR"/>
          </a:p>
        </p:txBody>
      </p:sp>
      <p:sp>
        <p:nvSpPr>
          <p:cNvPr id="3" name="Shape 1"/>
          <p:cNvSpPr/>
          <p:nvPr/>
        </p:nvSpPr>
        <p:spPr>
          <a:xfrm>
            <a:off x="0" y="0"/>
            <a:ext cx="14630400" cy="8229600"/>
          </a:xfrm>
          <a:prstGeom prst="rect">
            <a:avLst/>
          </a:prstGeom>
          <a:solidFill>
            <a:srgbClr val="FAF9F5"/>
          </a:solidFill>
          <a:ln/>
        </p:spPr>
        <p:txBody>
          <a:bodyPr/>
          <a:lstStyle/>
          <a:p>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C7E0E7"/>
          </a:solidFill>
          <a:ln/>
        </p:spPr>
        <p:txBody>
          <a:bodyPr/>
          <a:lstStyle/>
          <a:p>
            <a:endParaRPr lang="fr-FR"/>
          </a:p>
        </p:txBody>
      </p:sp>
      <p:sp>
        <p:nvSpPr>
          <p:cNvPr id="3" name="Shape 1"/>
          <p:cNvSpPr/>
          <p:nvPr/>
        </p:nvSpPr>
        <p:spPr>
          <a:xfrm>
            <a:off x="0" y="0"/>
            <a:ext cx="14630400" cy="8229600"/>
          </a:xfrm>
          <a:prstGeom prst="rect">
            <a:avLst/>
          </a:prstGeom>
          <a:solidFill>
            <a:srgbClr val="FAF9F5"/>
          </a:solidFill>
          <a:ln/>
        </p:spPr>
        <p:txBody>
          <a:bodyPr/>
          <a:lstStyle/>
          <a:p>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C7E0E7"/>
          </a:solidFill>
          <a:ln/>
        </p:spPr>
        <p:txBody>
          <a:bodyPr/>
          <a:lstStyle/>
          <a:p>
            <a:endParaRPr lang="fr-FR"/>
          </a:p>
        </p:txBody>
      </p:sp>
      <p:sp>
        <p:nvSpPr>
          <p:cNvPr id="3" name="Shape 1"/>
          <p:cNvSpPr/>
          <p:nvPr/>
        </p:nvSpPr>
        <p:spPr>
          <a:xfrm>
            <a:off x="0" y="0"/>
            <a:ext cx="14630400" cy="8229600"/>
          </a:xfrm>
          <a:prstGeom prst="rect">
            <a:avLst/>
          </a:prstGeom>
          <a:solidFill>
            <a:srgbClr val="FAF9F5"/>
          </a:solidFill>
          <a:ln/>
        </p:spPr>
        <p:txBody>
          <a:bodyPr/>
          <a:lstStyle/>
          <a:p>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image" Target="../media/image1.png"/><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Image 4" descr="Une image contenant texte, Police, logo, Graphique&#10;&#10;Description générée automatiquement">
            <a:extLst>
              <a:ext uri="{FF2B5EF4-FFF2-40B4-BE49-F238E27FC236}">
                <a16:creationId xmlns:a16="http://schemas.microsoft.com/office/drawing/2014/main" id="{1E281391-19CD-9A72-CBDD-6CA389665B7C}"/>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1077679" y="7109321"/>
            <a:ext cx="3143885" cy="100838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AA48D2E-3D0B-8BBA-2FE9-CF39A4A0664C}"/>
              </a:ext>
            </a:extLst>
          </p:cNvPr>
          <p:cNvSpPr>
            <a:spLocks noGrp="1"/>
          </p:cNvSpPr>
          <p:nvPr>
            <p:ph type="title"/>
          </p:nvPr>
        </p:nvSpPr>
        <p:spPr>
          <a:xfrm>
            <a:off x="1006475" y="438150"/>
            <a:ext cx="12617450" cy="1590675"/>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34B87341-D329-CFB2-3C98-FC2133941C5D}"/>
              </a:ext>
            </a:extLst>
          </p:cNvPr>
          <p:cNvSpPr>
            <a:spLocks noGrp="1"/>
          </p:cNvSpPr>
          <p:nvPr>
            <p:ph type="body" idx="1"/>
          </p:nvPr>
        </p:nvSpPr>
        <p:spPr>
          <a:xfrm>
            <a:off x="1006475" y="2190750"/>
            <a:ext cx="12617450" cy="522128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13BA64D-6838-DD6D-8616-DF7C2E4BA1AA}"/>
              </a:ext>
            </a:extLst>
          </p:cNvPr>
          <p:cNvSpPr>
            <a:spLocks noGrp="1"/>
          </p:cNvSpPr>
          <p:nvPr>
            <p:ph type="dt" sz="half" idx="2"/>
          </p:nvPr>
        </p:nvSpPr>
        <p:spPr>
          <a:xfrm>
            <a:off x="1006475" y="7627938"/>
            <a:ext cx="3290888" cy="438150"/>
          </a:xfrm>
          <a:prstGeom prst="rect">
            <a:avLst/>
          </a:prstGeom>
        </p:spPr>
        <p:txBody>
          <a:bodyPr vert="horz" lIns="91440" tIns="45720" rIns="91440" bIns="45720" rtlCol="0" anchor="ctr"/>
          <a:lstStyle>
            <a:lvl1pPr algn="l">
              <a:defRPr sz="1200">
                <a:solidFill>
                  <a:schemeClr val="tx1">
                    <a:tint val="82000"/>
                  </a:schemeClr>
                </a:solidFill>
              </a:defRPr>
            </a:lvl1pPr>
          </a:lstStyle>
          <a:p>
            <a:fld id="{3C577924-D719-42E1-9E53-C840BB420045}" type="datetimeFigureOut">
              <a:rPr lang="fr-FR" smtClean="0"/>
              <a:t>24/09/2025</a:t>
            </a:fld>
            <a:endParaRPr lang="fr-FR"/>
          </a:p>
        </p:txBody>
      </p:sp>
      <p:sp>
        <p:nvSpPr>
          <p:cNvPr id="5" name="Espace réservé du pied de page 4">
            <a:extLst>
              <a:ext uri="{FF2B5EF4-FFF2-40B4-BE49-F238E27FC236}">
                <a16:creationId xmlns:a16="http://schemas.microsoft.com/office/drawing/2014/main" id="{26BD3780-4A34-EEA6-D3F6-332ABA6E00F9}"/>
              </a:ext>
            </a:extLst>
          </p:cNvPr>
          <p:cNvSpPr>
            <a:spLocks noGrp="1"/>
          </p:cNvSpPr>
          <p:nvPr>
            <p:ph type="ftr" sz="quarter" idx="3"/>
          </p:nvPr>
        </p:nvSpPr>
        <p:spPr>
          <a:xfrm>
            <a:off x="4846638" y="7627938"/>
            <a:ext cx="4937125" cy="438150"/>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A568575C-D1EA-9884-5D95-36E1D80F4814}"/>
              </a:ext>
            </a:extLst>
          </p:cNvPr>
          <p:cNvSpPr>
            <a:spLocks noGrp="1"/>
          </p:cNvSpPr>
          <p:nvPr>
            <p:ph type="sldNum" sz="quarter" idx="4"/>
          </p:nvPr>
        </p:nvSpPr>
        <p:spPr>
          <a:xfrm>
            <a:off x="10333038" y="7627938"/>
            <a:ext cx="3290887" cy="438150"/>
          </a:xfrm>
          <a:prstGeom prst="rect">
            <a:avLst/>
          </a:prstGeom>
        </p:spPr>
        <p:txBody>
          <a:bodyPr vert="horz" lIns="91440" tIns="45720" rIns="91440" bIns="45720" rtlCol="0" anchor="ctr"/>
          <a:lstStyle>
            <a:lvl1pPr algn="r">
              <a:defRPr sz="1200">
                <a:solidFill>
                  <a:schemeClr val="tx1">
                    <a:tint val="82000"/>
                  </a:schemeClr>
                </a:solidFill>
              </a:defRPr>
            </a:lvl1pPr>
          </a:lstStyle>
          <a:p>
            <a:fld id="{8F0BB905-06CA-4A78-948B-90DEBA1F1D90}" type="slidenum">
              <a:rPr lang="fr-FR" smtClean="0"/>
              <a:t>‹N°›</a:t>
            </a:fld>
            <a:endParaRPr lang="fr-FR"/>
          </a:p>
        </p:txBody>
      </p:sp>
      <p:pic>
        <p:nvPicPr>
          <p:cNvPr id="7" name="Image 6" descr="Une image contenant texte, Police, logo, Graphique&#10;&#10;Description générée automatiquement">
            <a:extLst>
              <a:ext uri="{FF2B5EF4-FFF2-40B4-BE49-F238E27FC236}">
                <a16:creationId xmlns:a16="http://schemas.microsoft.com/office/drawing/2014/main" id="{C2B11E30-DD73-5EEA-33CB-2C82A0DAEF5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0931683" y="7123748"/>
            <a:ext cx="3143885" cy="1008380"/>
          </a:xfrm>
          <a:prstGeom prst="rect">
            <a:avLst/>
          </a:prstGeom>
        </p:spPr>
      </p:pic>
    </p:spTree>
    <p:extLst>
      <p:ext uri="{BB962C8B-B14F-4D97-AF65-F5344CB8AC3E}">
        <p14:creationId xmlns:p14="http://schemas.microsoft.com/office/powerpoint/2010/main" val="1335414412"/>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0.jpg"/><Relationship Id="rId3" Type="http://schemas.openxmlformats.org/officeDocument/2006/relationships/image" Target="../media/image2.png"/><Relationship Id="rId7" Type="http://schemas.openxmlformats.org/officeDocument/2006/relationships/image" Target="../media/image1.png"/><Relationship Id="rId12"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1.wdp"/><Relationship Id="rId11" Type="http://schemas.microsoft.com/office/2007/relationships/hdphoto" Target="../media/hdphoto2.wdp"/><Relationship Id="rId5" Type="http://schemas.openxmlformats.org/officeDocument/2006/relationships/image" Target="../media/image5.png"/><Relationship Id="rId15" Type="http://schemas.openxmlformats.org/officeDocument/2006/relationships/image" Target="../media/image12.png"/><Relationship Id="rId10" Type="http://schemas.openxmlformats.org/officeDocument/2006/relationships/image" Target="../media/image8.png"/><Relationship Id="rId4" Type="http://schemas.openxmlformats.org/officeDocument/2006/relationships/image" Target="../media/image4.JPG"/><Relationship Id="rId9" Type="http://schemas.openxmlformats.org/officeDocument/2006/relationships/image" Target="../media/image7.png"/><Relationship Id="rId1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chemeClr val="accent5">
              <a:lumMod val="20000"/>
              <a:lumOff val="80000"/>
              <a:alpha val="80000"/>
            </a:schemeClr>
          </a:solidFill>
          <a:ln/>
        </p:spPr>
        <p:txBody>
          <a:bodyPr/>
          <a:lstStyle/>
          <a:p>
            <a:endParaRPr lang="fr-FR" noProof="0" dirty="0"/>
          </a:p>
        </p:txBody>
      </p:sp>
      <p:sp>
        <p:nvSpPr>
          <p:cNvPr id="4" name="Text 1"/>
          <p:cNvSpPr/>
          <p:nvPr/>
        </p:nvSpPr>
        <p:spPr>
          <a:xfrm>
            <a:off x="5732060" y="436728"/>
            <a:ext cx="8034304" cy="2823132"/>
          </a:xfrm>
          <a:prstGeom prst="rect">
            <a:avLst/>
          </a:prstGeom>
          <a:noFill/>
          <a:ln/>
        </p:spPr>
        <p:txBody>
          <a:bodyPr wrap="square" lIns="0" tIns="0" rIns="0" bIns="0" rtlCol="0" anchor="t"/>
          <a:lstStyle/>
          <a:p>
            <a:pPr algn="ctr">
              <a:lnSpc>
                <a:spcPts val="6050"/>
              </a:lnSpc>
            </a:pPr>
            <a:r>
              <a:rPr lang="fr-FR" sz="4850" noProof="0" dirty="0">
                <a:solidFill>
                  <a:schemeClr val="accent1">
                    <a:lumMod val="75000"/>
                  </a:schemeClr>
                </a:solidFill>
                <a:latin typeface="Host Grotesk Medium" pitchFamily="34" charset="0"/>
                <a:ea typeface="Host Grotesk Medium" pitchFamily="34" charset="-122"/>
                <a:cs typeface="Host Grotesk Medium" pitchFamily="34" charset="-120"/>
              </a:rPr>
              <a:t>Rapport des Travaux</a:t>
            </a:r>
            <a:r>
              <a:rPr lang="fr-FR" sz="4850" dirty="0">
                <a:solidFill>
                  <a:schemeClr val="accent1">
                    <a:lumMod val="75000"/>
                  </a:schemeClr>
                </a:solidFill>
                <a:latin typeface="Host Grotesk Medium" pitchFamily="34" charset="0"/>
                <a:ea typeface="Host Grotesk Medium" pitchFamily="34" charset="-122"/>
                <a:cs typeface="Host Grotesk Medium" pitchFamily="34" charset="-120"/>
              </a:rPr>
              <a:t> 2025</a:t>
            </a:r>
            <a:r>
              <a:rPr lang="fr-FR" sz="4850" noProof="0" dirty="0">
                <a:solidFill>
                  <a:schemeClr val="accent1">
                    <a:lumMod val="75000"/>
                  </a:schemeClr>
                </a:solidFill>
                <a:latin typeface="Host Grotesk Medium" pitchFamily="34" charset="0"/>
                <a:ea typeface="Host Grotesk Medium" pitchFamily="34" charset="-122"/>
                <a:cs typeface="Host Grotesk Medium" pitchFamily="34" charset="-120"/>
              </a:rPr>
              <a:t> du groupe de réflexion Copropriété</a:t>
            </a:r>
            <a:endParaRPr lang="fr-FR" sz="4850" noProof="0" dirty="0">
              <a:solidFill>
                <a:schemeClr val="accent1">
                  <a:lumMod val="75000"/>
                </a:schemeClr>
              </a:solidFill>
            </a:endParaRPr>
          </a:p>
        </p:txBody>
      </p:sp>
      <p:sp>
        <p:nvSpPr>
          <p:cNvPr id="5" name="Text 2"/>
          <p:cNvSpPr/>
          <p:nvPr/>
        </p:nvSpPr>
        <p:spPr>
          <a:xfrm>
            <a:off x="5677469" y="3212093"/>
            <a:ext cx="8088895" cy="4137226"/>
          </a:xfrm>
          <a:prstGeom prst="rect">
            <a:avLst/>
          </a:prstGeom>
          <a:noFill/>
          <a:ln/>
        </p:spPr>
        <p:txBody>
          <a:bodyPr wrap="square" lIns="0" tIns="0" rIns="0" bIns="0" rtlCol="0" anchor="t"/>
          <a:lstStyle/>
          <a:p>
            <a:pPr marL="0" indent="0" algn="l">
              <a:lnSpc>
                <a:spcPts val="2900"/>
              </a:lnSpc>
              <a:buNone/>
            </a:pPr>
            <a:r>
              <a:rPr lang="fr-FR" sz="2400" noProof="0" dirty="0">
                <a:solidFill>
                  <a:schemeClr val="accent1">
                    <a:lumMod val="75000"/>
                  </a:schemeClr>
                </a:solidFill>
                <a:latin typeface="Roboto" pitchFamily="34" charset="0"/>
                <a:ea typeface="Roboto" pitchFamily="34" charset="-122"/>
                <a:cs typeface="Roboto" pitchFamily="34" charset="-120"/>
              </a:rPr>
              <a:t>Ce document présente un bilan des travaux menés par le groupe de réflexion Copropriété durant l'année écoulée. </a:t>
            </a:r>
          </a:p>
          <a:p>
            <a:pPr marL="0" indent="0" algn="l">
              <a:lnSpc>
                <a:spcPts val="2900"/>
              </a:lnSpc>
              <a:buNone/>
            </a:pPr>
            <a:endParaRPr lang="fr-FR" sz="2400" dirty="0">
              <a:solidFill>
                <a:schemeClr val="accent1">
                  <a:lumMod val="75000"/>
                </a:schemeClr>
              </a:solidFill>
              <a:latin typeface="Roboto" pitchFamily="34" charset="0"/>
              <a:ea typeface="Roboto" pitchFamily="34" charset="-122"/>
              <a:cs typeface="Roboto" pitchFamily="34" charset="-120"/>
            </a:endParaRPr>
          </a:p>
          <a:p>
            <a:pPr marL="0" indent="0" algn="l">
              <a:lnSpc>
                <a:spcPts val="2900"/>
              </a:lnSpc>
              <a:buNone/>
            </a:pPr>
            <a:r>
              <a:rPr lang="fr-FR" sz="2400" noProof="0" dirty="0">
                <a:solidFill>
                  <a:schemeClr val="accent1">
                    <a:lumMod val="75000"/>
                  </a:schemeClr>
                </a:solidFill>
                <a:latin typeface="Roboto" pitchFamily="34" charset="0"/>
                <a:ea typeface="Roboto" pitchFamily="34" charset="-122"/>
                <a:cs typeface="Roboto" pitchFamily="34" charset="-120"/>
              </a:rPr>
              <a:t>Nous aborderons plusieurs thématiques</a:t>
            </a:r>
          </a:p>
          <a:p>
            <a:pPr marL="342900" indent="-342900" algn="l">
              <a:lnSpc>
                <a:spcPts val="2900"/>
              </a:lnSpc>
              <a:buFont typeface="Wingdings" panose="05000000000000000000" pitchFamily="2" charset="2"/>
              <a:buChar char="Ø"/>
            </a:pPr>
            <a:r>
              <a:rPr lang="fr-FR" sz="2400" noProof="0" dirty="0">
                <a:solidFill>
                  <a:schemeClr val="accent1">
                    <a:lumMod val="75000"/>
                  </a:schemeClr>
                </a:solidFill>
                <a:latin typeface="Roboto" pitchFamily="34" charset="0"/>
                <a:ea typeface="Roboto" pitchFamily="34" charset="-122"/>
                <a:cs typeface="Roboto" pitchFamily="34" charset="-120"/>
              </a:rPr>
              <a:t>L’isolation thermique par l'extérieur (ITE), </a:t>
            </a:r>
          </a:p>
          <a:p>
            <a:pPr marL="342900" indent="-342900" algn="l">
              <a:lnSpc>
                <a:spcPts val="2900"/>
              </a:lnSpc>
              <a:buFont typeface="Wingdings" panose="05000000000000000000" pitchFamily="2" charset="2"/>
              <a:buChar char="Ø"/>
            </a:pPr>
            <a:r>
              <a:rPr lang="fr-FR" sz="2400" noProof="0" dirty="0">
                <a:solidFill>
                  <a:schemeClr val="accent1">
                    <a:lumMod val="75000"/>
                  </a:schemeClr>
                </a:solidFill>
                <a:latin typeface="Roboto" pitchFamily="34" charset="0"/>
                <a:ea typeface="Roboto" pitchFamily="34" charset="-122"/>
                <a:cs typeface="Roboto" pitchFamily="34" charset="-120"/>
              </a:rPr>
              <a:t>l'évaluation des parties communes en copropriété, ainsi qu'un cas pratique détaillé concernant l'acquisition de parties communes.</a:t>
            </a:r>
          </a:p>
          <a:p>
            <a:pPr marL="342900" indent="-342900" algn="l">
              <a:lnSpc>
                <a:spcPts val="2900"/>
              </a:lnSpc>
              <a:buFont typeface="Wingdings" panose="05000000000000000000" pitchFamily="2" charset="2"/>
              <a:buChar char="Ø"/>
            </a:pPr>
            <a:r>
              <a:rPr lang="fr-FR" sz="2400" noProof="0" dirty="0">
                <a:solidFill>
                  <a:schemeClr val="accent1">
                    <a:lumMod val="75000"/>
                  </a:schemeClr>
                </a:solidFill>
                <a:latin typeface="Roboto" pitchFamily="34" charset="0"/>
                <a:ea typeface="Roboto" pitchFamily="34" charset="-122"/>
                <a:cs typeface="Roboto" pitchFamily="34" charset="-120"/>
              </a:rPr>
              <a:t>Les textes qui peuvent avoir une incidence sur les valeurs expertales</a:t>
            </a:r>
            <a:endParaRPr lang="fr-FR" sz="2400" noProof="0" dirty="0">
              <a:solidFill>
                <a:schemeClr val="accent1">
                  <a:lumMod val="75000"/>
                </a:schemeClr>
              </a:solidFill>
            </a:endParaRPr>
          </a:p>
        </p:txBody>
      </p:sp>
      <p:pic>
        <p:nvPicPr>
          <p:cNvPr id="7" name="Image 6" descr="Une image contenant texte, capture d’écran, graphisme, conception&#10;&#10;Le contenu généré par l’IA peut être incorrect.">
            <a:extLst>
              <a:ext uri="{FF2B5EF4-FFF2-40B4-BE49-F238E27FC236}">
                <a16:creationId xmlns:a16="http://schemas.microsoft.com/office/drawing/2014/main" id="{1264C5B3-77CE-06EC-B76C-2413C5FF3EE4}"/>
              </a:ext>
            </a:extLst>
          </p:cNvPr>
          <p:cNvPicPr>
            <a:picLocks noChangeAspect="1"/>
          </p:cNvPicPr>
          <p:nvPr/>
        </p:nvPicPr>
        <p:blipFill>
          <a:blip r:embed="rId4">
            <a:extLst>
              <a:ext uri="{28A0092B-C50C-407E-A947-70E740481C1C}">
                <a14:useLocalDpi xmlns:a14="http://schemas.microsoft.com/office/drawing/2010/main" val="0"/>
              </a:ext>
            </a:extLst>
          </a:blip>
          <a:srcRect r="55144"/>
          <a:stretch>
            <a:fillRect/>
          </a:stretch>
        </p:blipFill>
        <p:spPr>
          <a:xfrm>
            <a:off x="0" y="-1"/>
            <a:ext cx="5468815" cy="816136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6BF7D3-477D-ABDD-1404-EA8388903AC6}"/>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6618C1AB-7761-D1D0-5EEA-11FAC71B9757}"/>
              </a:ext>
            </a:extLst>
          </p:cNvPr>
          <p:cNvSpPr/>
          <p:nvPr/>
        </p:nvSpPr>
        <p:spPr>
          <a:xfrm>
            <a:off x="639247" y="923330"/>
            <a:ext cx="13247251" cy="570667"/>
          </a:xfrm>
          <a:prstGeom prst="rect">
            <a:avLst/>
          </a:prstGeom>
          <a:noFill/>
          <a:ln/>
        </p:spPr>
        <p:txBody>
          <a:bodyPr wrap="none" lIns="0" tIns="0" rIns="0" bIns="0" rtlCol="0" anchor="t"/>
          <a:lstStyle/>
          <a:p>
            <a:pPr marL="0" indent="0" algn="l">
              <a:lnSpc>
                <a:spcPts val="4450"/>
              </a:lnSpc>
              <a:buNone/>
            </a:pPr>
            <a:r>
              <a:rPr lang="fr-FR" sz="3550" noProof="0" dirty="0">
                <a:solidFill>
                  <a:srgbClr val="2E3C4E"/>
                </a:solidFill>
                <a:latin typeface="Host Grotesk Medium" pitchFamily="34" charset="0"/>
                <a:ea typeface="Host Grotesk Medium" pitchFamily="34" charset="-122"/>
                <a:cs typeface="Host Grotesk Medium" pitchFamily="34" charset="-120"/>
              </a:rPr>
              <a:t>II - Évaluation des Parties Communes </a:t>
            </a:r>
            <a:r>
              <a:rPr lang="fr-FR" sz="3550" noProof="0" dirty="0" err="1">
                <a:solidFill>
                  <a:srgbClr val="2E3C4E"/>
                </a:solidFill>
                <a:latin typeface="Host Grotesk Medium" pitchFamily="34" charset="0"/>
                <a:ea typeface="Host Grotesk Medium" pitchFamily="34" charset="-122"/>
                <a:cs typeface="Host Grotesk Medium" pitchFamily="34" charset="-120"/>
              </a:rPr>
              <a:t>Baties</a:t>
            </a:r>
            <a:endParaRPr lang="fr-FR" sz="3550" noProof="0" dirty="0"/>
          </a:p>
        </p:txBody>
      </p:sp>
      <p:sp>
        <p:nvSpPr>
          <p:cNvPr id="3" name="Text 1">
            <a:extLst>
              <a:ext uri="{FF2B5EF4-FFF2-40B4-BE49-F238E27FC236}">
                <a16:creationId xmlns:a16="http://schemas.microsoft.com/office/drawing/2014/main" id="{37C6F56E-44CB-AFA4-9A62-12566961D969}"/>
              </a:ext>
            </a:extLst>
          </p:cNvPr>
          <p:cNvSpPr/>
          <p:nvPr/>
        </p:nvSpPr>
        <p:spPr>
          <a:xfrm>
            <a:off x="639247" y="1859280"/>
            <a:ext cx="13351907" cy="821888"/>
          </a:xfrm>
          <a:prstGeom prst="rect">
            <a:avLst/>
          </a:prstGeom>
          <a:noFill/>
          <a:ln/>
        </p:spPr>
        <p:txBody>
          <a:bodyPr wrap="square" lIns="0" tIns="0" rIns="0" bIns="0" rtlCol="0" anchor="t"/>
          <a:lstStyle/>
          <a:p>
            <a:pPr marL="0" indent="0" algn="l">
              <a:lnSpc>
                <a:spcPts val="2150"/>
              </a:lnSpc>
              <a:buNone/>
            </a:pPr>
            <a:endParaRPr lang="fr-FR" sz="1400" noProof="0" dirty="0"/>
          </a:p>
        </p:txBody>
      </p:sp>
      <p:sp>
        <p:nvSpPr>
          <p:cNvPr id="4" name="Shape 2">
            <a:extLst>
              <a:ext uri="{FF2B5EF4-FFF2-40B4-BE49-F238E27FC236}">
                <a16:creationId xmlns:a16="http://schemas.microsoft.com/office/drawing/2014/main" id="{0830658E-D870-A2F3-5D83-EA0AE46810E7}"/>
              </a:ext>
            </a:extLst>
          </p:cNvPr>
          <p:cNvSpPr/>
          <p:nvPr/>
        </p:nvSpPr>
        <p:spPr>
          <a:xfrm>
            <a:off x="456604" y="2178903"/>
            <a:ext cx="6607493" cy="182642"/>
          </a:xfrm>
          <a:prstGeom prst="roundRect">
            <a:avLst>
              <a:gd name="adj" fmla="val 42005"/>
            </a:avLst>
          </a:prstGeom>
          <a:solidFill>
            <a:srgbClr val="D9EDF2"/>
          </a:solidFill>
          <a:ln w="7620">
            <a:solidFill>
              <a:srgbClr val="BFD3D8"/>
            </a:solidFill>
            <a:prstDash val="solid"/>
          </a:ln>
        </p:spPr>
        <p:txBody>
          <a:bodyPr/>
          <a:lstStyle/>
          <a:p>
            <a:endParaRPr lang="fr-FR" noProof="0" dirty="0"/>
          </a:p>
        </p:txBody>
      </p:sp>
      <p:sp>
        <p:nvSpPr>
          <p:cNvPr id="5" name="Text 3">
            <a:extLst>
              <a:ext uri="{FF2B5EF4-FFF2-40B4-BE49-F238E27FC236}">
                <a16:creationId xmlns:a16="http://schemas.microsoft.com/office/drawing/2014/main" id="{202C3CCE-6C38-8AEB-27A7-7B28F5B3AFA6}"/>
              </a:ext>
            </a:extLst>
          </p:cNvPr>
          <p:cNvSpPr/>
          <p:nvPr/>
        </p:nvSpPr>
        <p:spPr>
          <a:xfrm>
            <a:off x="821888" y="2619314"/>
            <a:ext cx="3105745" cy="449879"/>
          </a:xfrm>
          <a:prstGeom prst="rect">
            <a:avLst/>
          </a:prstGeom>
          <a:noFill/>
          <a:ln/>
        </p:spPr>
        <p:txBody>
          <a:bodyPr wrap="none" lIns="0" tIns="0" rIns="0" bIns="0" rtlCol="0" anchor="t"/>
          <a:lstStyle/>
          <a:p>
            <a:pPr marL="0" indent="0" algn="l">
              <a:lnSpc>
                <a:spcPts val="2200"/>
              </a:lnSpc>
              <a:buNone/>
            </a:pPr>
            <a:r>
              <a:rPr lang="fr-FR" sz="1750" noProof="0" dirty="0">
                <a:solidFill>
                  <a:srgbClr val="384653"/>
                </a:solidFill>
                <a:latin typeface="Host Grotesk Medium" pitchFamily="34" charset="0"/>
                <a:ea typeface="Host Grotesk Medium" pitchFamily="34" charset="-122"/>
                <a:cs typeface="Host Grotesk Medium" pitchFamily="34" charset="-120"/>
              </a:rPr>
              <a:t>Vérification du statut juridique</a:t>
            </a:r>
            <a:endParaRPr lang="fr-FR" sz="1750" noProof="0" dirty="0"/>
          </a:p>
        </p:txBody>
      </p:sp>
      <p:sp>
        <p:nvSpPr>
          <p:cNvPr id="6" name="Text 4">
            <a:extLst>
              <a:ext uri="{FF2B5EF4-FFF2-40B4-BE49-F238E27FC236}">
                <a16:creationId xmlns:a16="http://schemas.microsoft.com/office/drawing/2014/main" id="{9E8374F9-E5C3-C550-72C2-6745CA7139A3}"/>
              </a:ext>
            </a:extLst>
          </p:cNvPr>
          <p:cNvSpPr/>
          <p:nvPr/>
        </p:nvSpPr>
        <p:spPr>
          <a:xfrm>
            <a:off x="684326" y="3167420"/>
            <a:ext cx="6379772" cy="1027271"/>
          </a:xfrm>
          <a:prstGeom prst="rect">
            <a:avLst/>
          </a:prstGeom>
          <a:noFill/>
          <a:ln/>
        </p:spPr>
        <p:txBody>
          <a:bodyPr wrap="square" lIns="0" tIns="0" rIns="0" bIns="0" rtlCol="0" anchor="t"/>
          <a:lstStyle/>
          <a:p>
            <a:pPr marL="0" indent="0" algn="l">
              <a:lnSpc>
                <a:spcPts val="2150"/>
              </a:lnSpc>
              <a:buNone/>
            </a:pPr>
            <a:r>
              <a:rPr lang="fr-FR" sz="1400" noProof="0" dirty="0">
                <a:solidFill>
                  <a:srgbClr val="384653"/>
                </a:solidFill>
                <a:latin typeface="Roboto" pitchFamily="34" charset="0"/>
                <a:ea typeface="Roboto" pitchFamily="34" charset="-122"/>
                <a:cs typeface="Roboto" pitchFamily="34" charset="-120"/>
              </a:rPr>
              <a:t>S'assurer que le bien </a:t>
            </a:r>
            <a:r>
              <a:rPr lang="fr-FR" sz="1400" b="1" noProof="0" dirty="0">
                <a:solidFill>
                  <a:srgbClr val="384653"/>
                </a:solidFill>
                <a:latin typeface="Roboto" pitchFamily="34" charset="0"/>
                <a:ea typeface="Roboto" pitchFamily="34" charset="-122"/>
                <a:cs typeface="Roboto" pitchFamily="34" charset="-120"/>
              </a:rPr>
              <a:t>se trouve dans une copropriété </a:t>
            </a:r>
            <a:r>
              <a:rPr lang="fr-FR" sz="1400" noProof="0" dirty="0">
                <a:solidFill>
                  <a:srgbClr val="384653"/>
                </a:solidFill>
                <a:latin typeface="Roboto" pitchFamily="34" charset="0"/>
                <a:ea typeface="Roboto" pitchFamily="34" charset="-122"/>
                <a:cs typeface="Roboto" pitchFamily="34" charset="-120"/>
              </a:rPr>
              <a:t>et non dans une autre forme de gestion </a:t>
            </a:r>
            <a:r>
              <a:rPr lang="fr-FR" sz="1400" b="1" noProof="0" dirty="0">
                <a:solidFill>
                  <a:srgbClr val="384653"/>
                </a:solidFill>
                <a:latin typeface="Roboto" pitchFamily="34" charset="0"/>
                <a:ea typeface="Roboto" pitchFamily="34" charset="-122"/>
                <a:cs typeface="Roboto" pitchFamily="34" charset="-120"/>
              </a:rPr>
              <a:t>d'un ensemble immobilier </a:t>
            </a:r>
            <a:r>
              <a:rPr lang="fr-FR" sz="1400" noProof="0" dirty="0">
                <a:solidFill>
                  <a:srgbClr val="384653"/>
                </a:solidFill>
                <a:latin typeface="Roboto" pitchFamily="34" charset="0"/>
                <a:ea typeface="Roboto" pitchFamily="34" charset="-122"/>
                <a:cs typeface="Roboto" pitchFamily="34" charset="-120"/>
              </a:rPr>
              <a:t>(ASL, etc.). Bien distinguer les lots</a:t>
            </a:r>
          </a:p>
          <a:p>
            <a:pPr marL="0" indent="0" algn="l">
              <a:lnSpc>
                <a:spcPts val="2150"/>
              </a:lnSpc>
              <a:buNone/>
            </a:pPr>
            <a:r>
              <a:rPr lang="fr-FR" sz="1400" noProof="0" dirty="0">
                <a:solidFill>
                  <a:srgbClr val="384653"/>
                </a:solidFill>
                <a:latin typeface="Roboto" pitchFamily="34" charset="0"/>
                <a:ea typeface="Roboto" pitchFamily="34" charset="-122"/>
                <a:cs typeface="Roboto" pitchFamily="34" charset="-120"/>
              </a:rPr>
              <a:t>de </a:t>
            </a:r>
            <a:r>
              <a:rPr lang="fr-FR" sz="1400" dirty="0">
                <a:solidFill>
                  <a:srgbClr val="384653"/>
                </a:solidFill>
                <a:latin typeface="Roboto" pitchFamily="34" charset="0"/>
                <a:ea typeface="Roboto" pitchFamily="34" charset="-122"/>
                <a:cs typeface="Roboto" pitchFamily="34" charset="-120"/>
              </a:rPr>
              <a:t>copropriété des lots de volumes.</a:t>
            </a:r>
            <a:endParaRPr lang="fr-FR" sz="1400" noProof="0" dirty="0"/>
          </a:p>
        </p:txBody>
      </p:sp>
      <p:sp>
        <p:nvSpPr>
          <p:cNvPr id="7" name="Shape 5">
            <a:extLst>
              <a:ext uri="{FF2B5EF4-FFF2-40B4-BE49-F238E27FC236}">
                <a16:creationId xmlns:a16="http://schemas.microsoft.com/office/drawing/2014/main" id="{048B4934-87B4-267E-4CCE-FFCA50166950}"/>
              </a:ext>
            </a:extLst>
          </p:cNvPr>
          <p:cNvSpPr/>
          <p:nvPr/>
        </p:nvSpPr>
        <p:spPr>
          <a:xfrm>
            <a:off x="7436755" y="2205097"/>
            <a:ext cx="6607493" cy="182642"/>
          </a:xfrm>
          <a:prstGeom prst="roundRect">
            <a:avLst>
              <a:gd name="adj" fmla="val 42005"/>
            </a:avLst>
          </a:prstGeom>
          <a:solidFill>
            <a:srgbClr val="D9EDF2"/>
          </a:solidFill>
          <a:ln w="7620">
            <a:solidFill>
              <a:srgbClr val="BFD3D8"/>
            </a:solidFill>
            <a:prstDash val="solid"/>
          </a:ln>
        </p:spPr>
        <p:txBody>
          <a:bodyPr/>
          <a:lstStyle/>
          <a:p>
            <a:endParaRPr lang="fr-FR" noProof="0" dirty="0"/>
          </a:p>
        </p:txBody>
      </p:sp>
      <p:sp>
        <p:nvSpPr>
          <p:cNvPr id="8" name="Text 6">
            <a:extLst>
              <a:ext uri="{FF2B5EF4-FFF2-40B4-BE49-F238E27FC236}">
                <a16:creationId xmlns:a16="http://schemas.microsoft.com/office/drawing/2014/main" id="{B271BA98-F1D1-AA04-FC4A-6852B59C8E9E}"/>
              </a:ext>
            </a:extLst>
          </p:cNvPr>
          <p:cNvSpPr/>
          <p:nvPr/>
        </p:nvSpPr>
        <p:spPr>
          <a:xfrm>
            <a:off x="7669161" y="2541097"/>
            <a:ext cx="2217075" cy="449879"/>
          </a:xfrm>
          <a:prstGeom prst="rect">
            <a:avLst/>
          </a:prstGeom>
          <a:noFill/>
          <a:ln/>
        </p:spPr>
        <p:txBody>
          <a:bodyPr wrap="none" lIns="0" tIns="0" rIns="0" bIns="0" rtlCol="0" anchor="t"/>
          <a:lstStyle/>
          <a:p>
            <a:pPr marL="0" indent="0" algn="l">
              <a:lnSpc>
                <a:spcPts val="2200"/>
              </a:lnSpc>
              <a:buNone/>
            </a:pPr>
            <a:r>
              <a:rPr lang="fr-FR" sz="1750" noProof="0" dirty="0">
                <a:solidFill>
                  <a:srgbClr val="384653"/>
                </a:solidFill>
                <a:latin typeface="Host Grotesk Medium" pitchFamily="34" charset="0"/>
                <a:ea typeface="Host Grotesk Medium" pitchFamily="34" charset="-122"/>
                <a:cs typeface="Host Grotesk Medium" pitchFamily="34" charset="-120"/>
              </a:rPr>
              <a:t>Analyse documentaire</a:t>
            </a:r>
            <a:endParaRPr lang="fr-FR" sz="1750" noProof="0" dirty="0"/>
          </a:p>
        </p:txBody>
      </p:sp>
      <p:sp>
        <p:nvSpPr>
          <p:cNvPr id="9" name="Text 7">
            <a:extLst>
              <a:ext uri="{FF2B5EF4-FFF2-40B4-BE49-F238E27FC236}">
                <a16:creationId xmlns:a16="http://schemas.microsoft.com/office/drawing/2014/main" id="{71775D28-622A-8D6F-A8FD-9D22013668F0}"/>
              </a:ext>
            </a:extLst>
          </p:cNvPr>
          <p:cNvSpPr/>
          <p:nvPr/>
        </p:nvSpPr>
        <p:spPr>
          <a:xfrm>
            <a:off x="7566303" y="3098477"/>
            <a:ext cx="6242209" cy="1096214"/>
          </a:xfrm>
          <a:prstGeom prst="rect">
            <a:avLst/>
          </a:prstGeom>
          <a:noFill/>
          <a:ln/>
        </p:spPr>
        <p:txBody>
          <a:bodyPr wrap="square" lIns="0" tIns="0" rIns="0" bIns="0" rtlCol="0" anchor="t"/>
          <a:lstStyle/>
          <a:p>
            <a:pPr marL="0" indent="0" algn="l">
              <a:lnSpc>
                <a:spcPts val="2150"/>
              </a:lnSpc>
              <a:buNone/>
            </a:pPr>
            <a:r>
              <a:rPr lang="fr-FR" sz="1400" noProof="0" dirty="0">
                <a:solidFill>
                  <a:srgbClr val="384653"/>
                </a:solidFill>
                <a:latin typeface="Roboto" pitchFamily="34" charset="0"/>
                <a:ea typeface="Roboto" pitchFamily="34" charset="-122"/>
                <a:cs typeface="Roboto" pitchFamily="34" charset="-120"/>
              </a:rPr>
              <a:t>Prendre  </a:t>
            </a:r>
            <a:r>
              <a:rPr lang="fr-FR" sz="1400" b="1" noProof="0" dirty="0">
                <a:solidFill>
                  <a:srgbClr val="384653"/>
                </a:solidFill>
                <a:latin typeface="Roboto" pitchFamily="34" charset="0"/>
                <a:ea typeface="Roboto" pitchFamily="34" charset="-122"/>
                <a:cs typeface="Roboto" pitchFamily="34" charset="-120"/>
              </a:rPr>
              <a:t>obligatoirement</a:t>
            </a:r>
            <a:r>
              <a:rPr lang="fr-FR" sz="1400" noProof="0" dirty="0">
                <a:solidFill>
                  <a:srgbClr val="384653"/>
                </a:solidFill>
                <a:latin typeface="Roboto" pitchFamily="34" charset="0"/>
                <a:ea typeface="Roboto" pitchFamily="34" charset="-122"/>
                <a:cs typeface="Roboto" pitchFamily="34" charset="-120"/>
              </a:rPr>
              <a:t> connaissance du règlement de copropriété et de ses modificatifs, en vérifiant leur publication au Service de la Publicité Foncière</a:t>
            </a:r>
            <a:endParaRPr lang="fr-FR" sz="1400" noProof="0" dirty="0"/>
          </a:p>
        </p:txBody>
      </p:sp>
      <p:sp>
        <p:nvSpPr>
          <p:cNvPr id="10" name="Shape 8">
            <a:extLst>
              <a:ext uri="{FF2B5EF4-FFF2-40B4-BE49-F238E27FC236}">
                <a16:creationId xmlns:a16="http://schemas.microsoft.com/office/drawing/2014/main" id="{50DCD956-F4F6-E799-C7B1-3C8EAE61BA27}"/>
              </a:ext>
            </a:extLst>
          </p:cNvPr>
          <p:cNvSpPr/>
          <p:nvPr/>
        </p:nvSpPr>
        <p:spPr>
          <a:xfrm>
            <a:off x="456605" y="4168378"/>
            <a:ext cx="6607493" cy="182642"/>
          </a:xfrm>
          <a:prstGeom prst="roundRect">
            <a:avLst>
              <a:gd name="adj" fmla="val 42005"/>
            </a:avLst>
          </a:prstGeom>
          <a:solidFill>
            <a:srgbClr val="D9EDF2"/>
          </a:solidFill>
          <a:ln w="7620">
            <a:solidFill>
              <a:srgbClr val="BFD3D8"/>
            </a:solidFill>
            <a:prstDash val="solid"/>
          </a:ln>
        </p:spPr>
        <p:txBody>
          <a:bodyPr/>
          <a:lstStyle/>
          <a:p>
            <a:endParaRPr lang="fr-FR" noProof="0" dirty="0"/>
          </a:p>
        </p:txBody>
      </p:sp>
      <p:sp>
        <p:nvSpPr>
          <p:cNvPr id="11" name="Text 9">
            <a:extLst>
              <a:ext uri="{FF2B5EF4-FFF2-40B4-BE49-F238E27FC236}">
                <a16:creationId xmlns:a16="http://schemas.microsoft.com/office/drawing/2014/main" id="{F998218F-6544-879A-A432-241B34996489}"/>
              </a:ext>
            </a:extLst>
          </p:cNvPr>
          <p:cNvSpPr/>
          <p:nvPr/>
        </p:nvSpPr>
        <p:spPr>
          <a:xfrm>
            <a:off x="908500" y="4540568"/>
            <a:ext cx="2196649" cy="547925"/>
          </a:xfrm>
          <a:prstGeom prst="rect">
            <a:avLst/>
          </a:prstGeom>
          <a:noFill/>
          <a:ln/>
        </p:spPr>
        <p:txBody>
          <a:bodyPr wrap="none" lIns="0" tIns="0" rIns="0" bIns="0" rtlCol="0" anchor="t"/>
          <a:lstStyle/>
          <a:p>
            <a:pPr marL="0" indent="0" algn="l">
              <a:lnSpc>
                <a:spcPts val="2200"/>
              </a:lnSpc>
              <a:buNone/>
            </a:pPr>
            <a:r>
              <a:rPr lang="fr-FR" sz="1750" noProof="0" dirty="0">
                <a:solidFill>
                  <a:srgbClr val="384653"/>
                </a:solidFill>
                <a:latin typeface="Host Grotesk Medium" pitchFamily="34" charset="0"/>
                <a:ea typeface="Host Grotesk Medium" pitchFamily="34" charset="-122"/>
                <a:cs typeface="Host Grotesk Medium" pitchFamily="34" charset="-120"/>
              </a:rPr>
              <a:t>La notion de marché</a:t>
            </a:r>
            <a:endParaRPr lang="fr-FR" sz="1750" noProof="0" dirty="0"/>
          </a:p>
        </p:txBody>
      </p:sp>
      <p:sp>
        <p:nvSpPr>
          <p:cNvPr id="12" name="Text 10">
            <a:extLst>
              <a:ext uri="{FF2B5EF4-FFF2-40B4-BE49-F238E27FC236}">
                <a16:creationId xmlns:a16="http://schemas.microsoft.com/office/drawing/2014/main" id="{9FCD8285-8912-810D-1FFA-A31F9E747027}"/>
              </a:ext>
            </a:extLst>
          </p:cNvPr>
          <p:cNvSpPr/>
          <p:nvPr/>
        </p:nvSpPr>
        <p:spPr>
          <a:xfrm>
            <a:off x="584036" y="5088493"/>
            <a:ext cx="6480061" cy="893683"/>
          </a:xfrm>
          <a:prstGeom prst="rect">
            <a:avLst/>
          </a:prstGeom>
          <a:noFill/>
          <a:ln/>
        </p:spPr>
        <p:txBody>
          <a:bodyPr wrap="square" lIns="0" tIns="0" rIns="0" bIns="0" rtlCol="0" anchor="t"/>
          <a:lstStyle/>
          <a:p>
            <a:pPr marL="0" indent="0" algn="l">
              <a:lnSpc>
                <a:spcPts val="2150"/>
              </a:lnSpc>
              <a:buNone/>
            </a:pPr>
            <a:r>
              <a:rPr lang="fr-FR" sz="1400" noProof="0" dirty="0">
                <a:solidFill>
                  <a:srgbClr val="384653"/>
                </a:solidFill>
                <a:latin typeface="Roboto" pitchFamily="34" charset="0"/>
                <a:ea typeface="Roboto" pitchFamily="34" charset="-122"/>
                <a:cs typeface="Roboto" pitchFamily="34" charset="-120"/>
              </a:rPr>
              <a:t>S'interroger sur </a:t>
            </a:r>
            <a:r>
              <a:rPr lang="fr-FR" sz="1400" b="1" noProof="0" dirty="0">
                <a:solidFill>
                  <a:srgbClr val="384653"/>
                </a:solidFill>
                <a:latin typeface="Roboto" pitchFamily="34" charset="0"/>
                <a:ea typeface="Roboto" pitchFamily="34" charset="-122"/>
                <a:cs typeface="Roboto" pitchFamily="34" charset="-120"/>
              </a:rPr>
              <a:t>la notion de marché </a:t>
            </a:r>
            <a:r>
              <a:rPr lang="fr-FR" sz="1400" noProof="0" dirty="0">
                <a:solidFill>
                  <a:srgbClr val="384653"/>
                </a:solidFill>
                <a:latin typeface="Roboto" pitchFamily="34" charset="0"/>
                <a:ea typeface="Roboto" pitchFamily="34" charset="-122"/>
                <a:cs typeface="Roboto" pitchFamily="34" charset="-120"/>
              </a:rPr>
              <a:t>(différence entre la vente d'une loge de gardienne et une partie de couloir qualifiée de parties communes spéciales)</a:t>
            </a:r>
            <a:endParaRPr lang="fr-FR" sz="1400" noProof="0" dirty="0"/>
          </a:p>
        </p:txBody>
      </p:sp>
      <p:sp>
        <p:nvSpPr>
          <p:cNvPr id="13" name="Shape 11">
            <a:extLst>
              <a:ext uri="{FF2B5EF4-FFF2-40B4-BE49-F238E27FC236}">
                <a16:creationId xmlns:a16="http://schemas.microsoft.com/office/drawing/2014/main" id="{A553BD8D-104A-55E1-91F1-AC8B99E6556D}"/>
              </a:ext>
            </a:extLst>
          </p:cNvPr>
          <p:cNvSpPr/>
          <p:nvPr/>
        </p:nvSpPr>
        <p:spPr>
          <a:xfrm>
            <a:off x="7383660" y="4260121"/>
            <a:ext cx="6607493" cy="182642"/>
          </a:xfrm>
          <a:prstGeom prst="roundRect">
            <a:avLst>
              <a:gd name="adj" fmla="val 42005"/>
            </a:avLst>
          </a:prstGeom>
          <a:solidFill>
            <a:srgbClr val="D9EDF2"/>
          </a:solidFill>
          <a:ln w="7620">
            <a:solidFill>
              <a:srgbClr val="BFD3D8"/>
            </a:solidFill>
            <a:prstDash val="solid"/>
          </a:ln>
        </p:spPr>
        <p:txBody>
          <a:bodyPr/>
          <a:lstStyle/>
          <a:p>
            <a:endParaRPr lang="fr-FR" noProof="0" dirty="0"/>
          </a:p>
        </p:txBody>
      </p:sp>
      <p:sp>
        <p:nvSpPr>
          <p:cNvPr id="14" name="Text 12">
            <a:extLst>
              <a:ext uri="{FF2B5EF4-FFF2-40B4-BE49-F238E27FC236}">
                <a16:creationId xmlns:a16="http://schemas.microsoft.com/office/drawing/2014/main" id="{8DC0DD2B-C30E-9D49-3772-B712082DB7B0}"/>
              </a:ext>
            </a:extLst>
          </p:cNvPr>
          <p:cNvSpPr/>
          <p:nvPr/>
        </p:nvSpPr>
        <p:spPr>
          <a:xfrm>
            <a:off x="7669161" y="4795065"/>
            <a:ext cx="2288750" cy="449757"/>
          </a:xfrm>
          <a:prstGeom prst="rect">
            <a:avLst/>
          </a:prstGeom>
          <a:noFill/>
          <a:ln/>
        </p:spPr>
        <p:txBody>
          <a:bodyPr wrap="none" lIns="0" tIns="0" rIns="0" bIns="0" rtlCol="0" anchor="t"/>
          <a:lstStyle/>
          <a:p>
            <a:pPr marL="0" indent="0" algn="l">
              <a:lnSpc>
                <a:spcPts val="2200"/>
              </a:lnSpc>
              <a:buNone/>
            </a:pPr>
            <a:r>
              <a:rPr lang="fr-FR" sz="1750" noProof="0" dirty="0">
                <a:solidFill>
                  <a:srgbClr val="384653"/>
                </a:solidFill>
                <a:latin typeface="Host Grotesk Medium" pitchFamily="34" charset="0"/>
                <a:ea typeface="Host Grotesk Medium" pitchFamily="34" charset="-122"/>
                <a:cs typeface="Host Grotesk Medium" pitchFamily="34" charset="-120"/>
              </a:rPr>
              <a:t>Collecte d'informations</a:t>
            </a:r>
            <a:endParaRPr lang="fr-FR" sz="1750" noProof="0" dirty="0"/>
          </a:p>
        </p:txBody>
      </p:sp>
      <p:sp>
        <p:nvSpPr>
          <p:cNvPr id="15" name="Text 13">
            <a:extLst>
              <a:ext uri="{FF2B5EF4-FFF2-40B4-BE49-F238E27FC236}">
                <a16:creationId xmlns:a16="http://schemas.microsoft.com/office/drawing/2014/main" id="{9CBAE9C3-A333-BFBB-8680-5F3C1226F66D}"/>
              </a:ext>
            </a:extLst>
          </p:cNvPr>
          <p:cNvSpPr/>
          <p:nvPr/>
        </p:nvSpPr>
        <p:spPr>
          <a:xfrm>
            <a:off x="7616067" y="5306558"/>
            <a:ext cx="6192445" cy="1063762"/>
          </a:xfrm>
          <a:prstGeom prst="rect">
            <a:avLst/>
          </a:prstGeom>
          <a:noFill/>
          <a:ln/>
        </p:spPr>
        <p:txBody>
          <a:bodyPr wrap="square" lIns="0" tIns="0" rIns="0" bIns="0" rtlCol="0" anchor="t"/>
          <a:lstStyle/>
          <a:p>
            <a:pPr marL="0" indent="0" algn="l">
              <a:lnSpc>
                <a:spcPts val="2150"/>
              </a:lnSpc>
              <a:buNone/>
            </a:pPr>
            <a:r>
              <a:rPr lang="fr-FR" sz="1400" noProof="0" dirty="0">
                <a:solidFill>
                  <a:srgbClr val="384653"/>
                </a:solidFill>
                <a:latin typeface="Roboto" pitchFamily="34" charset="0"/>
                <a:ea typeface="Roboto" pitchFamily="34" charset="-122"/>
                <a:cs typeface="Roboto" pitchFamily="34" charset="-120"/>
              </a:rPr>
              <a:t>Lister les documents et informations indispensables pour la réalisation de l'expertise (état d'avancement du processus, intervention préalable d'un géomètre-expert)</a:t>
            </a:r>
            <a:endParaRPr lang="fr-FR" sz="1400" noProof="0" dirty="0"/>
          </a:p>
        </p:txBody>
      </p:sp>
      <p:sp>
        <p:nvSpPr>
          <p:cNvPr id="16" name="Text 14">
            <a:extLst>
              <a:ext uri="{FF2B5EF4-FFF2-40B4-BE49-F238E27FC236}">
                <a16:creationId xmlns:a16="http://schemas.microsoft.com/office/drawing/2014/main" id="{69EA2747-75B6-2E77-ED8D-04395A0463C0}"/>
              </a:ext>
            </a:extLst>
          </p:cNvPr>
          <p:cNvSpPr/>
          <p:nvPr/>
        </p:nvSpPr>
        <p:spPr>
          <a:xfrm>
            <a:off x="639247" y="6758345"/>
            <a:ext cx="13351907" cy="547926"/>
          </a:xfrm>
          <a:prstGeom prst="rect">
            <a:avLst/>
          </a:prstGeom>
          <a:noFill/>
          <a:ln/>
        </p:spPr>
        <p:txBody>
          <a:bodyPr wrap="square" lIns="0" tIns="0" rIns="0" bIns="0" rtlCol="0" anchor="t"/>
          <a:lstStyle/>
          <a:p>
            <a:pPr marL="0" indent="0" algn="l">
              <a:lnSpc>
                <a:spcPts val="2150"/>
              </a:lnSpc>
              <a:buNone/>
            </a:pPr>
            <a:r>
              <a:rPr lang="fr-FR" sz="1400" noProof="0" dirty="0">
                <a:solidFill>
                  <a:srgbClr val="384653"/>
                </a:solidFill>
                <a:latin typeface="Roboto" pitchFamily="34" charset="0"/>
                <a:ea typeface="Roboto" pitchFamily="34" charset="-122"/>
                <a:cs typeface="Roboto" pitchFamily="34" charset="-120"/>
              </a:rPr>
              <a:t>L'expert doit également préciser la finalité de l'évaluation afin que les copropriétaires soient informés de la volonté future du potentiel acquéreur. Cette transparence est essentielle pour garantir l'équité dans les transactions concernant les parties communes.</a:t>
            </a:r>
            <a:endParaRPr lang="fr-FR" sz="1400" noProof="0" dirty="0"/>
          </a:p>
        </p:txBody>
      </p:sp>
    </p:spTree>
    <p:extLst>
      <p:ext uri="{BB962C8B-B14F-4D97-AF65-F5344CB8AC3E}">
        <p14:creationId xmlns:p14="http://schemas.microsoft.com/office/powerpoint/2010/main" val="32009821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572095" y="400407"/>
            <a:ext cx="9562028" cy="455057"/>
          </a:xfrm>
          <a:prstGeom prst="rect">
            <a:avLst/>
          </a:prstGeom>
          <a:noFill/>
          <a:ln/>
        </p:spPr>
        <p:txBody>
          <a:bodyPr wrap="none" lIns="0" tIns="0" rIns="0" bIns="0" rtlCol="0" anchor="t"/>
          <a:lstStyle/>
          <a:p>
            <a:pPr marL="0" indent="0" algn="l">
              <a:lnSpc>
                <a:spcPts val="3550"/>
              </a:lnSpc>
              <a:buNone/>
            </a:pPr>
            <a:r>
              <a:rPr lang="fr-FR" sz="2850" noProof="0" dirty="0">
                <a:solidFill>
                  <a:srgbClr val="2E3C4E"/>
                </a:solidFill>
                <a:latin typeface="Host Grotesk Medium" pitchFamily="34" charset="0"/>
                <a:ea typeface="Host Grotesk Medium" pitchFamily="34" charset="-122"/>
                <a:cs typeface="Host Grotesk Medium" pitchFamily="34" charset="-120"/>
              </a:rPr>
              <a:t>III - Cas Pratique : Acquisition d'un Couloir en Copropriété</a:t>
            </a:r>
            <a:endParaRPr lang="fr-FR" sz="2850" noProof="0" dirty="0"/>
          </a:p>
        </p:txBody>
      </p:sp>
      <p:sp>
        <p:nvSpPr>
          <p:cNvPr id="4" name="Text 1"/>
          <p:cNvSpPr/>
          <p:nvPr/>
        </p:nvSpPr>
        <p:spPr>
          <a:xfrm>
            <a:off x="755116" y="1001077"/>
            <a:ext cx="12646223" cy="591503"/>
          </a:xfrm>
          <a:prstGeom prst="rect">
            <a:avLst/>
          </a:prstGeom>
          <a:noFill/>
          <a:ln/>
        </p:spPr>
        <p:txBody>
          <a:bodyPr wrap="square" lIns="0" tIns="0" rIns="0" bIns="0" rtlCol="0" anchor="t"/>
          <a:lstStyle/>
          <a:p>
            <a:pPr marL="0" indent="0" algn="l">
              <a:lnSpc>
                <a:spcPts val="1700"/>
              </a:lnSpc>
              <a:buNone/>
            </a:pPr>
            <a:r>
              <a:rPr lang="fr-FR" sz="1400" noProof="0" dirty="0">
                <a:solidFill>
                  <a:srgbClr val="384653"/>
                </a:solidFill>
                <a:latin typeface="Roboto" pitchFamily="34" charset="0"/>
                <a:ea typeface="Roboto" pitchFamily="34" charset="-122"/>
                <a:cs typeface="Roboto" pitchFamily="34" charset="-120"/>
              </a:rPr>
              <a:t>Ce cas pratique concerne un immeuble situé à Biarritz.</a:t>
            </a:r>
          </a:p>
          <a:p>
            <a:pPr marL="0" indent="0" algn="l">
              <a:lnSpc>
                <a:spcPts val="1700"/>
              </a:lnSpc>
              <a:buNone/>
            </a:pPr>
            <a:endParaRPr lang="fr-FR" sz="1400" noProof="0" dirty="0"/>
          </a:p>
        </p:txBody>
      </p:sp>
      <p:sp>
        <p:nvSpPr>
          <p:cNvPr id="5" name="Text 2"/>
          <p:cNvSpPr/>
          <p:nvPr/>
        </p:nvSpPr>
        <p:spPr>
          <a:xfrm>
            <a:off x="7500461" y="1219438"/>
            <a:ext cx="1820347" cy="227528"/>
          </a:xfrm>
          <a:prstGeom prst="rect">
            <a:avLst/>
          </a:prstGeom>
          <a:noFill/>
          <a:ln/>
        </p:spPr>
        <p:txBody>
          <a:bodyPr wrap="none" lIns="0" tIns="0" rIns="0" bIns="0" rtlCol="0" anchor="t"/>
          <a:lstStyle/>
          <a:p>
            <a:pPr marL="0" indent="0" algn="l">
              <a:lnSpc>
                <a:spcPts val="1750"/>
              </a:lnSpc>
              <a:buNone/>
            </a:pPr>
            <a:endParaRPr lang="fr-FR" sz="2000" dirty="0">
              <a:solidFill>
                <a:srgbClr val="2E3C4E"/>
              </a:solidFill>
              <a:latin typeface="Host Grotesk Medium" pitchFamily="34" charset="0"/>
              <a:ea typeface="Host Grotesk Medium" pitchFamily="34" charset="-122"/>
              <a:cs typeface="Host Grotesk Medium" pitchFamily="34" charset="-120"/>
            </a:endParaRPr>
          </a:p>
          <a:p>
            <a:pPr marL="0" indent="0" algn="l">
              <a:lnSpc>
                <a:spcPts val="1750"/>
              </a:lnSpc>
              <a:buNone/>
            </a:pPr>
            <a:r>
              <a:rPr lang="fr-FR" sz="2000" noProof="0" dirty="0">
                <a:solidFill>
                  <a:srgbClr val="2E3C4E"/>
                </a:solidFill>
                <a:latin typeface="Host Grotesk Medium" pitchFamily="34" charset="0"/>
                <a:ea typeface="Host Grotesk Medium" pitchFamily="34" charset="-122"/>
                <a:cs typeface="Host Grotesk Medium" pitchFamily="34" charset="-120"/>
              </a:rPr>
              <a:t>Situation initiale</a:t>
            </a:r>
            <a:endParaRPr lang="fr-FR" sz="2000" noProof="0" dirty="0"/>
          </a:p>
        </p:txBody>
      </p:sp>
      <p:sp>
        <p:nvSpPr>
          <p:cNvPr id="6" name="Text 3"/>
          <p:cNvSpPr/>
          <p:nvPr/>
        </p:nvSpPr>
        <p:spPr>
          <a:xfrm>
            <a:off x="7598369" y="1592580"/>
            <a:ext cx="6467555" cy="442697"/>
          </a:xfrm>
          <a:prstGeom prst="rect">
            <a:avLst/>
          </a:prstGeom>
          <a:noFill/>
          <a:ln/>
        </p:spPr>
        <p:txBody>
          <a:bodyPr wrap="none" lIns="0" tIns="0" rIns="0" bIns="0" rtlCol="0" anchor="t"/>
          <a:lstStyle/>
          <a:p>
            <a:pPr algn="l">
              <a:lnSpc>
                <a:spcPts val="1700"/>
              </a:lnSpc>
              <a:buSzPct val="100000"/>
            </a:pPr>
            <a:endParaRPr lang="fr-FR" sz="1600" noProof="0" dirty="0">
              <a:solidFill>
                <a:srgbClr val="384653"/>
              </a:solidFill>
              <a:latin typeface="Roboto" pitchFamily="34" charset="0"/>
              <a:ea typeface="Roboto" pitchFamily="34" charset="-122"/>
              <a:cs typeface="Roboto" pitchFamily="34" charset="-120"/>
            </a:endParaRPr>
          </a:p>
          <a:p>
            <a:pPr algn="l">
              <a:lnSpc>
                <a:spcPts val="1700"/>
              </a:lnSpc>
              <a:buSzPct val="100000"/>
            </a:pPr>
            <a:endParaRPr lang="fr-FR" sz="1600" dirty="0">
              <a:solidFill>
                <a:srgbClr val="384653"/>
              </a:solidFill>
              <a:latin typeface="Roboto" pitchFamily="34" charset="0"/>
              <a:ea typeface="Roboto" pitchFamily="34" charset="-122"/>
              <a:cs typeface="Roboto" pitchFamily="34" charset="-120"/>
            </a:endParaRPr>
          </a:p>
          <a:p>
            <a:pPr algn="l">
              <a:lnSpc>
                <a:spcPts val="1700"/>
              </a:lnSpc>
              <a:buSzPct val="100000"/>
            </a:pPr>
            <a:r>
              <a:rPr lang="fr-FR" sz="1600" noProof="0" dirty="0">
                <a:solidFill>
                  <a:srgbClr val="384653"/>
                </a:solidFill>
                <a:latin typeface="Roboto" pitchFamily="34" charset="0"/>
                <a:ea typeface="Roboto" pitchFamily="34" charset="-122"/>
                <a:cs typeface="Roboto" pitchFamily="34" charset="-120"/>
              </a:rPr>
              <a:t>Un copropriétaire possède 4 chambres de service sans accès à </a:t>
            </a:r>
          </a:p>
          <a:p>
            <a:pPr algn="l">
              <a:lnSpc>
                <a:spcPts val="1700"/>
              </a:lnSpc>
              <a:buSzPct val="100000"/>
            </a:pPr>
            <a:r>
              <a:rPr lang="fr-FR" sz="1600" noProof="0" dirty="0">
                <a:solidFill>
                  <a:srgbClr val="384653"/>
                </a:solidFill>
                <a:latin typeface="Roboto" pitchFamily="34" charset="0"/>
                <a:ea typeface="Roboto" pitchFamily="34" charset="-122"/>
                <a:cs typeface="Roboto" pitchFamily="34" charset="-120"/>
              </a:rPr>
              <a:t>une évacuation des eaux usées.</a:t>
            </a:r>
            <a:endParaRPr lang="fr-FR" sz="1600" noProof="0" dirty="0"/>
          </a:p>
        </p:txBody>
      </p:sp>
      <p:sp>
        <p:nvSpPr>
          <p:cNvPr id="7" name="Text 4"/>
          <p:cNvSpPr/>
          <p:nvPr/>
        </p:nvSpPr>
        <p:spPr>
          <a:xfrm>
            <a:off x="7598369" y="2635021"/>
            <a:ext cx="6467555" cy="2544018"/>
          </a:xfrm>
          <a:prstGeom prst="rect">
            <a:avLst/>
          </a:prstGeom>
          <a:noFill/>
          <a:ln/>
        </p:spPr>
        <p:txBody>
          <a:bodyPr wrap="none" lIns="0" tIns="0" rIns="0" bIns="0" rtlCol="0" anchor="t"/>
          <a:lstStyle/>
          <a:p>
            <a:pPr algn="l">
              <a:lnSpc>
                <a:spcPts val="1700"/>
              </a:lnSpc>
              <a:buSzPct val="100000"/>
            </a:pPr>
            <a:r>
              <a:rPr lang="fr-FR" sz="1600" noProof="0" dirty="0">
                <a:solidFill>
                  <a:srgbClr val="384653"/>
                </a:solidFill>
                <a:latin typeface="Roboto" pitchFamily="34" charset="0"/>
                <a:ea typeface="Roboto" pitchFamily="34" charset="-122"/>
                <a:cs typeface="Roboto" pitchFamily="34" charset="-120"/>
              </a:rPr>
              <a:t>Un couloir avec grande fenêtre vue mer dessert uniquement </a:t>
            </a:r>
          </a:p>
          <a:p>
            <a:pPr algn="l">
              <a:lnSpc>
                <a:spcPts val="1700"/>
              </a:lnSpc>
              <a:buSzPct val="100000"/>
            </a:pPr>
            <a:r>
              <a:rPr lang="fr-FR" sz="1600" noProof="0" dirty="0">
                <a:solidFill>
                  <a:srgbClr val="384653"/>
                </a:solidFill>
                <a:latin typeface="Roboto" pitchFamily="34" charset="0"/>
                <a:ea typeface="Roboto" pitchFamily="34" charset="-122"/>
                <a:cs typeface="Roboto" pitchFamily="34" charset="-120"/>
              </a:rPr>
              <a:t>ces chambres.</a:t>
            </a:r>
          </a:p>
          <a:p>
            <a:pPr marL="342900" indent="-342900" algn="l">
              <a:lnSpc>
                <a:spcPts val="1700"/>
              </a:lnSpc>
              <a:buSzPct val="100000"/>
              <a:buChar char="•"/>
            </a:pPr>
            <a:endParaRPr lang="fr-FR" sz="1600" noProof="0" dirty="0">
              <a:solidFill>
                <a:srgbClr val="384653"/>
              </a:solidFill>
              <a:latin typeface="Roboto" pitchFamily="34" charset="0"/>
              <a:ea typeface="Roboto" pitchFamily="34" charset="-122"/>
              <a:cs typeface="Roboto" pitchFamily="34" charset="-120"/>
            </a:endParaRPr>
          </a:p>
          <a:p>
            <a:pPr marL="342900" indent="-342900" algn="l">
              <a:lnSpc>
                <a:spcPts val="1700"/>
              </a:lnSpc>
              <a:buSzPct val="100000"/>
              <a:buChar char="•"/>
            </a:pPr>
            <a:endParaRPr lang="fr-FR" sz="1600" noProof="0" dirty="0">
              <a:solidFill>
                <a:srgbClr val="384653"/>
              </a:solidFill>
              <a:latin typeface="Roboto" pitchFamily="34" charset="0"/>
              <a:ea typeface="Roboto" pitchFamily="34" charset="-122"/>
              <a:cs typeface="Roboto" pitchFamily="34" charset="-120"/>
            </a:endParaRPr>
          </a:p>
          <a:p>
            <a:pPr marL="342900" indent="-342900" algn="l">
              <a:lnSpc>
                <a:spcPts val="1700"/>
              </a:lnSpc>
              <a:buSzPct val="100000"/>
              <a:buChar char="•"/>
            </a:pPr>
            <a:endParaRPr lang="fr-FR" sz="1600" noProof="0" dirty="0">
              <a:solidFill>
                <a:srgbClr val="384653"/>
              </a:solidFill>
              <a:latin typeface="Roboto" pitchFamily="34" charset="0"/>
              <a:ea typeface="Roboto" pitchFamily="34" charset="-122"/>
              <a:cs typeface="Roboto" pitchFamily="34" charset="-120"/>
            </a:endParaRPr>
          </a:p>
          <a:p>
            <a:pPr marL="342900" indent="-342900" algn="l">
              <a:lnSpc>
                <a:spcPts val="1700"/>
              </a:lnSpc>
              <a:buSzPct val="100000"/>
              <a:buChar char="•"/>
            </a:pPr>
            <a:endParaRPr lang="fr-FR" sz="1600" noProof="0" dirty="0"/>
          </a:p>
        </p:txBody>
      </p:sp>
      <p:sp>
        <p:nvSpPr>
          <p:cNvPr id="8" name="Text 5"/>
          <p:cNvSpPr/>
          <p:nvPr/>
        </p:nvSpPr>
        <p:spPr>
          <a:xfrm>
            <a:off x="7644089" y="3185652"/>
            <a:ext cx="6421836" cy="879004"/>
          </a:xfrm>
          <a:prstGeom prst="rect">
            <a:avLst/>
          </a:prstGeom>
          <a:noFill/>
          <a:ln/>
        </p:spPr>
        <p:txBody>
          <a:bodyPr wrap="none" lIns="0" tIns="0" rIns="0" bIns="0" rtlCol="0" anchor="t"/>
          <a:lstStyle/>
          <a:p>
            <a:pPr algn="l">
              <a:lnSpc>
                <a:spcPts val="1700"/>
              </a:lnSpc>
              <a:buSzPct val="100000"/>
            </a:pPr>
            <a:r>
              <a:rPr lang="fr-FR" sz="1600" noProof="0" dirty="0">
                <a:solidFill>
                  <a:srgbClr val="384653"/>
                </a:solidFill>
                <a:latin typeface="Roboto" pitchFamily="34" charset="0"/>
                <a:ea typeface="Roboto" pitchFamily="34" charset="-122"/>
                <a:cs typeface="Roboto" pitchFamily="34" charset="-120"/>
              </a:rPr>
              <a:t>Des WC communs se trouvent au fond du couloir. </a:t>
            </a:r>
          </a:p>
          <a:p>
            <a:pPr algn="l">
              <a:lnSpc>
                <a:spcPts val="1700"/>
              </a:lnSpc>
              <a:buSzPct val="100000"/>
            </a:pPr>
            <a:r>
              <a:rPr lang="fr-FR" sz="1600" noProof="0" dirty="0">
                <a:solidFill>
                  <a:srgbClr val="384653"/>
                </a:solidFill>
                <a:latin typeface="Roboto" pitchFamily="34" charset="0"/>
                <a:ea typeface="Roboto" pitchFamily="34" charset="-122"/>
                <a:cs typeface="Roboto" pitchFamily="34" charset="-120"/>
              </a:rPr>
              <a:t>Le copropriétaire souhaite acquérir le couloir et les WC puis réunir </a:t>
            </a:r>
          </a:p>
          <a:p>
            <a:pPr algn="l">
              <a:lnSpc>
                <a:spcPts val="1700"/>
              </a:lnSpc>
              <a:buSzPct val="100000"/>
            </a:pPr>
            <a:r>
              <a:rPr lang="fr-FR" sz="1600" noProof="0" dirty="0">
                <a:solidFill>
                  <a:srgbClr val="384653"/>
                </a:solidFill>
                <a:latin typeface="Roboto" pitchFamily="34" charset="0"/>
                <a:ea typeface="Roboto" pitchFamily="34" charset="-122"/>
                <a:cs typeface="Roboto" pitchFamily="34" charset="-120"/>
              </a:rPr>
              <a:t>le tout avec les chambres afin de créer un appartement.</a:t>
            </a:r>
          </a:p>
          <a:p>
            <a:pPr algn="l">
              <a:lnSpc>
                <a:spcPts val="1700"/>
              </a:lnSpc>
              <a:buSzPct val="100000"/>
            </a:pPr>
            <a:endParaRPr lang="fr-FR" sz="1600" noProof="0" dirty="0"/>
          </a:p>
        </p:txBody>
      </p:sp>
      <p:sp>
        <p:nvSpPr>
          <p:cNvPr id="9" name="Text 6"/>
          <p:cNvSpPr/>
          <p:nvPr/>
        </p:nvSpPr>
        <p:spPr>
          <a:xfrm>
            <a:off x="7653297" y="3491298"/>
            <a:ext cx="6412627" cy="218035"/>
          </a:xfrm>
          <a:prstGeom prst="rect">
            <a:avLst/>
          </a:prstGeom>
          <a:noFill/>
          <a:ln/>
        </p:spPr>
        <p:txBody>
          <a:bodyPr wrap="none" lIns="0" tIns="0" rIns="0" bIns="0" rtlCol="0" anchor="t"/>
          <a:lstStyle/>
          <a:p>
            <a:pPr algn="l">
              <a:lnSpc>
                <a:spcPts val="1700"/>
              </a:lnSpc>
              <a:buSzPct val="100000"/>
            </a:pPr>
            <a:endParaRPr lang="fr-FR" sz="1100" noProof="0" dirty="0"/>
          </a:p>
        </p:txBody>
      </p:sp>
      <p:sp>
        <p:nvSpPr>
          <p:cNvPr id="11" name="Text 8"/>
          <p:cNvSpPr/>
          <p:nvPr/>
        </p:nvSpPr>
        <p:spPr>
          <a:xfrm>
            <a:off x="7760874" y="4444051"/>
            <a:ext cx="6305050" cy="232742"/>
          </a:xfrm>
          <a:prstGeom prst="rect">
            <a:avLst/>
          </a:prstGeom>
          <a:noFill/>
          <a:ln/>
        </p:spPr>
        <p:txBody>
          <a:bodyPr wrap="none" lIns="0" tIns="0" rIns="0" bIns="0" rtlCol="0" anchor="t"/>
          <a:lstStyle/>
          <a:p>
            <a:pPr marL="342900" indent="-342900" algn="l">
              <a:lnSpc>
                <a:spcPts val="1700"/>
              </a:lnSpc>
              <a:buSzPct val="100000"/>
              <a:buChar char="•"/>
            </a:pPr>
            <a:endParaRPr lang="fr-FR" sz="1100" noProof="0" dirty="0">
              <a:solidFill>
                <a:srgbClr val="384653"/>
              </a:solidFill>
              <a:latin typeface="Roboto" pitchFamily="34" charset="0"/>
              <a:ea typeface="Roboto" pitchFamily="34" charset="-122"/>
              <a:cs typeface="Roboto" pitchFamily="34" charset="-120"/>
            </a:endParaRPr>
          </a:p>
        </p:txBody>
      </p:sp>
      <p:sp>
        <p:nvSpPr>
          <p:cNvPr id="12" name="Text 9"/>
          <p:cNvSpPr/>
          <p:nvPr/>
        </p:nvSpPr>
        <p:spPr>
          <a:xfrm>
            <a:off x="7557074" y="4064656"/>
            <a:ext cx="6508850" cy="1558859"/>
          </a:xfrm>
          <a:prstGeom prst="rect">
            <a:avLst/>
          </a:prstGeom>
          <a:noFill/>
          <a:ln/>
        </p:spPr>
        <p:txBody>
          <a:bodyPr wrap="none" lIns="0" tIns="0" rIns="0" bIns="0" rtlCol="0" anchor="t"/>
          <a:lstStyle/>
          <a:p>
            <a:pPr algn="l">
              <a:lnSpc>
                <a:spcPts val="1700"/>
              </a:lnSpc>
              <a:buSzPct val="100000"/>
            </a:pPr>
            <a:r>
              <a:rPr lang="fr-FR" sz="1600" noProof="0" dirty="0">
                <a:solidFill>
                  <a:srgbClr val="384653"/>
                </a:solidFill>
                <a:latin typeface="Roboto" pitchFamily="34" charset="0"/>
                <a:ea typeface="Roboto" pitchFamily="34" charset="-122"/>
                <a:cs typeface="Roboto" pitchFamily="34" charset="-120"/>
              </a:rPr>
              <a:t>Le copropriétaire estime que cette partie commune a peu de valeur </a:t>
            </a:r>
          </a:p>
          <a:p>
            <a:pPr algn="l">
              <a:lnSpc>
                <a:spcPts val="1700"/>
              </a:lnSpc>
              <a:buSzPct val="100000"/>
            </a:pPr>
            <a:r>
              <a:rPr lang="fr-FR" sz="1600" noProof="0" dirty="0">
                <a:solidFill>
                  <a:srgbClr val="384653"/>
                </a:solidFill>
                <a:latin typeface="Roboto" pitchFamily="34" charset="0"/>
                <a:ea typeface="Roboto" pitchFamily="34" charset="-122"/>
                <a:cs typeface="Roboto" pitchFamily="34" charset="-120"/>
              </a:rPr>
              <a:t>car il est le seul à en avoir l’usage.</a:t>
            </a:r>
          </a:p>
          <a:p>
            <a:pPr marL="342900" indent="-342900" algn="l">
              <a:lnSpc>
                <a:spcPts val="1700"/>
              </a:lnSpc>
              <a:buSzPct val="100000"/>
              <a:buChar char="•"/>
            </a:pPr>
            <a:endParaRPr lang="fr-FR" sz="1600" noProof="0" dirty="0">
              <a:solidFill>
                <a:srgbClr val="384653"/>
              </a:solidFill>
              <a:latin typeface="Roboto" pitchFamily="34" charset="0"/>
              <a:ea typeface="Roboto" pitchFamily="34" charset="-122"/>
              <a:cs typeface="Roboto" pitchFamily="34" charset="-120"/>
            </a:endParaRPr>
          </a:p>
          <a:p>
            <a:pPr algn="l">
              <a:lnSpc>
                <a:spcPts val="1700"/>
              </a:lnSpc>
              <a:buSzPct val="100000"/>
            </a:pPr>
            <a:endParaRPr lang="fr-FR" sz="1100" noProof="0" dirty="0">
              <a:solidFill>
                <a:srgbClr val="384653"/>
              </a:solidFill>
              <a:latin typeface="Roboto" pitchFamily="34" charset="0"/>
              <a:ea typeface="Roboto" pitchFamily="34" charset="-122"/>
              <a:cs typeface="Roboto" pitchFamily="34" charset="-120"/>
            </a:endParaRPr>
          </a:p>
          <a:p>
            <a:pPr>
              <a:lnSpc>
                <a:spcPts val="1700"/>
              </a:lnSpc>
              <a:buSzPct val="100000"/>
            </a:pPr>
            <a:r>
              <a:rPr lang="fr-FR" sz="1600" noProof="0" dirty="0">
                <a:solidFill>
                  <a:srgbClr val="384653"/>
                </a:solidFill>
                <a:latin typeface="Roboto" pitchFamily="34" charset="0"/>
                <a:ea typeface="Roboto" pitchFamily="34" charset="-122"/>
                <a:cs typeface="Roboto" pitchFamily="34" charset="-120"/>
              </a:rPr>
              <a:t>Le conseil syndical considère que cette acquisition apportera </a:t>
            </a:r>
          </a:p>
          <a:p>
            <a:pPr>
              <a:lnSpc>
                <a:spcPts val="1700"/>
              </a:lnSpc>
              <a:buSzPct val="100000"/>
            </a:pPr>
            <a:r>
              <a:rPr lang="fr-FR" sz="1600" noProof="0" dirty="0">
                <a:solidFill>
                  <a:srgbClr val="384653"/>
                </a:solidFill>
                <a:latin typeface="Roboto" pitchFamily="34" charset="0"/>
                <a:ea typeface="Roboto" pitchFamily="34" charset="-122"/>
                <a:cs typeface="Roboto" pitchFamily="34" charset="-120"/>
              </a:rPr>
              <a:t>une forte valorisation aux chambres et que la plus value doit profiter </a:t>
            </a:r>
          </a:p>
          <a:p>
            <a:pPr>
              <a:lnSpc>
                <a:spcPts val="1700"/>
              </a:lnSpc>
              <a:buSzPct val="100000"/>
            </a:pPr>
            <a:r>
              <a:rPr lang="fr-FR" sz="1600" noProof="0" dirty="0">
                <a:solidFill>
                  <a:srgbClr val="384653"/>
                </a:solidFill>
                <a:latin typeface="Roboto" pitchFamily="34" charset="0"/>
                <a:ea typeface="Roboto" pitchFamily="34" charset="-122"/>
                <a:cs typeface="Roboto" pitchFamily="34" charset="-120"/>
              </a:rPr>
              <a:t>aux autres copropriétaires.</a:t>
            </a:r>
          </a:p>
          <a:p>
            <a:pPr marL="342900" indent="-342900" algn="l">
              <a:lnSpc>
                <a:spcPts val="1700"/>
              </a:lnSpc>
              <a:buSzPct val="100000"/>
              <a:buChar char="•"/>
            </a:pPr>
            <a:endParaRPr lang="fr-FR" sz="1600" noProof="0" dirty="0">
              <a:solidFill>
                <a:srgbClr val="384653"/>
              </a:solidFill>
              <a:latin typeface="Roboto" pitchFamily="34" charset="0"/>
              <a:ea typeface="Roboto" pitchFamily="34" charset="-122"/>
              <a:cs typeface="Roboto" pitchFamily="34" charset="-120"/>
            </a:endParaRPr>
          </a:p>
          <a:p>
            <a:pPr algn="l">
              <a:lnSpc>
                <a:spcPts val="1700"/>
              </a:lnSpc>
              <a:buSzPct val="100000"/>
            </a:pPr>
            <a:endParaRPr lang="fr-FR" sz="1600" noProof="0" dirty="0"/>
          </a:p>
        </p:txBody>
      </p:sp>
      <p:sp>
        <p:nvSpPr>
          <p:cNvPr id="13" name="Text 10"/>
          <p:cNvSpPr/>
          <p:nvPr/>
        </p:nvSpPr>
        <p:spPr>
          <a:xfrm>
            <a:off x="1296537" y="6295203"/>
            <a:ext cx="12323929" cy="879418"/>
          </a:xfrm>
          <a:prstGeom prst="rect">
            <a:avLst/>
          </a:prstGeom>
          <a:noFill/>
          <a:ln/>
        </p:spPr>
        <p:txBody>
          <a:bodyPr wrap="square" lIns="0" tIns="0" rIns="0" bIns="0" rtlCol="0" anchor="t"/>
          <a:lstStyle/>
          <a:p>
            <a:pPr marL="0" indent="0" algn="l">
              <a:lnSpc>
                <a:spcPts val="1700"/>
              </a:lnSpc>
              <a:buNone/>
            </a:pPr>
            <a:r>
              <a:rPr lang="fr-FR" sz="1600" dirty="0">
                <a:solidFill>
                  <a:srgbClr val="384653"/>
                </a:solidFill>
                <a:latin typeface="Roboto" pitchFamily="34" charset="0"/>
                <a:ea typeface="Roboto" pitchFamily="34" charset="-122"/>
                <a:cs typeface="Roboto" pitchFamily="34" charset="-120"/>
              </a:rPr>
              <a:t>Cette situation met en lumière la complexité d'évaluation des parties communes lorsque leur acquisition présente un intérêt stratégique pour un copropriétaire. Deux experts ont été mandatés, chacun défendant une approche différente de valorisation.</a:t>
            </a:r>
          </a:p>
        </p:txBody>
      </p:sp>
      <p:pic>
        <p:nvPicPr>
          <p:cNvPr id="15" name="Image 14">
            <a:extLst>
              <a:ext uri="{FF2B5EF4-FFF2-40B4-BE49-F238E27FC236}">
                <a16:creationId xmlns:a16="http://schemas.microsoft.com/office/drawing/2014/main" id="{28BFC7F9-CBCE-93CD-7B53-2ED1695D4155}"/>
              </a:ext>
            </a:extLst>
          </p:cNvPr>
          <p:cNvPicPr>
            <a:picLocks noChangeAspect="1"/>
          </p:cNvPicPr>
          <p:nvPr/>
        </p:nvPicPr>
        <p:blipFill>
          <a:blip r:embed="rId3"/>
          <a:stretch>
            <a:fillRect/>
          </a:stretch>
        </p:blipFill>
        <p:spPr>
          <a:xfrm>
            <a:off x="1355020" y="2095458"/>
            <a:ext cx="4337007" cy="36000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694134" y="578644"/>
            <a:ext cx="12120324" cy="619720"/>
          </a:xfrm>
          <a:prstGeom prst="rect">
            <a:avLst/>
          </a:prstGeom>
          <a:noFill/>
          <a:ln/>
        </p:spPr>
        <p:txBody>
          <a:bodyPr wrap="none" lIns="0" tIns="0" rIns="0" bIns="0" rtlCol="0" anchor="t"/>
          <a:lstStyle/>
          <a:p>
            <a:pPr marL="0" indent="0" algn="l">
              <a:lnSpc>
                <a:spcPts val="4850"/>
              </a:lnSpc>
              <a:buNone/>
            </a:pPr>
            <a:r>
              <a:rPr lang="fr-FR" sz="3900" noProof="0" dirty="0">
                <a:solidFill>
                  <a:srgbClr val="2E3C4E"/>
                </a:solidFill>
                <a:latin typeface="Host Grotesk Medium" pitchFamily="34" charset="0"/>
                <a:ea typeface="Host Grotesk Medium" pitchFamily="34" charset="-122"/>
                <a:cs typeface="Host Grotesk Medium" pitchFamily="34" charset="-120"/>
              </a:rPr>
              <a:t>IV - Problématiques d'Évaluation dans le Cas Pratique</a:t>
            </a:r>
            <a:endParaRPr lang="fr-FR" sz="3900" noProof="0" dirty="0"/>
          </a:p>
        </p:txBody>
      </p:sp>
      <p:sp>
        <p:nvSpPr>
          <p:cNvPr id="3" name="Shape 1"/>
          <p:cNvSpPr/>
          <p:nvPr/>
        </p:nvSpPr>
        <p:spPr>
          <a:xfrm>
            <a:off x="7303770" y="1594961"/>
            <a:ext cx="22860" cy="4940260"/>
          </a:xfrm>
          <a:prstGeom prst="roundRect">
            <a:avLst>
              <a:gd name="adj" fmla="val 364380"/>
            </a:avLst>
          </a:prstGeom>
          <a:solidFill>
            <a:srgbClr val="BFD3D8"/>
          </a:solidFill>
          <a:ln/>
        </p:spPr>
        <p:txBody>
          <a:bodyPr/>
          <a:lstStyle/>
          <a:p>
            <a:endParaRPr lang="fr-FR" noProof="0" dirty="0"/>
          </a:p>
        </p:txBody>
      </p:sp>
      <p:sp>
        <p:nvSpPr>
          <p:cNvPr id="4" name="Shape 2"/>
          <p:cNvSpPr/>
          <p:nvPr/>
        </p:nvSpPr>
        <p:spPr>
          <a:xfrm>
            <a:off x="6520041" y="1806535"/>
            <a:ext cx="594955" cy="22860"/>
          </a:xfrm>
          <a:prstGeom prst="roundRect">
            <a:avLst>
              <a:gd name="adj" fmla="val 364380"/>
            </a:avLst>
          </a:prstGeom>
          <a:solidFill>
            <a:srgbClr val="BFD3D8"/>
          </a:solidFill>
          <a:ln/>
        </p:spPr>
        <p:txBody>
          <a:bodyPr/>
          <a:lstStyle/>
          <a:p>
            <a:endParaRPr lang="fr-FR" noProof="0" dirty="0"/>
          </a:p>
        </p:txBody>
      </p:sp>
      <p:sp>
        <p:nvSpPr>
          <p:cNvPr id="5" name="Shape 3"/>
          <p:cNvSpPr/>
          <p:nvPr/>
        </p:nvSpPr>
        <p:spPr>
          <a:xfrm>
            <a:off x="7092136" y="1594961"/>
            <a:ext cx="446127" cy="446127"/>
          </a:xfrm>
          <a:prstGeom prst="roundRect">
            <a:avLst>
              <a:gd name="adj" fmla="val 18671"/>
            </a:avLst>
          </a:prstGeom>
          <a:solidFill>
            <a:srgbClr val="D9EDF2"/>
          </a:solidFill>
          <a:ln w="7620">
            <a:solidFill>
              <a:srgbClr val="BFD3D8"/>
            </a:solidFill>
            <a:prstDash val="solid"/>
          </a:ln>
        </p:spPr>
        <p:txBody>
          <a:bodyPr/>
          <a:lstStyle/>
          <a:p>
            <a:endParaRPr lang="fr-FR" noProof="0" dirty="0"/>
          </a:p>
        </p:txBody>
      </p:sp>
      <p:sp>
        <p:nvSpPr>
          <p:cNvPr id="6" name="Text 4"/>
          <p:cNvSpPr/>
          <p:nvPr/>
        </p:nvSpPr>
        <p:spPr>
          <a:xfrm>
            <a:off x="7166431" y="1632049"/>
            <a:ext cx="297418" cy="371832"/>
          </a:xfrm>
          <a:prstGeom prst="rect">
            <a:avLst/>
          </a:prstGeom>
          <a:noFill/>
          <a:ln/>
        </p:spPr>
        <p:txBody>
          <a:bodyPr wrap="none" lIns="0" tIns="0" rIns="0" bIns="0" rtlCol="0" anchor="t"/>
          <a:lstStyle/>
          <a:p>
            <a:pPr marL="0" indent="0" algn="ctr">
              <a:lnSpc>
                <a:spcPts val="2300"/>
              </a:lnSpc>
              <a:buNone/>
            </a:pPr>
            <a:r>
              <a:rPr lang="fr-FR" sz="2300" noProof="0" dirty="0">
                <a:solidFill>
                  <a:srgbClr val="384653"/>
                </a:solidFill>
                <a:latin typeface="Host Grotesk Medium" pitchFamily="34" charset="0"/>
                <a:ea typeface="Host Grotesk Medium" pitchFamily="34" charset="-122"/>
                <a:cs typeface="Host Grotesk Medium" pitchFamily="34" charset="-120"/>
              </a:rPr>
              <a:t>1</a:t>
            </a:r>
            <a:endParaRPr lang="fr-FR" sz="2300" noProof="0" dirty="0"/>
          </a:p>
        </p:txBody>
      </p:sp>
      <p:sp>
        <p:nvSpPr>
          <p:cNvPr id="7" name="Text 5"/>
          <p:cNvSpPr/>
          <p:nvPr/>
        </p:nvSpPr>
        <p:spPr>
          <a:xfrm>
            <a:off x="2154436" y="1663065"/>
            <a:ext cx="4169212" cy="309801"/>
          </a:xfrm>
          <a:prstGeom prst="rect">
            <a:avLst/>
          </a:prstGeom>
          <a:noFill/>
          <a:ln/>
        </p:spPr>
        <p:txBody>
          <a:bodyPr wrap="none" lIns="0" tIns="0" rIns="0" bIns="0" rtlCol="0" anchor="t"/>
          <a:lstStyle/>
          <a:p>
            <a:pPr marL="0" indent="0" algn="r">
              <a:lnSpc>
                <a:spcPts val="2400"/>
              </a:lnSpc>
              <a:buNone/>
            </a:pPr>
            <a:r>
              <a:rPr lang="fr-FR" sz="1950" noProof="0" dirty="0">
                <a:solidFill>
                  <a:srgbClr val="384653"/>
                </a:solidFill>
                <a:latin typeface="Host Grotesk Medium" pitchFamily="34" charset="0"/>
                <a:ea typeface="Host Grotesk Medium" pitchFamily="34" charset="-122"/>
                <a:cs typeface="Host Grotesk Medium" pitchFamily="34" charset="-120"/>
              </a:rPr>
              <a:t>Position de l'expert du copropriétaire</a:t>
            </a:r>
            <a:endParaRPr lang="fr-FR" sz="1950" noProof="0" dirty="0"/>
          </a:p>
        </p:txBody>
      </p:sp>
      <p:sp>
        <p:nvSpPr>
          <p:cNvPr id="8" name="Text 6"/>
          <p:cNvSpPr/>
          <p:nvPr/>
        </p:nvSpPr>
        <p:spPr>
          <a:xfrm>
            <a:off x="694134" y="2091809"/>
            <a:ext cx="5629513" cy="892612"/>
          </a:xfrm>
          <a:prstGeom prst="rect">
            <a:avLst/>
          </a:prstGeom>
          <a:noFill/>
          <a:ln/>
        </p:spPr>
        <p:txBody>
          <a:bodyPr wrap="square" lIns="0" tIns="0" rIns="0" bIns="0" rtlCol="0" anchor="t"/>
          <a:lstStyle/>
          <a:p>
            <a:pPr marL="0" indent="0" algn="r">
              <a:lnSpc>
                <a:spcPts val="2300"/>
              </a:lnSpc>
              <a:buNone/>
            </a:pPr>
            <a:r>
              <a:rPr lang="fr-FR" sz="1550" noProof="0" dirty="0">
                <a:solidFill>
                  <a:srgbClr val="384653"/>
                </a:solidFill>
                <a:latin typeface="Roboto" pitchFamily="34" charset="0"/>
                <a:ea typeface="Roboto" pitchFamily="34" charset="-122"/>
                <a:cs typeface="Roboto" pitchFamily="34" charset="-120"/>
              </a:rPr>
              <a:t>Il valorise la surface en fonction de son état d'entretien très médiocre, sans tenir compte de la valeur potentielle après transformation.</a:t>
            </a:r>
            <a:endParaRPr lang="fr-FR" sz="1550" noProof="0" dirty="0"/>
          </a:p>
        </p:txBody>
      </p:sp>
      <p:sp>
        <p:nvSpPr>
          <p:cNvPr id="9" name="Shape 7"/>
          <p:cNvSpPr/>
          <p:nvPr/>
        </p:nvSpPr>
        <p:spPr>
          <a:xfrm>
            <a:off x="7515404" y="2996327"/>
            <a:ext cx="594955" cy="22860"/>
          </a:xfrm>
          <a:prstGeom prst="roundRect">
            <a:avLst>
              <a:gd name="adj" fmla="val 364380"/>
            </a:avLst>
          </a:prstGeom>
          <a:solidFill>
            <a:srgbClr val="BFD3D8"/>
          </a:solidFill>
          <a:ln/>
        </p:spPr>
        <p:txBody>
          <a:bodyPr/>
          <a:lstStyle/>
          <a:p>
            <a:endParaRPr lang="fr-FR" noProof="0" dirty="0"/>
          </a:p>
        </p:txBody>
      </p:sp>
      <p:sp>
        <p:nvSpPr>
          <p:cNvPr id="10" name="Shape 8"/>
          <p:cNvSpPr/>
          <p:nvPr/>
        </p:nvSpPr>
        <p:spPr>
          <a:xfrm>
            <a:off x="7092136" y="2784753"/>
            <a:ext cx="446127" cy="446127"/>
          </a:xfrm>
          <a:prstGeom prst="roundRect">
            <a:avLst>
              <a:gd name="adj" fmla="val 18671"/>
            </a:avLst>
          </a:prstGeom>
          <a:solidFill>
            <a:srgbClr val="D9EDF2"/>
          </a:solidFill>
          <a:ln w="7620">
            <a:solidFill>
              <a:srgbClr val="BFD3D8"/>
            </a:solidFill>
            <a:prstDash val="solid"/>
          </a:ln>
        </p:spPr>
        <p:txBody>
          <a:bodyPr/>
          <a:lstStyle/>
          <a:p>
            <a:endParaRPr lang="fr-FR" noProof="0" dirty="0"/>
          </a:p>
        </p:txBody>
      </p:sp>
      <p:sp>
        <p:nvSpPr>
          <p:cNvPr id="11" name="Text 9"/>
          <p:cNvSpPr/>
          <p:nvPr/>
        </p:nvSpPr>
        <p:spPr>
          <a:xfrm>
            <a:off x="7166431" y="2821841"/>
            <a:ext cx="297418" cy="371832"/>
          </a:xfrm>
          <a:prstGeom prst="rect">
            <a:avLst/>
          </a:prstGeom>
          <a:noFill/>
          <a:ln/>
        </p:spPr>
        <p:txBody>
          <a:bodyPr wrap="none" lIns="0" tIns="0" rIns="0" bIns="0" rtlCol="0" anchor="t"/>
          <a:lstStyle/>
          <a:p>
            <a:pPr marL="0" indent="0" algn="ctr">
              <a:lnSpc>
                <a:spcPts val="2300"/>
              </a:lnSpc>
              <a:buNone/>
            </a:pPr>
            <a:r>
              <a:rPr lang="fr-FR" sz="2300" noProof="0" dirty="0">
                <a:solidFill>
                  <a:srgbClr val="384653"/>
                </a:solidFill>
                <a:latin typeface="Host Grotesk Medium" pitchFamily="34" charset="0"/>
                <a:ea typeface="Host Grotesk Medium" pitchFamily="34" charset="-122"/>
                <a:cs typeface="Host Grotesk Medium" pitchFamily="34" charset="-120"/>
              </a:rPr>
              <a:t>2</a:t>
            </a:r>
            <a:endParaRPr lang="fr-FR" sz="2300" noProof="0" dirty="0"/>
          </a:p>
        </p:txBody>
      </p:sp>
      <p:sp>
        <p:nvSpPr>
          <p:cNvPr id="12" name="Text 10"/>
          <p:cNvSpPr/>
          <p:nvPr/>
        </p:nvSpPr>
        <p:spPr>
          <a:xfrm>
            <a:off x="8306753" y="2852857"/>
            <a:ext cx="5629513" cy="619601"/>
          </a:xfrm>
          <a:prstGeom prst="rect">
            <a:avLst/>
          </a:prstGeom>
          <a:noFill/>
          <a:ln/>
        </p:spPr>
        <p:txBody>
          <a:bodyPr wrap="square" lIns="0" tIns="0" rIns="0" bIns="0" rtlCol="0" anchor="t"/>
          <a:lstStyle/>
          <a:p>
            <a:pPr marL="0" indent="0" algn="l">
              <a:lnSpc>
                <a:spcPts val="2400"/>
              </a:lnSpc>
              <a:buNone/>
            </a:pPr>
            <a:r>
              <a:rPr lang="fr-FR" sz="1950" noProof="0" dirty="0">
                <a:solidFill>
                  <a:srgbClr val="384653"/>
                </a:solidFill>
                <a:latin typeface="Host Grotesk Medium" pitchFamily="34" charset="0"/>
                <a:ea typeface="Host Grotesk Medium" pitchFamily="34" charset="-122"/>
                <a:cs typeface="Host Grotesk Medium" pitchFamily="34" charset="-120"/>
              </a:rPr>
              <a:t>Position de l'expert du syndicat des copropriétaires</a:t>
            </a:r>
            <a:endParaRPr lang="fr-FR" sz="1950" noProof="0" dirty="0"/>
          </a:p>
        </p:txBody>
      </p:sp>
      <p:sp>
        <p:nvSpPr>
          <p:cNvPr id="13" name="Text 11"/>
          <p:cNvSpPr/>
          <p:nvPr/>
        </p:nvSpPr>
        <p:spPr>
          <a:xfrm>
            <a:off x="8306753" y="3591401"/>
            <a:ext cx="5629513" cy="892612"/>
          </a:xfrm>
          <a:prstGeom prst="rect">
            <a:avLst/>
          </a:prstGeom>
          <a:noFill/>
          <a:ln/>
        </p:spPr>
        <p:txBody>
          <a:bodyPr wrap="square" lIns="0" tIns="0" rIns="0" bIns="0" rtlCol="0" anchor="t"/>
          <a:lstStyle/>
          <a:p>
            <a:pPr marL="0" indent="0" algn="l">
              <a:lnSpc>
                <a:spcPts val="2300"/>
              </a:lnSpc>
              <a:buNone/>
            </a:pPr>
            <a:r>
              <a:rPr lang="fr-FR" sz="1550" noProof="0" dirty="0">
                <a:solidFill>
                  <a:srgbClr val="384653"/>
                </a:solidFill>
                <a:latin typeface="Roboto" pitchFamily="34" charset="0"/>
                <a:ea typeface="Roboto" pitchFamily="34" charset="-122"/>
                <a:cs typeface="Roboto" pitchFamily="34" charset="-120"/>
              </a:rPr>
              <a:t>Il considère que l'adjonction de cette surface apportera une valeur importante au futur appartement et que cette plus-value doit être prise en compte.</a:t>
            </a:r>
            <a:endParaRPr lang="fr-FR" sz="1550" noProof="0" dirty="0"/>
          </a:p>
        </p:txBody>
      </p:sp>
      <p:sp>
        <p:nvSpPr>
          <p:cNvPr id="14" name="Shape 12"/>
          <p:cNvSpPr/>
          <p:nvPr/>
        </p:nvSpPr>
        <p:spPr>
          <a:xfrm>
            <a:off x="6520041" y="4044196"/>
            <a:ext cx="594955" cy="22860"/>
          </a:xfrm>
          <a:prstGeom prst="roundRect">
            <a:avLst>
              <a:gd name="adj" fmla="val 364380"/>
            </a:avLst>
          </a:prstGeom>
          <a:solidFill>
            <a:srgbClr val="BFD3D8"/>
          </a:solidFill>
          <a:ln/>
        </p:spPr>
        <p:txBody>
          <a:bodyPr/>
          <a:lstStyle/>
          <a:p>
            <a:endParaRPr lang="fr-FR" noProof="0" dirty="0"/>
          </a:p>
        </p:txBody>
      </p:sp>
      <p:sp>
        <p:nvSpPr>
          <p:cNvPr id="15" name="Shape 13"/>
          <p:cNvSpPr/>
          <p:nvPr/>
        </p:nvSpPr>
        <p:spPr>
          <a:xfrm>
            <a:off x="7092136" y="3832622"/>
            <a:ext cx="446127" cy="446127"/>
          </a:xfrm>
          <a:prstGeom prst="roundRect">
            <a:avLst>
              <a:gd name="adj" fmla="val 18671"/>
            </a:avLst>
          </a:prstGeom>
          <a:solidFill>
            <a:srgbClr val="D9EDF2"/>
          </a:solidFill>
          <a:ln w="7620">
            <a:solidFill>
              <a:srgbClr val="BFD3D8"/>
            </a:solidFill>
            <a:prstDash val="solid"/>
          </a:ln>
        </p:spPr>
        <p:txBody>
          <a:bodyPr/>
          <a:lstStyle/>
          <a:p>
            <a:endParaRPr lang="fr-FR" noProof="0" dirty="0"/>
          </a:p>
        </p:txBody>
      </p:sp>
      <p:sp>
        <p:nvSpPr>
          <p:cNvPr id="16" name="Text 14"/>
          <p:cNvSpPr/>
          <p:nvPr/>
        </p:nvSpPr>
        <p:spPr>
          <a:xfrm>
            <a:off x="7166431" y="3869710"/>
            <a:ext cx="297418" cy="371832"/>
          </a:xfrm>
          <a:prstGeom prst="rect">
            <a:avLst/>
          </a:prstGeom>
          <a:noFill/>
          <a:ln/>
        </p:spPr>
        <p:txBody>
          <a:bodyPr wrap="none" lIns="0" tIns="0" rIns="0" bIns="0" rtlCol="0" anchor="t"/>
          <a:lstStyle/>
          <a:p>
            <a:pPr marL="0" indent="0" algn="ctr">
              <a:lnSpc>
                <a:spcPts val="2300"/>
              </a:lnSpc>
              <a:buNone/>
            </a:pPr>
            <a:r>
              <a:rPr lang="fr-FR" sz="2300" noProof="0" dirty="0">
                <a:solidFill>
                  <a:srgbClr val="384653"/>
                </a:solidFill>
                <a:latin typeface="Host Grotesk Medium" pitchFamily="34" charset="0"/>
                <a:ea typeface="Host Grotesk Medium" pitchFamily="34" charset="-122"/>
                <a:cs typeface="Host Grotesk Medium" pitchFamily="34" charset="-120"/>
              </a:rPr>
              <a:t>3</a:t>
            </a:r>
            <a:endParaRPr lang="fr-FR" sz="2300" noProof="0" dirty="0"/>
          </a:p>
        </p:txBody>
      </p:sp>
      <p:sp>
        <p:nvSpPr>
          <p:cNvPr id="17" name="Text 15"/>
          <p:cNvSpPr/>
          <p:nvPr/>
        </p:nvSpPr>
        <p:spPr>
          <a:xfrm>
            <a:off x="2594729" y="3900726"/>
            <a:ext cx="3728918" cy="309801"/>
          </a:xfrm>
          <a:prstGeom prst="rect">
            <a:avLst/>
          </a:prstGeom>
          <a:noFill/>
          <a:ln/>
        </p:spPr>
        <p:txBody>
          <a:bodyPr wrap="none" lIns="0" tIns="0" rIns="0" bIns="0" rtlCol="0" anchor="t"/>
          <a:lstStyle/>
          <a:p>
            <a:pPr marL="0" indent="0" algn="r">
              <a:lnSpc>
                <a:spcPts val="2400"/>
              </a:lnSpc>
              <a:buNone/>
            </a:pPr>
            <a:r>
              <a:rPr lang="fr-FR" sz="1950" noProof="0" dirty="0">
                <a:solidFill>
                  <a:srgbClr val="384653"/>
                </a:solidFill>
                <a:latin typeface="Host Grotesk Medium" pitchFamily="34" charset="0"/>
                <a:ea typeface="Host Grotesk Medium" pitchFamily="34" charset="-122"/>
                <a:cs typeface="Host Grotesk Medium" pitchFamily="34" charset="-120"/>
              </a:rPr>
              <a:t>Intervention du géomètre-expert</a:t>
            </a:r>
            <a:endParaRPr lang="fr-FR" sz="1950" noProof="0" dirty="0"/>
          </a:p>
        </p:txBody>
      </p:sp>
      <p:sp>
        <p:nvSpPr>
          <p:cNvPr id="18" name="Text 16"/>
          <p:cNvSpPr/>
          <p:nvPr/>
        </p:nvSpPr>
        <p:spPr>
          <a:xfrm>
            <a:off x="694134" y="4329470"/>
            <a:ext cx="5629513" cy="595074"/>
          </a:xfrm>
          <a:prstGeom prst="rect">
            <a:avLst/>
          </a:prstGeom>
          <a:noFill/>
          <a:ln/>
        </p:spPr>
        <p:txBody>
          <a:bodyPr wrap="square" lIns="0" tIns="0" rIns="0" bIns="0" rtlCol="0" anchor="t"/>
          <a:lstStyle/>
          <a:p>
            <a:pPr marL="0" indent="0" algn="r">
              <a:lnSpc>
                <a:spcPts val="2300"/>
              </a:lnSpc>
              <a:buNone/>
            </a:pPr>
            <a:r>
              <a:rPr lang="fr-FR" sz="1550" noProof="0" dirty="0">
                <a:solidFill>
                  <a:srgbClr val="384653"/>
                </a:solidFill>
                <a:latin typeface="Roboto" pitchFamily="34" charset="0"/>
                <a:ea typeface="Roboto" pitchFamily="34" charset="-122"/>
                <a:cs typeface="Roboto" pitchFamily="34" charset="-120"/>
              </a:rPr>
              <a:t>Il fournit les éléments techniques sur la faisabilité du projet et la nouvelle répartition des tantièmes.</a:t>
            </a:r>
            <a:endParaRPr lang="fr-FR" sz="1550" noProof="0" dirty="0"/>
          </a:p>
        </p:txBody>
      </p:sp>
      <p:sp>
        <p:nvSpPr>
          <p:cNvPr id="19" name="Shape 17"/>
          <p:cNvSpPr/>
          <p:nvPr/>
        </p:nvSpPr>
        <p:spPr>
          <a:xfrm>
            <a:off x="7515404" y="5092184"/>
            <a:ext cx="594955" cy="22860"/>
          </a:xfrm>
          <a:prstGeom prst="roundRect">
            <a:avLst>
              <a:gd name="adj" fmla="val 364380"/>
            </a:avLst>
          </a:prstGeom>
          <a:solidFill>
            <a:srgbClr val="BFD3D8"/>
          </a:solidFill>
          <a:ln/>
        </p:spPr>
        <p:txBody>
          <a:bodyPr/>
          <a:lstStyle/>
          <a:p>
            <a:endParaRPr lang="fr-FR" noProof="0" dirty="0"/>
          </a:p>
        </p:txBody>
      </p:sp>
      <p:sp>
        <p:nvSpPr>
          <p:cNvPr id="20" name="Shape 18"/>
          <p:cNvSpPr/>
          <p:nvPr/>
        </p:nvSpPr>
        <p:spPr>
          <a:xfrm>
            <a:off x="7092136" y="4880610"/>
            <a:ext cx="446127" cy="446127"/>
          </a:xfrm>
          <a:prstGeom prst="roundRect">
            <a:avLst>
              <a:gd name="adj" fmla="val 18671"/>
            </a:avLst>
          </a:prstGeom>
          <a:solidFill>
            <a:srgbClr val="D9EDF2"/>
          </a:solidFill>
          <a:ln w="7620">
            <a:solidFill>
              <a:srgbClr val="BFD3D8"/>
            </a:solidFill>
            <a:prstDash val="solid"/>
          </a:ln>
        </p:spPr>
        <p:txBody>
          <a:bodyPr/>
          <a:lstStyle/>
          <a:p>
            <a:endParaRPr lang="fr-FR" noProof="0" dirty="0"/>
          </a:p>
        </p:txBody>
      </p:sp>
      <p:sp>
        <p:nvSpPr>
          <p:cNvPr id="21" name="Text 19"/>
          <p:cNvSpPr/>
          <p:nvPr/>
        </p:nvSpPr>
        <p:spPr>
          <a:xfrm>
            <a:off x="7166431" y="4917698"/>
            <a:ext cx="297418" cy="371832"/>
          </a:xfrm>
          <a:prstGeom prst="rect">
            <a:avLst/>
          </a:prstGeom>
          <a:noFill/>
          <a:ln/>
        </p:spPr>
        <p:txBody>
          <a:bodyPr wrap="none" lIns="0" tIns="0" rIns="0" bIns="0" rtlCol="0" anchor="t"/>
          <a:lstStyle/>
          <a:p>
            <a:pPr marL="0" indent="0" algn="ctr">
              <a:lnSpc>
                <a:spcPts val="2300"/>
              </a:lnSpc>
              <a:buNone/>
            </a:pPr>
            <a:r>
              <a:rPr lang="fr-FR" sz="2300" noProof="0" dirty="0">
                <a:solidFill>
                  <a:srgbClr val="384653"/>
                </a:solidFill>
                <a:latin typeface="Host Grotesk Medium" pitchFamily="34" charset="0"/>
                <a:ea typeface="Host Grotesk Medium" pitchFamily="34" charset="-122"/>
                <a:cs typeface="Host Grotesk Medium" pitchFamily="34" charset="-120"/>
              </a:rPr>
              <a:t>4</a:t>
            </a:r>
            <a:endParaRPr lang="fr-FR" sz="2300" noProof="0" dirty="0"/>
          </a:p>
        </p:txBody>
      </p:sp>
      <p:sp>
        <p:nvSpPr>
          <p:cNvPr id="22" name="Text 20"/>
          <p:cNvSpPr/>
          <p:nvPr/>
        </p:nvSpPr>
        <p:spPr>
          <a:xfrm>
            <a:off x="8306753" y="4948714"/>
            <a:ext cx="3162062" cy="309801"/>
          </a:xfrm>
          <a:prstGeom prst="rect">
            <a:avLst/>
          </a:prstGeom>
          <a:noFill/>
          <a:ln/>
        </p:spPr>
        <p:txBody>
          <a:bodyPr wrap="none" lIns="0" tIns="0" rIns="0" bIns="0" rtlCol="0" anchor="t"/>
          <a:lstStyle/>
          <a:p>
            <a:pPr marL="0" indent="0" algn="l">
              <a:lnSpc>
                <a:spcPts val="2400"/>
              </a:lnSpc>
              <a:buNone/>
            </a:pPr>
            <a:r>
              <a:rPr lang="fr-FR" sz="1950" noProof="0" dirty="0">
                <a:solidFill>
                  <a:srgbClr val="384653"/>
                </a:solidFill>
                <a:latin typeface="Host Grotesk Medium" pitchFamily="34" charset="0"/>
                <a:ea typeface="Host Grotesk Medium" pitchFamily="34" charset="-122"/>
                <a:cs typeface="Host Grotesk Medium" pitchFamily="34" charset="-120"/>
              </a:rPr>
              <a:t>Décision du conseil syndical</a:t>
            </a:r>
            <a:endParaRPr lang="fr-FR" sz="1950" noProof="0" dirty="0"/>
          </a:p>
        </p:txBody>
      </p:sp>
      <p:sp>
        <p:nvSpPr>
          <p:cNvPr id="23" name="Text 21"/>
          <p:cNvSpPr/>
          <p:nvPr/>
        </p:nvSpPr>
        <p:spPr>
          <a:xfrm>
            <a:off x="8306753" y="5377458"/>
            <a:ext cx="5629513" cy="595074"/>
          </a:xfrm>
          <a:prstGeom prst="rect">
            <a:avLst/>
          </a:prstGeom>
          <a:noFill/>
          <a:ln/>
        </p:spPr>
        <p:txBody>
          <a:bodyPr wrap="square" lIns="0" tIns="0" rIns="0" bIns="0" rtlCol="0" anchor="t"/>
          <a:lstStyle/>
          <a:p>
            <a:pPr marL="0" indent="0" algn="l">
              <a:lnSpc>
                <a:spcPts val="2300"/>
              </a:lnSpc>
              <a:buNone/>
            </a:pPr>
            <a:r>
              <a:rPr lang="fr-FR" sz="1550" noProof="0" dirty="0">
                <a:solidFill>
                  <a:srgbClr val="384653"/>
                </a:solidFill>
                <a:latin typeface="Roboto" pitchFamily="34" charset="0"/>
                <a:ea typeface="Roboto" pitchFamily="34" charset="-122"/>
                <a:cs typeface="Roboto" pitchFamily="34" charset="-120"/>
              </a:rPr>
              <a:t>Il valide l'approche prenant en compte la valeur ajoutée potentielle du projet.</a:t>
            </a:r>
            <a:endParaRPr lang="fr-FR" sz="1550" noProof="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F20B1F-7187-5C6A-B408-2840A41BF7F4}"/>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A3AD5B72-D0A3-13AD-E59D-0864EE69334D}"/>
              </a:ext>
            </a:extLst>
          </p:cNvPr>
          <p:cNvSpPr/>
          <p:nvPr/>
        </p:nvSpPr>
        <p:spPr>
          <a:xfrm>
            <a:off x="694134" y="578644"/>
            <a:ext cx="12120324" cy="619720"/>
          </a:xfrm>
          <a:prstGeom prst="rect">
            <a:avLst/>
          </a:prstGeom>
          <a:noFill/>
          <a:ln/>
        </p:spPr>
        <p:txBody>
          <a:bodyPr wrap="none" lIns="0" tIns="0" rIns="0" bIns="0" rtlCol="0" anchor="t"/>
          <a:lstStyle/>
          <a:p>
            <a:pPr marL="0" indent="0" algn="l">
              <a:lnSpc>
                <a:spcPts val="4850"/>
              </a:lnSpc>
              <a:buNone/>
            </a:pPr>
            <a:r>
              <a:rPr lang="fr-FR" sz="3900" noProof="0" dirty="0">
                <a:solidFill>
                  <a:srgbClr val="2E3C4E"/>
                </a:solidFill>
                <a:latin typeface="Host Grotesk Medium" pitchFamily="34" charset="0"/>
                <a:ea typeface="Host Grotesk Medium" pitchFamily="34" charset="-122"/>
                <a:cs typeface="Host Grotesk Medium" pitchFamily="34" charset="-120"/>
              </a:rPr>
              <a:t>IV - Problématiques d'Évaluation dans le Cas Pratique</a:t>
            </a:r>
            <a:endParaRPr lang="fr-FR" sz="3900" noProof="0" dirty="0"/>
          </a:p>
        </p:txBody>
      </p:sp>
      <p:sp>
        <p:nvSpPr>
          <p:cNvPr id="8" name="Text 6">
            <a:extLst>
              <a:ext uri="{FF2B5EF4-FFF2-40B4-BE49-F238E27FC236}">
                <a16:creationId xmlns:a16="http://schemas.microsoft.com/office/drawing/2014/main" id="{6A7BDA24-7291-9283-4637-7D2663103B36}"/>
              </a:ext>
            </a:extLst>
          </p:cNvPr>
          <p:cNvSpPr/>
          <p:nvPr/>
        </p:nvSpPr>
        <p:spPr>
          <a:xfrm>
            <a:off x="694134" y="2091809"/>
            <a:ext cx="5629513" cy="892612"/>
          </a:xfrm>
          <a:prstGeom prst="rect">
            <a:avLst/>
          </a:prstGeom>
          <a:noFill/>
          <a:ln/>
        </p:spPr>
        <p:txBody>
          <a:bodyPr wrap="square" lIns="0" tIns="0" rIns="0" bIns="0" rtlCol="0" anchor="t"/>
          <a:lstStyle/>
          <a:p>
            <a:pPr marL="0" indent="0" algn="r">
              <a:lnSpc>
                <a:spcPts val="2300"/>
              </a:lnSpc>
              <a:buNone/>
            </a:pPr>
            <a:endParaRPr lang="fr-FR" sz="1550" noProof="0" dirty="0"/>
          </a:p>
        </p:txBody>
      </p:sp>
      <p:sp>
        <p:nvSpPr>
          <p:cNvPr id="18" name="Text 16">
            <a:extLst>
              <a:ext uri="{FF2B5EF4-FFF2-40B4-BE49-F238E27FC236}">
                <a16:creationId xmlns:a16="http://schemas.microsoft.com/office/drawing/2014/main" id="{45BA267E-42F4-47D8-9026-0503BB52D874}"/>
              </a:ext>
            </a:extLst>
          </p:cNvPr>
          <p:cNvSpPr/>
          <p:nvPr/>
        </p:nvSpPr>
        <p:spPr>
          <a:xfrm>
            <a:off x="694134" y="4329470"/>
            <a:ext cx="5629513" cy="595074"/>
          </a:xfrm>
          <a:prstGeom prst="rect">
            <a:avLst/>
          </a:prstGeom>
          <a:noFill/>
          <a:ln/>
        </p:spPr>
        <p:txBody>
          <a:bodyPr wrap="square" lIns="0" tIns="0" rIns="0" bIns="0" rtlCol="0" anchor="t"/>
          <a:lstStyle/>
          <a:p>
            <a:pPr marL="0" indent="0" algn="r">
              <a:lnSpc>
                <a:spcPts val="2300"/>
              </a:lnSpc>
              <a:buNone/>
            </a:pPr>
            <a:r>
              <a:rPr lang="fr-FR" sz="1550" noProof="0" dirty="0">
                <a:solidFill>
                  <a:srgbClr val="384653"/>
                </a:solidFill>
                <a:latin typeface="Roboto" pitchFamily="34" charset="0"/>
                <a:ea typeface="Roboto" pitchFamily="34" charset="-122"/>
                <a:cs typeface="Roboto" pitchFamily="34" charset="-120"/>
              </a:rPr>
              <a:t>.</a:t>
            </a:r>
            <a:endParaRPr lang="fr-FR" sz="1550" noProof="0" dirty="0"/>
          </a:p>
        </p:txBody>
      </p:sp>
      <p:sp>
        <p:nvSpPr>
          <p:cNvPr id="24" name="Text 22">
            <a:extLst>
              <a:ext uri="{FF2B5EF4-FFF2-40B4-BE49-F238E27FC236}">
                <a16:creationId xmlns:a16="http://schemas.microsoft.com/office/drawing/2014/main" id="{79FD1A1E-0D8D-0906-BE64-9AC842BACF5A}"/>
              </a:ext>
            </a:extLst>
          </p:cNvPr>
          <p:cNvSpPr/>
          <p:nvPr/>
        </p:nvSpPr>
        <p:spPr>
          <a:xfrm>
            <a:off x="1008033" y="1871305"/>
            <a:ext cx="13242131" cy="892612"/>
          </a:xfrm>
          <a:prstGeom prst="rect">
            <a:avLst/>
          </a:prstGeom>
          <a:noFill/>
          <a:ln/>
        </p:spPr>
        <p:txBody>
          <a:bodyPr wrap="square" lIns="0" tIns="0" rIns="0" bIns="0" rtlCol="0" anchor="t"/>
          <a:lstStyle/>
          <a:p>
            <a:pPr marL="0" indent="0" algn="l">
              <a:lnSpc>
                <a:spcPts val="2300"/>
              </a:lnSpc>
              <a:buNone/>
            </a:pPr>
            <a:r>
              <a:rPr lang="fr-FR" sz="2400" noProof="0" dirty="0">
                <a:solidFill>
                  <a:srgbClr val="384653"/>
                </a:solidFill>
                <a:latin typeface="Roboto" pitchFamily="34" charset="0"/>
                <a:ea typeface="Roboto" pitchFamily="34" charset="-122"/>
                <a:cs typeface="Roboto" pitchFamily="34" charset="-120"/>
              </a:rPr>
              <a:t>Ce cas soulève des </a:t>
            </a:r>
            <a:r>
              <a:rPr lang="fr-FR" sz="2400" b="1" noProof="0" dirty="0">
                <a:solidFill>
                  <a:srgbClr val="384653"/>
                </a:solidFill>
                <a:latin typeface="Roboto" pitchFamily="34" charset="0"/>
                <a:ea typeface="Roboto" pitchFamily="34" charset="-122"/>
                <a:cs typeface="Roboto" pitchFamily="34" charset="-120"/>
              </a:rPr>
              <a:t>questions fondamentales sur la méthodologie d'évaluation des parties communes</a:t>
            </a:r>
            <a:r>
              <a:rPr lang="fr-FR" sz="2400" noProof="0" dirty="0">
                <a:solidFill>
                  <a:srgbClr val="384653"/>
                </a:solidFill>
                <a:latin typeface="Roboto" pitchFamily="34" charset="0"/>
                <a:ea typeface="Roboto" pitchFamily="34" charset="-122"/>
                <a:cs typeface="Roboto" pitchFamily="34" charset="-120"/>
              </a:rPr>
              <a:t>. </a:t>
            </a:r>
          </a:p>
          <a:p>
            <a:pPr marL="0" indent="0" algn="l">
              <a:lnSpc>
                <a:spcPts val="2300"/>
              </a:lnSpc>
              <a:buNone/>
            </a:pPr>
            <a:endParaRPr lang="fr-FR" sz="2400" noProof="0" dirty="0">
              <a:solidFill>
                <a:srgbClr val="384653"/>
              </a:solidFill>
              <a:latin typeface="Roboto" pitchFamily="34" charset="0"/>
              <a:ea typeface="Roboto" pitchFamily="34" charset="-122"/>
              <a:cs typeface="Roboto" pitchFamily="34" charset="-120"/>
            </a:endParaRPr>
          </a:p>
          <a:p>
            <a:pPr marL="0" indent="0" algn="l">
              <a:lnSpc>
                <a:spcPts val="2300"/>
              </a:lnSpc>
              <a:buNone/>
            </a:pPr>
            <a:r>
              <a:rPr lang="fr-FR" sz="2400" noProof="0" dirty="0">
                <a:solidFill>
                  <a:srgbClr val="384653"/>
                </a:solidFill>
                <a:latin typeface="Roboto" pitchFamily="34" charset="0"/>
                <a:ea typeface="Roboto" pitchFamily="34" charset="-122"/>
                <a:cs typeface="Roboto" pitchFamily="34" charset="-120"/>
              </a:rPr>
              <a:t>La Commission s'est particulièrement intéressée à la notion de "prix de convenance" ou "prix d'opportunité", définie dans la Charte de l'Expertise (édition 2017, page 58) comme "le prix de réalisation sur le marché d'un bien dans des circonstances spéciales qui faussent la loi de l'offre et de la demande“ lorsque la partie commune à évaluer ne peut intéresser qu’un petit nombre ou même un seul acquéreur.</a:t>
            </a:r>
          </a:p>
          <a:p>
            <a:pPr marL="0" indent="0" algn="l">
              <a:lnSpc>
                <a:spcPts val="2300"/>
              </a:lnSpc>
              <a:buNone/>
            </a:pPr>
            <a:endParaRPr lang="fr-FR" sz="2400" dirty="0">
              <a:solidFill>
                <a:srgbClr val="384653"/>
              </a:solidFill>
              <a:latin typeface="Roboto" pitchFamily="34" charset="0"/>
              <a:ea typeface="Roboto" pitchFamily="34" charset="-122"/>
              <a:cs typeface="Roboto" pitchFamily="34" charset="-120"/>
            </a:endParaRPr>
          </a:p>
          <a:p>
            <a:pPr marL="0" indent="0" algn="l">
              <a:lnSpc>
                <a:spcPts val="2300"/>
              </a:lnSpc>
              <a:buNone/>
            </a:pPr>
            <a:r>
              <a:rPr lang="fr-FR" sz="2400" noProof="0" dirty="0">
                <a:solidFill>
                  <a:srgbClr val="384653"/>
                </a:solidFill>
                <a:latin typeface="Roboto" pitchFamily="34" charset="0"/>
                <a:ea typeface="Roboto" pitchFamily="34" charset="-122"/>
                <a:cs typeface="Roboto" pitchFamily="34" charset="-120"/>
              </a:rPr>
              <a:t>Ne devrait-on pas raisonner par rapport à une notion de valeur d’usage future </a:t>
            </a:r>
          </a:p>
          <a:p>
            <a:pPr marL="0" indent="0" algn="l">
              <a:lnSpc>
                <a:spcPts val="2300"/>
              </a:lnSpc>
              <a:buNone/>
            </a:pPr>
            <a:r>
              <a:rPr lang="fr-FR" sz="2400" dirty="0">
                <a:solidFill>
                  <a:srgbClr val="384653"/>
                </a:solidFill>
                <a:latin typeface="Roboto" pitchFamily="34" charset="0"/>
                <a:ea typeface="Roboto" pitchFamily="34" charset="-122"/>
                <a:cs typeface="Roboto" pitchFamily="34" charset="-120"/>
              </a:rPr>
              <a:t>(Rappel sur les notions, en copropriété, de destination, d’usage et d’affectation)</a:t>
            </a:r>
            <a:endParaRPr lang="fr-FR" sz="2400" noProof="0" dirty="0"/>
          </a:p>
        </p:txBody>
      </p:sp>
    </p:spTree>
    <p:extLst>
      <p:ext uri="{BB962C8B-B14F-4D97-AF65-F5344CB8AC3E}">
        <p14:creationId xmlns:p14="http://schemas.microsoft.com/office/powerpoint/2010/main" val="34933332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699968" y="774740"/>
            <a:ext cx="12666583" cy="625078"/>
          </a:xfrm>
          <a:prstGeom prst="rect">
            <a:avLst/>
          </a:prstGeom>
          <a:noFill/>
          <a:ln/>
        </p:spPr>
        <p:txBody>
          <a:bodyPr wrap="none" lIns="0" tIns="0" rIns="0" bIns="0" rtlCol="0" anchor="t"/>
          <a:lstStyle/>
          <a:p>
            <a:pPr marL="0" indent="0" algn="l">
              <a:lnSpc>
                <a:spcPts val="4900"/>
              </a:lnSpc>
              <a:buNone/>
            </a:pPr>
            <a:r>
              <a:rPr lang="fr-FR" sz="3900" noProof="0" dirty="0">
                <a:solidFill>
                  <a:srgbClr val="2E3C4E"/>
                </a:solidFill>
                <a:latin typeface="Host Grotesk Medium" pitchFamily="34" charset="0"/>
                <a:ea typeface="Host Grotesk Medium" pitchFamily="34" charset="-122"/>
                <a:cs typeface="Host Grotesk Medium" pitchFamily="34" charset="-120"/>
              </a:rPr>
              <a:t>V - Questions Méthodologiques en Matière d'Évaluation</a:t>
            </a:r>
            <a:endParaRPr lang="fr-FR" sz="3900" noProof="0" dirty="0"/>
          </a:p>
        </p:txBody>
      </p:sp>
      <p:pic>
        <p:nvPicPr>
          <p:cNvPr id="3" name="Image 0" descr="preencoded.png"/>
          <p:cNvPicPr>
            <a:picLocks noChangeAspect="1"/>
          </p:cNvPicPr>
          <p:nvPr/>
        </p:nvPicPr>
        <p:blipFill>
          <a:blip r:embed="rId3"/>
          <a:stretch>
            <a:fillRect/>
          </a:stretch>
        </p:blipFill>
        <p:spPr>
          <a:xfrm>
            <a:off x="699968" y="2076807"/>
            <a:ext cx="4276844" cy="91440"/>
          </a:xfrm>
          <a:prstGeom prst="rect">
            <a:avLst/>
          </a:prstGeom>
        </p:spPr>
      </p:pic>
      <p:pic>
        <p:nvPicPr>
          <p:cNvPr id="4" name="Image 1" descr="preencoded.png"/>
          <p:cNvPicPr>
            <a:picLocks noChangeAspect="1"/>
          </p:cNvPicPr>
          <p:nvPr/>
        </p:nvPicPr>
        <p:blipFill>
          <a:blip r:embed="rId4"/>
          <a:stretch>
            <a:fillRect/>
          </a:stretch>
        </p:blipFill>
        <p:spPr>
          <a:xfrm>
            <a:off x="2538353" y="1799749"/>
            <a:ext cx="599956" cy="599956"/>
          </a:xfrm>
          <a:prstGeom prst="rect">
            <a:avLst/>
          </a:prstGeom>
        </p:spPr>
      </p:pic>
      <p:sp>
        <p:nvSpPr>
          <p:cNvPr id="5" name="Text 1"/>
          <p:cNvSpPr/>
          <p:nvPr/>
        </p:nvSpPr>
        <p:spPr>
          <a:xfrm>
            <a:off x="2718375" y="1949768"/>
            <a:ext cx="239911" cy="299918"/>
          </a:xfrm>
          <a:prstGeom prst="rect">
            <a:avLst/>
          </a:prstGeom>
          <a:noFill/>
          <a:ln/>
        </p:spPr>
        <p:txBody>
          <a:bodyPr wrap="none" lIns="0" tIns="0" rIns="0" bIns="0" rtlCol="0" anchor="t"/>
          <a:lstStyle/>
          <a:p>
            <a:pPr marL="0" indent="0" algn="l">
              <a:lnSpc>
                <a:spcPts val="2800"/>
              </a:lnSpc>
              <a:buNone/>
            </a:pPr>
            <a:r>
              <a:rPr lang="fr-FR" sz="1850" noProof="0" dirty="0">
                <a:solidFill>
                  <a:srgbClr val="000000"/>
                </a:solidFill>
                <a:latin typeface="Host Grotesk Medium" pitchFamily="34" charset="0"/>
                <a:ea typeface="Host Grotesk Medium" pitchFamily="34" charset="-122"/>
                <a:cs typeface="Host Grotesk Medium" pitchFamily="34" charset="-120"/>
              </a:rPr>
              <a:t>1</a:t>
            </a:r>
            <a:endParaRPr lang="fr-FR" sz="1850" noProof="0" dirty="0"/>
          </a:p>
        </p:txBody>
      </p:sp>
      <p:sp>
        <p:nvSpPr>
          <p:cNvPr id="6" name="Text 2"/>
          <p:cNvSpPr/>
          <p:nvPr/>
        </p:nvSpPr>
        <p:spPr>
          <a:xfrm>
            <a:off x="922734" y="2599611"/>
            <a:ext cx="3371996" cy="312539"/>
          </a:xfrm>
          <a:prstGeom prst="rect">
            <a:avLst/>
          </a:prstGeom>
          <a:noFill/>
          <a:ln/>
        </p:spPr>
        <p:txBody>
          <a:bodyPr wrap="none" lIns="0" tIns="0" rIns="0" bIns="0" rtlCol="0" anchor="t"/>
          <a:lstStyle/>
          <a:p>
            <a:pPr lvl="1">
              <a:lnSpc>
                <a:spcPts val="2450"/>
              </a:lnSpc>
            </a:pPr>
            <a:r>
              <a:rPr lang="fr-FR" sz="1950" b="1" noProof="0" dirty="0">
                <a:solidFill>
                  <a:srgbClr val="384653"/>
                </a:solidFill>
                <a:latin typeface="Host Grotesk Medium" pitchFamily="34" charset="0"/>
                <a:ea typeface="Host Grotesk Medium" pitchFamily="34" charset="-122"/>
                <a:cs typeface="Host Grotesk Medium" pitchFamily="34" charset="-120"/>
              </a:rPr>
              <a:t>Méthodologie proposée</a:t>
            </a:r>
            <a:endParaRPr lang="fr-FR" sz="1950" b="1" noProof="0" dirty="0"/>
          </a:p>
        </p:txBody>
      </p:sp>
      <p:sp>
        <p:nvSpPr>
          <p:cNvPr id="7" name="Text 3"/>
          <p:cNvSpPr/>
          <p:nvPr/>
        </p:nvSpPr>
        <p:spPr>
          <a:xfrm>
            <a:off x="922734" y="3032046"/>
            <a:ext cx="3997328" cy="1800225"/>
          </a:xfrm>
          <a:prstGeom prst="rect">
            <a:avLst/>
          </a:prstGeom>
          <a:noFill/>
          <a:ln/>
        </p:spPr>
        <p:txBody>
          <a:bodyPr wrap="square" lIns="0" tIns="0" rIns="0" bIns="0" rtlCol="0" anchor="t"/>
          <a:lstStyle/>
          <a:p>
            <a:pPr marL="0" indent="0" algn="l">
              <a:lnSpc>
                <a:spcPts val="2350"/>
              </a:lnSpc>
              <a:buNone/>
            </a:pPr>
            <a:r>
              <a:rPr lang="fr-FR" noProof="0" dirty="0">
                <a:solidFill>
                  <a:srgbClr val="384653"/>
                </a:solidFill>
                <a:latin typeface="Roboto" pitchFamily="34" charset="0"/>
                <a:ea typeface="Roboto" pitchFamily="34" charset="-122"/>
                <a:cs typeface="Roboto" pitchFamily="34" charset="-120"/>
              </a:rPr>
              <a:t>L’évaluation se fait à partir de la valeur vénale </a:t>
            </a:r>
          </a:p>
          <a:p>
            <a:pPr marL="0" indent="0" algn="l">
              <a:lnSpc>
                <a:spcPts val="2350"/>
              </a:lnSpc>
              <a:buNone/>
            </a:pPr>
            <a:r>
              <a:rPr lang="fr-FR" noProof="0" dirty="0">
                <a:solidFill>
                  <a:srgbClr val="384653"/>
                </a:solidFill>
                <a:latin typeface="Roboto" pitchFamily="34" charset="0"/>
                <a:ea typeface="Roboto" pitchFamily="34" charset="-122"/>
                <a:cs typeface="Roboto" pitchFamily="34" charset="-120"/>
              </a:rPr>
              <a:t>Laquelle ? </a:t>
            </a:r>
          </a:p>
          <a:p>
            <a:pPr marL="285750" indent="-285750" algn="l">
              <a:lnSpc>
                <a:spcPts val="2350"/>
              </a:lnSpc>
              <a:buFontTx/>
              <a:buChar char="-"/>
            </a:pPr>
            <a:r>
              <a:rPr lang="fr-FR" noProof="0" dirty="0">
                <a:solidFill>
                  <a:srgbClr val="384653"/>
                </a:solidFill>
                <a:latin typeface="Roboto" pitchFamily="34" charset="0"/>
                <a:ea typeface="Roboto" pitchFamily="34" charset="-122"/>
                <a:cs typeface="Roboto" pitchFamily="34" charset="-120"/>
              </a:rPr>
              <a:t>La moyenne de l’immeuble </a:t>
            </a:r>
          </a:p>
          <a:p>
            <a:pPr marL="285750" indent="-285750" algn="l">
              <a:lnSpc>
                <a:spcPts val="2350"/>
              </a:lnSpc>
              <a:buFontTx/>
              <a:buChar char="-"/>
            </a:pPr>
            <a:r>
              <a:rPr lang="fr-FR" noProof="0" dirty="0">
                <a:solidFill>
                  <a:srgbClr val="384653"/>
                </a:solidFill>
                <a:latin typeface="Roboto" pitchFamily="34" charset="0"/>
                <a:ea typeface="Roboto" pitchFamily="34" charset="-122"/>
                <a:cs typeface="Roboto" pitchFamily="34" charset="-120"/>
              </a:rPr>
              <a:t>Celle de l’appartement du copropriétaire ?</a:t>
            </a:r>
          </a:p>
          <a:p>
            <a:pPr marL="0" indent="0" algn="l">
              <a:lnSpc>
                <a:spcPts val="2350"/>
              </a:lnSpc>
              <a:buNone/>
            </a:pPr>
            <a:endParaRPr lang="fr-FR" sz="1550" noProof="0" dirty="0"/>
          </a:p>
        </p:txBody>
      </p:sp>
      <p:pic>
        <p:nvPicPr>
          <p:cNvPr id="8" name="Image 2" descr="preencoded.png"/>
          <p:cNvPicPr>
            <a:picLocks noChangeAspect="1"/>
          </p:cNvPicPr>
          <p:nvPr/>
        </p:nvPicPr>
        <p:blipFill>
          <a:blip r:embed="rId3"/>
          <a:stretch>
            <a:fillRect/>
          </a:stretch>
        </p:blipFill>
        <p:spPr>
          <a:xfrm>
            <a:off x="5176718" y="2076807"/>
            <a:ext cx="4276844" cy="91440"/>
          </a:xfrm>
          <a:prstGeom prst="rect">
            <a:avLst/>
          </a:prstGeom>
        </p:spPr>
      </p:pic>
      <p:pic>
        <p:nvPicPr>
          <p:cNvPr id="9" name="Image 3" descr="preencoded.png"/>
          <p:cNvPicPr>
            <a:picLocks noChangeAspect="1"/>
          </p:cNvPicPr>
          <p:nvPr/>
        </p:nvPicPr>
        <p:blipFill>
          <a:blip r:embed="rId4"/>
          <a:stretch>
            <a:fillRect/>
          </a:stretch>
        </p:blipFill>
        <p:spPr>
          <a:xfrm>
            <a:off x="7015103" y="1799749"/>
            <a:ext cx="599956" cy="599956"/>
          </a:xfrm>
          <a:prstGeom prst="rect">
            <a:avLst/>
          </a:prstGeom>
        </p:spPr>
      </p:pic>
      <p:sp>
        <p:nvSpPr>
          <p:cNvPr id="10" name="Text 4"/>
          <p:cNvSpPr/>
          <p:nvPr/>
        </p:nvSpPr>
        <p:spPr>
          <a:xfrm>
            <a:off x="7195125" y="1949768"/>
            <a:ext cx="239911" cy="299918"/>
          </a:xfrm>
          <a:prstGeom prst="rect">
            <a:avLst/>
          </a:prstGeom>
          <a:noFill/>
          <a:ln/>
        </p:spPr>
        <p:txBody>
          <a:bodyPr wrap="none" lIns="0" tIns="0" rIns="0" bIns="0" rtlCol="0" anchor="t"/>
          <a:lstStyle/>
          <a:p>
            <a:pPr marL="0" indent="0" algn="l">
              <a:lnSpc>
                <a:spcPts val="2800"/>
              </a:lnSpc>
              <a:buNone/>
            </a:pPr>
            <a:r>
              <a:rPr lang="fr-FR" sz="1850" noProof="0" dirty="0">
                <a:solidFill>
                  <a:srgbClr val="000000"/>
                </a:solidFill>
                <a:latin typeface="Host Grotesk Medium" pitchFamily="34" charset="0"/>
                <a:ea typeface="Host Grotesk Medium" pitchFamily="34" charset="-122"/>
                <a:cs typeface="Host Grotesk Medium" pitchFamily="34" charset="-120"/>
              </a:rPr>
              <a:t>2</a:t>
            </a:r>
            <a:endParaRPr lang="fr-FR" sz="1850" noProof="0" dirty="0"/>
          </a:p>
        </p:txBody>
      </p:sp>
      <p:sp>
        <p:nvSpPr>
          <p:cNvPr id="11" name="Text 5"/>
          <p:cNvSpPr/>
          <p:nvPr/>
        </p:nvSpPr>
        <p:spPr>
          <a:xfrm>
            <a:off x="5399484" y="2599611"/>
            <a:ext cx="3831312" cy="625078"/>
          </a:xfrm>
          <a:prstGeom prst="rect">
            <a:avLst/>
          </a:prstGeom>
          <a:noFill/>
          <a:ln/>
        </p:spPr>
        <p:txBody>
          <a:bodyPr wrap="square" lIns="0" tIns="0" rIns="0" bIns="0" rtlCol="0" anchor="t"/>
          <a:lstStyle/>
          <a:p>
            <a:pPr marL="0" indent="0" algn="l">
              <a:lnSpc>
                <a:spcPts val="2450"/>
              </a:lnSpc>
              <a:buNone/>
            </a:pPr>
            <a:r>
              <a:rPr lang="fr-FR" sz="1950" b="1" noProof="0" dirty="0">
                <a:solidFill>
                  <a:srgbClr val="384653"/>
                </a:solidFill>
                <a:latin typeface="Host Grotesk Medium" pitchFamily="34" charset="0"/>
                <a:ea typeface="Host Grotesk Medium" pitchFamily="34" charset="-122"/>
                <a:cs typeface="Host Grotesk Medium" pitchFamily="34" charset="-120"/>
              </a:rPr>
              <a:t>Prise en compte d’éléments minorants</a:t>
            </a:r>
            <a:endParaRPr lang="fr-FR" sz="1950" b="1" noProof="0" dirty="0"/>
          </a:p>
        </p:txBody>
      </p:sp>
      <p:sp>
        <p:nvSpPr>
          <p:cNvPr id="12" name="Text 6"/>
          <p:cNvSpPr/>
          <p:nvPr/>
        </p:nvSpPr>
        <p:spPr>
          <a:xfrm>
            <a:off x="5399484" y="3344585"/>
            <a:ext cx="3831312" cy="1200150"/>
          </a:xfrm>
          <a:prstGeom prst="rect">
            <a:avLst/>
          </a:prstGeom>
          <a:noFill/>
          <a:ln/>
        </p:spPr>
        <p:txBody>
          <a:bodyPr wrap="square" lIns="0" tIns="0" rIns="0" bIns="0" rtlCol="0" anchor="t"/>
          <a:lstStyle/>
          <a:p>
            <a:pPr marL="285750" indent="-285750" algn="l">
              <a:lnSpc>
                <a:spcPts val="2350"/>
              </a:lnSpc>
              <a:buFontTx/>
              <a:buChar char="-"/>
            </a:pPr>
            <a:r>
              <a:rPr lang="fr-FR" noProof="0" dirty="0">
                <a:solidFill>
                  <a:srgbClr val="384653"/>
                </a:solidFill>
                <a:latin typeface="Roboto" pitchFamily="34" charset="0"/>
                <a:ea typeface="Roboto" pitchFamily="34" charset="-122"/>
                <a:cs typeface="Roboto" pitchFamily="34" charset="-120"/>
              </a:rPr>
              <a:t>Les travaux à réaliser</a:t>
            </a:r>
          </a:p>
          <a:p>
            <a:pPr marL="285750" indent="-285750" algn="l">
              <a:lnSpc>
                <a:spcPts val="2350"/>
              </a:lnSpc>
              <a:buFontTx/>
              <a:buChar char="-"/>
            </a:pPr>
            <a:r>
              <a:rPr lang="fr-FR" noProof="0" dirty="0">
                <a:solidFill>
                  <a:srgbClr val="384653"/>
                </a:solidFill>
                <a:latin typeface="Roboto" pitchFamily="34" charset="0"/>
                <a:ea typeface="Roboto" pitchFamily="34" charset="-122"/>
                <a:cs typeface="Roboto" pitchFamily="34" charset="-120"/>
              </a:rPr>
              <a:t>Les frais liés à l’acquisition (modification du  règlement de copropriété, assemblée générale, frais notaries etc..)</a:t>
            </a:r>
            <a:endParaRPr lang="fr-FR" noProof="0" dirty="0"/>
          </a:p>
        </p:txBody>
      </p:sp>
      <p:pic>
        <p:nvPicPr>
          <p:cNvPr id="13" name="Image 4" descr="preencoded.png"/>
          <p:cNvPicPr>
            <a:picLocks noChangeAspect="1"/>
          </p:cNvPicPr>
          <p:nvPr/>
        </p:nvPicPr>
        <p:blipFill>
          <a:blip r:embed="rId3"/>
          <a:stretch>
            <a:fillRect/>
          </a:stretch>
        </p:blipFill>
        <p:spPr>
          <a:xfrm>
            <a:off x="9653468" y="2076807"/>
            <a:ext cx="4276844" cy="91440"/>
          </a:xfrm>
          <a:prstGeom prst="rect">
            <a:avLst/>
          </a:prstGeom>
        </p:spPr>
      </p:pic>
      <p:pic>
        <p:nvPicPr>
          <p:cNvPr id="14" name="Image 5" descr="preencoded.png"/>
          <p:cNvPicPr>
            <a:picLocks noChangeAspect="1"/>
          </p:cNvPicPr>
          <p:nvPr/>
        </p:nvPicPr>
        <p:blipFill>
          <a:blip r:embed="rId4"/>
          <a:stretch>
            <a:fillRect/>
          </a:stretch>
        </p:blipFill>
        <p:spPr>
          <a:xfrm>
            <a:off x="11491853" y="1799749"/>
            <a:ext cx="599956" cy="599956"/>
          </a:xfrm>
          <a:prstGeom prst="rect">
            <a:avLst/>
          </a:prstGeom>
        </p:spPr>
      </p:pic>
      <p:sp>
        <p:nvSpPr>
          <p:cNvPr id="15" name="Text 7"/>
          <p:cNvSpPr/>
          <p:nvPr/>
        </p:nvSpPr>
        <p:spPr>
          <a:xfrm>
            <a:off x="11671875" y="1949768"/>
            <a:ext cx="239911" cy="299918"/>
          </a:xfrm>
          <a:prstGeom prst="rect">
            <a:avLst/>
          </a:prstGeom>
          <a:noFill/>
          <a:ln/>
        </p:spPr>
        <p:txBody>
          <a:bodyPr wrap="none" lIns="0" tIns="0" rIns="0" bIns="0" rtlCol="0" anchor="t"/>
          <a:lstStyle/>
          <a:p>
            <a:pPr marL="0" indent="0" algn="l">
              <a:lnSpc>
                <a:spcPts val="2800"/>
              </a:lnSpc>
              <a:buNone/>
            </a:pPr>
            <a:r>
              <a:rPr lang="fr-FR" sz="1850" noProof="0" dirty="0">
                <a:solidFill>
                  <a:srgbClr val="000000"/>
                </a:solidFill>
                <a:latin typeface="Host Grotesk Medium" pitchFamily="34" charset="0"/>
                <a:ea typeface="Host Grotesk Medium" pitchFamily="34" charset="-122"/>
                <a:cs typeface="Host Grotesk Medium" pitchFamily="34" charset="-120"/>
              </a:rPr>
              <a:t>3</a:t>
            </a:r>
            <a:endParaRPr lang="fr-FR" sz="1850" noProof="0" dirty="0"/>
          </a:p>
        </p:txBody>
      </p:sp>
      <p:sp>
        <p:nvSpPr>
          <p:cNvPr id="16" name="Text 8"/>
          <p:cNvSpPr/>
          <p:nvPr/>
        </p:nvSpPr>
        <p:spPr>
          <a:xfrm>
            <a:off x="9876234" y="2599611"/>
            <a:ext cx="3448526" cy="312539"/>
          </a:xfrm>
          <a:prstGeom prst="rect">
            <a:avLst/>
          </a:prstGeom>
          <a:noFill/>
          <a:ln/>
        </p:spPr>
        <p:txBody>
          <a:bodyPr wrap="none" lIns="0" tIns="0" rIns="0" bIns="0" rtlCol="0" anchor="t"/>
          <a:lstStyle/>
          <a:p>
            <a:pPr marL="0" indent="0" algn="l">
              <a:lnSpc>
                <a:spcPts val="2450"/>
              </a:lnSpc>
              <a:buNone/>
            </a:pPr>
            <a:r>
              <a:rPr lang="fr-FR" sz="1950" b="1" noProof="0" dirty="0"/>
              <a:t>Application de pondération </a:t>
            </a:r>
          </a:p>
        </p:txBody>
      </p:sp>
      <p:sp>
        <p:nvSpPr>
          <p:cNvPr id="17" name="Text 9"/>
          <p:cNvSpPr/>
          <p:nvPr/>
        </p:nvSpPr>
        <p:spPr>
          <a:xfrm>
            <a:off x="9876234" y="3032046"/>
            <a:ext cx="3831312" cy="1500188"/>
          </a:xfrm>
          <a:prstGeom prst="rect">
            <a:avLst/>
          </a:prstGeom>
          <a:noFill/>
          <a:ln/>
        </p:spPr>
        <p:txBody>
          <a:bodyPr wrap="square" lIns="0" tIns="0" rIns="0" bIns="0" rtlCol="0" anchor="t"/>
          <a:lstStyle/>
          <a:p>
            <a:pPr marL="0" indent="0" algn="l">
              <a:lnSpc>
                <a:spcPts val="2350"/>
              </a:lnSpc>
              <a:buNone/>
            </a:pPr>
            <a:r>
              <a:rPr lang="fr-FR" noProof="0" dirty="0">
                <a:solidFill>
                  <a:srgbClr val="384653"/>
                </a:solidFill>
                <a:latin typeface="Roboto" pitchFamily="34" charset="0"/>
                <a:ea typeface="Roboto" pitchFamily="34" charset="-122"/>
                <a:cs typeface="Roboto" pitchFamily="34" charset="-120"/>
              </a:rPr>
              <a:t>La question se pose de savoir si l’on raisonne sur des m² réels ou des m² pondérés en fonction de l’usage.</a:t>
            </a:r>
          </a:p>
          <a:p>
            <a:pPr marL="0" indent="0" algn="l">
              <a:lnSpc>
                <a:spcPts val="2350"/>
              </a:lnSpc>
              <a:buNone/>
            </a:pPr>
            <a:r>
              <a:rPr lang="fr-FR" dirty="0">
                <a:solidFill>
                  <a:srgbClr val="384653"/>
                </a:solidFill>
                <a:latin typeface="Roboto" pitchFamily="34" charset="0"/>
                <a:ea typeface="Roboto" pitchFamily="34" charset="-122"/>
                <a:cs typeface="Roboto" pitchFamily="34" charset="-120"/>
              </a:rPr>
              <a:t>Doit on tenir compte, dans le choix des pondérations, du fait que le copropriétaire va supporter au </a:t>
            </a:r>
          </a:p>
          <a:p>
            <a:pPr marL="0" indent="0" algn="l">
              <a:lnSpc>
                <a:spcPts val="2350"/>
              </a:lnSpc>
              <a:buNone/>
            </a:pPr>
            <a:r>
              <a:rPr lang="fr-FR" dirty="0">
                <a:solidFill>
                  <a:srgbClr val="384653"/>
                </a:solidFill>
                <a:latin typeface="Roboto" pitchFamily="34" charset="0"/>
                <a:ea typeface="Roboto" pitchFamily="34" charset="-122"/>
                <a:cs typeface="Roboto" pitchFamily="34" charset="-120"/>
              </a:rPr>
              <a:t>p</a:t>
            </a:r>
            <a:r>
              <a:rPr lang="fr-FR" noProof="0" dirty="0" err="1">
                <a:solidFill>
                  <a:srgbClr val="384653"/>
                </a:solidFill>
                <a:latin typeface="Roboto" pitchFamily="34" charset="0"/>
                <a:ea typeface="Roboto" pitchFamily="34" charset="-122"/>
                <a:cs typeface="Roboto" pitchFamily="34" charset="-120"/>
              </a:rPr>
              <a:t>ropre</a:t>
            </a:r>
            <a:r>
              <a:rPr lang="fr-FR" noProof="0" dirty="0">
                <a:solidFill>
                  <a:srgbClr val="384653"/>
                </a:solidFill>
                <a:latin typeface="Roboto" pitchFamily="34" charset="0"/>
                <a:ea typeface="Roboto" pitchFamily="34" charset="-122"/>
                <a:cs typeface="Roboto" pitchFamily="34" charset="-120"/>
              </a:rPr>
              <a:t> comme au figuré l’opération qui va souvent </a:t>
            </a:r>
            <a:r>
              <a:rPr lang="fr-FR" dirty="0">
                <a:solidFill>
                  <a:srgbClr val="384653"/>
                </a:solidFill>
                <a:latin typeface="Roboto" pitchFamily="34" charset="0"/>
                <a:ea typeface="Roboto" pitchFamily="34" charset="-122"/>
                <a:cs typeface="Roboto" pitchFamily="34" charset="-120"/>
              </a:rPr>
              <a:t>généré </a:t>
            </a:r>
            <a:r>
              <a:rPr lang="fr-FR" noProof="0" dirty="0">
                <a:solidFill>
                  <a:srgbClr val="384653"/>
                </a:solidFill>
                <a:latin typeface="Roboto" pitchFamily="34" charset="0"/>
                <a:ea typeface="Roboto" pitchFamily="34" charset="-122"/>
                <a:cs typeface="Roboto" pitchFamily="34" charset="-120"/>
              </a:rPr>
              <a:t>un avantage pour l</a:t>
            </a:r>
            <a:r>
              <a:rPr lang="fr-FR" dirty="0">
                <a:solidFill>
                  <a:srgbClr val="384653"/>
                </a:solidFill>
                <a:latin typeface="Roboto" pitchFamily="34" charset="0"/>
                <a:ea typeface="Roboto" pitchFamily="34" charset="-122"/>
                <a:cs typeface="Roboto" pitchFamily="34" charset="-120"/>
              </a:rPr>
              <a:t>es autres copropriétaires  (indemnisation, baisse des charges) ?</a:t>
            </a:r>
          </a:p>
        </p:txBody>
      </p:sp>
      <p:sp>
        <p:nvSpPr>
          <p:cNvPr id="18" name="Text 10"/>
          <p:cNvSpPr/>
          <p:nvPr/>
        </p:nvSpPr>
        <p:spPr>
          <a:xfrm>
            <a:off x="699968" y="5279946"/>
            <a:ext cx="13230463" cy="900113"/>
          </a:xfrm>
          <a:prstGeom prst="rect">
            <a:avLst/>
          </a:prstGeom>
          <a:noFill/>
          <a:ln/>
        </p:spPr>
        <p:txBody>
          <a:bodyPr wrap="square" lIns="0" tIns="0" rIns="0" bIns="0" rtlCol="0" anchor="t"/>
          <a:lstStyle/>
          <a:p>
            <a:pPr marL="0" indent="0" algn="l">
              <a:lnSpc>
                <a:spcPts val="2350"/>
              </a:lnSpc>
              <a:buNone/>
            </a:pPr>
            <a:endParaRPr lang="fr-FR" sz="1550" noProof="0" dirty="0"/>
          </a:p>
        </p:txBody>
      </p:sp>
      <p:pic>
        <p:nvPicPr>
          <p:cNvPr id="21" name="Image 20" descr="Une image contenant texte, Police, logo, Graphique&#10;&#10;Description générée automatiquement">
            <a:extLst>
              <a:ext uri="{FF2B5EF4-FFF2-40B4-BE49-F238E27FC236}">
                <a16:creationId xmlns:a16="http://schemas.microsoft.com/office/drawing/2014/main" id="{1F2660C6-CA4E-B3A7-04C9-D4345DC06B6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63606" y="7139743"/>
            <a:ext cx="3143885" cy="100838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66818A-C69D-49E8-3203-95E24998C039}"/>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6201C346-7D7F-D575-2788-D967ABB4D253}"/>
              </a:ext>
            </a:extLst>
          </p:cNvPr>
          <p:cNvSpPr/>
          <p:nvPr/>
        </p:nvSpPr>
        <p:spPr>
          <a:xfrm>
            <a:off x="699968" y="774740"/>
            <a:ext cx="12666583" cy="625078"/>
          </a:xfrm>
          <a:prstGeom prst="rect">
            <a:avLst/>
          </a:prstGeom>
          <a:noFill/>
          <a:ln/>
        </p:spPr>
        <p:txBody>
          <a:bodyPr wrap="none" lIns="0" tIns="0" rIns="0" bIns="0" rtlCol="0" anchor="t"/>
          <a:lstStyle/>
          <a:p>
            <a:pPr marL="0" indent="0" algn="l">
              <a:lnSpc>
                <a:spcPts val="4900"/>
              </a:lnSpc>
              <a:buNone/>
            </a:pPr>
            <a:r>
              <a:rPr lang="fr-FR" sz="3900" noProof="0" dirty="0">
                <a:solidFill>
                  <a:srgbClr val="2E3C4E"/>
                </a:solidFill>
                <a:latin typeface="Host Grotesk Medium" pitchFamily="34" charset="0"/>
                <a:ea typeface="Host Grotesk Medium" pitchFamily="34" charset="-122"/>
                <a:cs typeface="Host Grotesk Medium" pitchFamily="34" charset="-120"/>
              </a:rPr>
              <a:t>V - Questions Méthodologiques en Matière d'Évaluation</a:t>
            </a:r>
            <a:endParaRPr lang="fr-FR" sz="3900" noProof="0" dirty="0"/>
          </a:p>
        </p:txBody>
      </p:sp>
      <p:pic>
        <p:nvPicPr>
          <p:cNvPr id="3" name="Image 0" descr="preencoded.png">
            <a:extLst>
              <a:ext uri="{FF2B5EF4-FFF2-40B4-BE49-F238E27FC236}">
                <a16:creationId xmlns:a16="http://schemas.microsoft.com/office/drawing/2014/main" id="{73D05ADA-CD95-3386-8C05-DCE270E85B6E}"/>
              </a:ext>
            </a:extLst>
          </p:cNvPr>
          <p:cNvPicPr>
            <a:picLocks noChangeAspect="1"/>
          </p:cNvPicPr>
          <p:nvPr/>
        </p:nvPicPr>
        <p:blipFill>
          <a:blip r:embed="rId3"/>
          <a:stretch>
            <a:fillRect/>
          </a:stretch>
        </p:blipFill>
        <p:spPr>
          <a:xfrm>
            <a:off x="699968" y="2076807"/>
            <a:ext cx="4276844" cy="91440"/>
          </a:xfrm>
          <a:prstGeom prst="rect">
            <a:avLst/>
          </a:prstGeom>
        </p:spPr>
      </p:pic>
      <p:pic>
        <p:nvPicPr>
          <p:cNvPr id="4" name="Image 1" descr="preencoded.png">
            <a:extLst>
              <a:ext uri="{FF2B5EF4-FFF2-40B4-BE49-F238E27FC236}">
                <a16:creationId xmlns:a16="http://schemas.microsoft.com/office/drawing/2014/main" id="{C3A36DCD-C8D2-E6F3-ED2B-4B5190D35423}"/>
              </a:ext>
            </a:extLst>
          </p:cNvPr>
          <p:cNvPicPr>
            <a:picLocks noChangeAspect="1"/>
          </p:cNvPicPr>
          <p:nvPr/>
        </p:nvPicPr>
        <p:blipFill>
          <a:blip r:embed="rId4"/>
          <a:stretch>
            <a:fillRect/>
          </a:stretch>
        </p:blipFill>
        <p:spPr>
          <a:xfrm>
            <a:off x="2538353" y="1799749"/>
            <a:ext cx="599956" cy="599956"/>
          </a:xfrm>
          <a:prstGeom prst="rect">
            <a:avLst/>
          </a:prstGeom>
        </p:spPr>
      </p:pic>
      <p:sp>
        <p:nvSpPr>
          <p:cNvPr id="5" name="Text 1">
            <a:extLst>
              <a:ext uri="{FF2B5EF4-FFF2-40B4-BE49-F238E27FC236}">
                <a16:creationId xmlns:a16="http://schemas.microsoft.com/office/drawing/2014/main" id="{8C750FCC-D789-9E80-8EBA-BA89D48D3B5D}"/>
              </a:ext>
            </a:extLst>
          </p:cNvPr>
          <p:cNvSpPr/>
          <p:nvPr/>
        </p:nvSpPr>
        <p:spPr>
          <a:xfrm>
            <a:off x="2718375" y="1949768"/>
            <a:ext cx="239911" cy="299918"/>
          </a:xfrm>
          <a:prstGeom prst="rect">
            <a:avLst/>
          </a:prstGeom>
          <a:noFill/>
          <a:ln/>
        </p:spPr>
        <p:txBody>
          <a:bodyPr wrap="none" lIns="0" tIns="0" rIns="0" bIns="0" rtlCol="0" anchor="t"/>
          <a:lstStyle/>
          <a:p>
            <a:pPr marL="0" indent="0" algn="l">
              <a:lnSpc>
                <a:spcPts val="2800"/>
              </a:lnSpc>
              <a:buNone/>
            </a:pPr>
            <a:r>
              <a:rPr lang="fr-FR" sz="1850" noProof="0" dirty="0">
                <a:solidFill>
                  <a:srgbClr val="000000"/>
                </a:solidFill>
                <a:latin typeface="Host Grotesk Medium" pitchFamily="34" charset="0"/>
                <a:ea typeface="Host Grotesk Medium" pitchFamily="34" charset="-122"/>
                <a:cs typeface="Host Grotesk Medium" pitchFamily="34" charset="-120"/>
              </a:rPr>
              <a:t>1</a:t>
            </a:r>
            <a:endParaRPr lang="fr-FR" sz="1850" noProof="0" dirty="0"/>
          </a:p>
        </p:txBody>
      </p:sp>
      <p:sp>
        <p:nvSpPr>
          <p:cNvPr id="6" name="Text 2">
            <a:extLst>
              <a:ext uri="{FF2B5EF4-FFF2-40B4-BE49-F238E27FC236}">
                <a16:creationId xmlns:a16="http://schemas.microsoft.com/office/drawing/2014/main" id="{203ABD04-DBAE-5A8E-7438-183CEEACC493}"/>
              </a:ext>
            </a:extLst>
          </p:cNvPr>
          <p:cNvSpPr/>
          <p:nvPr/>
        </p:nvSpPr>
        <p:spPr>
          <a:xfrm>
            <a:off x="922734" y="2599611"/>
            <a:ext cx="2898577" cy="312539"/>
          </a:xfrm>
          <a:prstGeom prst="rect">
            <a:avLst/>
          </a:prstGeom>
          <a:noFill/>
          <a:ln/>
        </p:spPr>
        <p:txBody>
          <a:bodyPr wrap="none" lIns="0" tIns="0" rIns="0" bIns="0" rtlCol="0" anchor="t"/>
          <a:lstStyle/>
          <a:p>
            <a:pPr marL="0" indent="0" algn="l">
              <a:lnSpc>
                <a:spcPts val="2450"/>
              </a:lnSpc>
              <a:buNone/>
            </a:pPr>
            <a:r>
              <a:rPr lang="fr-FR" sz="1950" noProof="0" dirty="0">
                <a:solidFill>
                  <a:srgbClr val="384653"/>
                </a:solidFill>
                <a:latin typeface="Host Grotesk Medium" pitchFamily="34" charset="0"/>
                <a:ea typeface="Host Grotesk Medium" pitchFamily="34" charset="-122"/>
                <a:cs typeface="Host Grotesk Medium" pitchFamily="34" charset="-120"/>
              </a:rPr>
              <a:t>Valeur ajoutée et partage</a:t>
            </a:r>
            <a:endParaRPr lang="fr-FR" sz="1950" noProof="0" dirty="0"/>
          </a:p>
        </p:txBody>
      </p:sp>
      <p:sp>
        <p:nvSpPr>
          <p:cNvPr id="7" name="Text 3">
            <a:extLst>
              <a:ext uri="{FF2B5EF4-FFF2-40B4-BE49-F238E27FC236}">
                <a16:creationId xmlns:a16="http://schemas.microsoft.com/office/drawing/2014/main" id="{D9CD93D3-F224-6D75-CF2E-0195B1AD8448}"/>
              </a:ext>
            </a:extLst>
          </p:cNvPr>
          <p:cNvSpPr/>
          <p:nvPr/>
        </p:nvSpPr>
        <p:spPr>
          <a:xfrm>
            <a:off x="922734" y="3032046"/>
            <a:ext cx="3831312" cy="1800225"/>
          </a:xfrm>
          <a:prstGeom prst="rect">
            <a:avLst/>
          </a:prstGeom>
          <a:noFill/>
          <a:ln/>
        </p:spPr>
        <p:txBody>
          <a:bodyPr wrap="square" lIns="0" tIns="0" rIns="0" bIns="0" rtlCol="0" anchor="t"/>
          <a:lstStyle/>
          <a:p>
            <a:pPr marL="0" indent="0" algn="l">
              <a:lnSpc>
                <a:spcPts val="2350"/>
              </a:lnSpc>
              <a:buNone/>
            </a:pPr>
            <a:r>
              <a:rPr lang="fr-FR" sz="1550" noProof="0" dirty="0">
                <a:solidFill>
                  <a:srgbClr val="384653"/>
                </a:solidFill>
                <a:latin typeface="Roboto" pitchFamily="34" charset="0"/>
                <a:ea typeface="Roboto" pitchFamily="34" charset="-122"/>
                <a:cs typeface="Roboto" pitchFamily="34" charset="-120"/>
              </a:rPr>
              <a:t>Doit-on prendre en compte la valeur ajoutée et la partager dans le cadre de l'expertise, ou doit-on fixer la valeur "classiquement" puis intégrer la valeur ajoutée dans le cadre des négociations avec le syndicat des copropriétaires ?</a:t>
            </a:r>
            <a:endParaRPr lang="fr-FR" sz="1550" noProof="0" dirty="0"/>
          </a:p>
        </p:txBody>
      </p:sp>
      <p:pic>
        <p:nvPicPr>
          <p:cNvPr id="8" name="Image 2" descr="preencoded.png">
            <a:extLst>
              <a:ext uri="{FF2B5EF4-FFF2-40B4-BE49-F238E27FC236}">
                <a16:creationId xmlns:a16="http://schemas.microsoft.com/office/drawing/2014/main" id="{CF33CF49-E706-298C-B089-843B3C04219E}"/>
              </a:ext>
            </a:extLst>
          </p:cNvPr>
          <p:cNvPicPr>
            <a:picLocks noChangeAspect="1"/>
          </p:cNvPicPr>
          <p:nvPr/>
        </p:nvPicPr>
        <p:blipFill>
          <a:blip r:embed="rId3"/>
          <a:stretch>
            <a:fillRect/>
          </a:stretch>
        </p:blipFill>
        <p:spPr>
          <a:xfrm>
            <a:off x="5176718" y="2076807"/>
            <a:ext cx="4276844" cy="91440"/>
          </a:xfrm>
          <a:prstGeom prst="rect">
            <a:avLst/>
          </a:prstGeom>
        </p:spPr>
      </p:pic>
      <p:pic>
        <p:nvPicPr>
          <p:cNvPr id="9" name="Image 3" descr="preencoded.png">
            <a:extLst>
              <a:ext uri="{FF2B5EF4-FFF2-40B4-BE49-F238E27FC236}">
                <a16:creationId xmlns:a16="http://schemas.microsoft.com/office/drawing/2014/main" id="{B036F66C-9A5F-A656-890D-8E2DC86352D7}"/>
              </a:ext>
            </a:extLst>
          </p:cNvPr>
          <p:cNvPicPr>
            <a:picLocks noChangeAspect="1"/>
          </p:cNvPicPr>
          <p:nvPr/>
        </p:nvPicPr>
        <p:blipFill>
          <a:blip r:embed="rId4"/>
          <a:stretch>
            <a:fillRect/>
          </a:stretch>
        </p:blipFill>
        <p:spPr>
          <a:xfrm>
            <a:off x="7015103" y="1799749"/>
            <a:ext cx="599956" cy="599956"/>
          </a:xfrm>
          <a:prstGeom prst="rect">
            <a:avLst/>
          </a:prstGeom>
        </p:spPr>
      </p:pic>
      <p:sp>
        <p:nvSpPr>
          <p:cNvPr id="10" name="Text 4">
            <a:extLst>
              <a:ext uri="{FF2B5EF4-FFF2-40B4-BE49-F238E27FC236}">
                <a16:creationId xmlns:a16="http://schemas.microsoft.com/office/drawing/2014/main" id="{7388C871-CC9B-52B3-691D-87DCA24CDA9F}"/>
              </a:ext>
            </a:extLst>
          </p:cNvPr>
          <p:cNvSpPr/>
          <p:nvPr/>
        </p:nvSpPr>
        <p:spPr>
          <a:xfrm>
            <a:off x="7195125" y="1949768"/>
            <a:ext cx="239911" cy="299918"/>
          </a:xfrm>
          <a:prstGeom prst="rect">
            <a:avLst/>
          </a:prstGeom>
          <a:noFill/>
          <a:ln/>
        </p:spPr>
        <p:txBody>
          <a:bodyPr wrap="none" lIns="0" tIns="0" rIns="0" bIns="0" rtlCol="0" anchor="t"/>
          <a:lstStyle/>
          <a:p>
            <a:pPr marL="0" indent="0" algn="l">
              <a:lnSpc>
                <a:spcPts val="2800"/>
              </a:lnSpc>
              <a:buNone/>
            </a:pPr>
            <a:r>
              <a:rPr lang="fr-FR" sz="1850" noProof="0" dirty="0">
                <a:solidFill>
                  <a:srgbClr val="000000"/>
                </a:solidFill>
                <a:latin typeface="Host Grotesk Medium" pitchFamily="34" charset="0"/>
                <a:ea typeface="Host Grotesk Medium" pitchFamily="34" charset="-122"/>
                <a:cs typeface="Host Grotesk Medium" pitchFamily="34" charset="-120"/>
              </a:rPr>
              <a:t>2</a:t>
            </a:r>
            <a:endParaRPr lang="fr-FR" sz="1850" noProof="0" dirty="0"/>
          </a:p>
        </p:txBody>
      </p:sp>
      <p:sp>
        <p:nvSpPr>
          <p:cNvPr id="11" name="Text 5">
            <a:extLst>
              <a:ext uri="{FF2B5EF4-FFF2-40B4-BE49-F238E27FC236}">
                <a16:creationId xmlns:a16="http://schemas.microsoft.com/office/drawing/2014/main" id="{0CB5D170-5E61-AC6B-5C0F-907B2B521ACF}"/>
              </a:ext>
            </a:extLst>
          </p:cNvPr>
          <p:cNvSpPr/>
          <p:nvPr/>
        </p:nvSpPr>
        <p:spPr>
          <a:xfrm>
            <a:off x="5399484" y="2599611"/>
            <a:ext cx="3831312" cy="625078"/>
          </a:xfrm>
          <a:prstGeom prst="rect">
            <a:avLst/>
          </a:prstGeom>
          <a:noFill/>
          <a:ln/>
        </p:spPr>
        <p:txBody>
          <a:bodyPr wrap="square" lIns="0" tIns="0" rIns="0" bIns="0" rtlCol="0" anchor="t"/>
          <a:lstStyle/>
          <a:p>
            <a:pPr marL="0" indent="0" algn="l">
              <a:lnSpc>
                <a:spcPts val="2450"/>
              </a:lnSpc>
              <a:buNone/>
            </a:pPr>
            <a:r>
              <a:rPr lang="fr-FR" sz="1950" noProof="0" dirty="0">
                <a:solidFill>
                  <a:srgbClr val="384653"/>
                </a:solidFill>
                <a:latin typeface="Host Grotesk Medium" pitchFamily="34" charset="0"/>
                <a:ea typeface="Host Grotesk Medium" pitchFamily="34" charset="-122"/>
                <a:cs typeface="Host Grotesk Medium" pitchFamily="34" charset="-120"/>
              </a:rPr>
              <a:t>Valeur vénale / prix de convenance/Création de valeur</a:t>
            </a:r>
            <a:endParaRPr lang="fr-FR" sz="1950" noProof="0" dirty="0"/>
          </a:p>
        </p:txBody>
      </p:sp>
      <p:sp>
        <p:nvSpPr>
          <p:cNvPr id="12" name="Text 6">
            <a:extLst>
              <a:ext uri="{FF2B5EF4-FFF2-40B4-BE49-F238E27FC236}">
                <a16:creationId xmlns:a16="http://schemas.microsoft.com/office/drawing/2014/main" id="{235B5676-228B-2A2D-3434-F30027E51B1B}"/>
              </a:ext>
            </a:extLst>
          </p:cNvPr>
          <p:cNvSpPr/>
          <p:nvPr/>
        </p:nvSpPr>
        <p:spPr>
          <a:xfrm>
            <a:off x="5399484" y="3344585"/>
            <a:ext cx="3831312" cy="1200150"/>
          </a:xfrm>
          <a:prstGeom prst="rect">
            <a:avLst/>
          </a:prstGeom>
          <a:noFill/>
          <a:ln/>
        </p:spPr>
        <p:txBody>
          <a:bodyPr wrap="square" lIns="0" tIns="0" rIns="0" bIns="0" rtlCol="0" anchor="t"/>
          <a:lstStyle/>
          <a:p>
            <a:pPr marL="0" indent="0" algn="l">
              <a:lnSpc>
                <a:spcPts val="2350"/>
              </a:lnSpc>
              <a:buNone/>
            </a:pPr>
            <a:r>
              <a:rPr lang="fr-FR" sz="1550" noProof="0" dirty="0">
                <a:solidFill>
                  <a:srgbClr val="384653"/>
                </a:solidFill>
                <a:latin typeface="Roboto" pitchFamily="34" charset="0"/>
                <a:ea typeface="Roboto" pitchFamily="34" charset="-122"/>
                <a:cs typeface="Roboto" pitchFamily="34" charset="-120"/>
              </a:rPr>
              <a:t>Peut-on parler d'une valeur vénale dans ce type de situation, ou s'agit-il plutôt d'un prix de convenance lié à un intérêt spécifique de l'acquéreur potentiel ?</a:t>
            </a:r>
            <a:endParaRPr lang="fr-FR" sz="1550" noProof="0" dirty="0"/>
          </a:p>
        </p:txBody>
      </p:sp>
      <p:pic>
        <p:nvPicPr>
          <p:cNvPr id="13" name="Image 4" descr="preencoded.png">
            <a:extLst>
              <a:ext uri="{FF2B5EF4-FFF2-40B4-BE49-F238E27FC236}">
                <a16:creationId xmlns:a16="http://schemas.microsoft.com/office/drawing/2014/main" id="{661D6DBF-E5D7-3167-E260-2E4512A9408C}"/>
              </a:ext>
            </a:extLst>
          </p:cNvPr>
          <p:cNvPicPr>
            <a:picLocks noChangeAspect="1"/>
          </p:cNvPicPr>
          <p:nvPr/>
        </p:nvPicPr>
        <p:blipFill>
          <a:blip r:embed="rId3"/>
          <a:stretch>
            <a:fillRect/>
          </a:stretch>
        </p:blipFill>
        <p:spPr>
          <a:xfrm>
            <a:off x="9653468" y="2076807"/>
            <a:ext cx="4276844" cy="91440"/>
          </a:xfrm>
          <a:prstGeom prst="rect">
            <a:avLst/>
          </a:prstGeom>
        </p:spPr>
      </p:pic>
      <p:pic>
        <p:nvPicPr>
          <p:cNvPr id="14" name="Image 5" descr="preencoded.png">
            <a:extLst>
              <a:ext uri="{FF2B5EF4-FFF2-40B4-BE49-F238E27FC236}">
                <a16:creationId xmlns:a16="http://schemas.microsoft.com/office/drawing/2014/main" id="{5ACE784A-51A4-BEA0-19E5-EA46476DE25D}"/>
              </a:ext>
            </a:extLst>
          </p:cNvPr>
          <p:cNvPicPr>
            <a:picLocks noChangeAspect="1"/>
          </p:cNvPicPr>
          <p:nvPr/>
        </p:nvPicPr>
        <p:blipFill>
          <a:blip r:embed="rId4"/>
          <a:stretch>
            <a:fillRect/>
          </a:stretch>
        </p:blipFill>
        <p:spPr>
          <a:xfrm>
            <a:off x="11491853" y="1799749"/>
            <a:ext cx="599956" cy="599956"/>
          </a:xfrm>
          <a:prstGeom prst="rect">
            <a:avLst/>
          </a:prstGeom>
        </p:spPr>
      </p:pic>
      <p:sp>
        <p:nvSpPr>
          <p:cNvPr id="15" name="Text 7">
            <a:extLst>
              <a:ext uri="{FF2B5EF4-FFF2-40B4-BE49-F238E27FC236}">
                <a16:creationId xmlns:a16="http://schemas.microsoft.com/office/drawing/2014/main" id="{AB1D87F7-8CE0-3A67-210F-BB99BB0305BE}"/>
              </a:ext>
            </a:extLst>
          </p:cNvPr>
          <p:cNvSpPr/>
          <p:nvPr/>
        </p:nvSpPr>
        <p:spPr>
          <a:xfrm>
            <a:off x="11671875" y="1949768"/>
            <a:ext cx="239911" cy="299918"/>
          </a:xfrm>
          <a:prstGeom prst="rect">
            <a:avLst/>
          </a:prstGeom>
          <a:noFill/>
          <a:ln/>
        </p:spPr>
        <p:txBody>
          <a:bodyPr wrap="none" lIns="0" tIns="0" rIns="0" bIns="0" rtlCol="0" anchor="t"/>
          <a:lstStyle/>
          <a:p>
            <a:pPr marL="0" indent="0" algn="l">
              <a:lnSpc>
                <a:spcPts val="2800"/>
              </a:lnSpc>
              <a:buNone/>
            </a:pPr>
            <a:r>
              <a:rPr lang="fr-FR" sz="1850" noProof="0" dirty="0">
                <a:solidFill>
                  <a:srgbClr val="000000"/>
                </a:solidFill>
                <a:latin typeface="Host Grotesk Medium" pitchFamily="34" charset="0"/>
                <a:ea typeface="Host Grotesk Medium" pitchFamily="34" charset="-122"/>
                <a:cs typeface="Host Grotesk Medium" pitchFamily="34" charset="-120"/>
              </a:rPr>
              <a:t>3</a:t>
            </a:r>
            <a:endParaRPr lang="fr-FR" sz="1850" noProof="0" dirty="0"/>
          </a:p>
        </p:txBody>
      </p:sp>
      <p:sp>
        <p:nvSpPr>
          <p:cNvPr id="16" name="Text 8">
            <a:extLst>
              <a:ext uri="{FF2B5EF4-FFF2-40B4-BE49-F238E27FC236}">
                <a16:creationId xmlns:a16="http://schemas.microsoft.com/office/drawing/2014/main" id="{98075BF7-D0D1-1A01-ED90-6F806C7F64D4}"/>
              </a:ext>
            </a:extLst>
          </p:cNvPr>
          <p:cNvSpPr/>
          <p:nvPr/>
        </p:nvSpPr>
        <p:spPr>
          <a:xfrm>
            <a:off x="9876234" y="2599611"/>
            <a:ext cx="3448526" cy="312539"/>
          </a:xfrm>
          <a:prstGeom prst="rect">
            <a:avLst/>
          </a:prstGeom>
          <a:noFill/>
          <a:ln/>
        </p:spPr>
        <p:txBody>
          <a:bodyPr wrap="none" lIns="0" tIns="0" rIns="0" bIns="0" rtlCol="0" anchor="t"/>
          <a:lstStyle/>
          <a:p>
            <a:pPr marL="0" indent="0" algn="l">
              <a:lnSpc>
                <a:spcPts val="2450"/>
              </a:lnSpc>
              <a:buNone/>
            </a:pPr>
            <a:r>
              <a:rPr lang="fr-FR" sz="1950" noProof="0" dirty="0">
                <a:solidFill>
                  <a:srgbClr val="384653"/>
                </a:solidFill>
                <a:latin typeface="Host Grotesk Medium" pitchFamily="34" charset="0"/>
                <a:ea typeface="Host Grotesk Medium" pitchFamily="34" charset="-122"/>
                <a:cs typeface="Host Grotesk Medium" pitchFamily="34" charset="-120"/>
              </a:rPr>
              <a:t>Avantages pour la copropriété</a:t>
            </a:r>
            <a:endParaRPr lang="fr-FR" sz="1950" noProof="0" dirty="0"/>
          </a:p>
        </p:txBody>
      </p:sp>
      <p:sp>
        <p:nvSpPr>
          <p:cNvPr id="17" name="Text 9">
            <a:extLst>
              <a:ext uri="{FF2B5EF4-FFF2-40B4-BE49-F238E27FC236}">
                <a16:creationId xmlns:a16="http://schemas.microsoft.com/office/drawing/2014/main" id="{842975DA-ECC2-E979-2E1A-5F79BB8C42C2}"/>
              </a:ext>
            </a:extLst>
          </p:cNvPr>
          <p:cNvSpPr/>
          <p:nvPr/>
        </p:nvSpPr>
        <p:spPr>
          <a:xfrm>
            <a:off x="9876234" y="3032046"/>
            <a:ext cx="3831312" cy="1500188"/>
          </a:xfrm>
          <a:prstGeom prst="rect">
            <a:avLst/>
          </a:prstGeom>
          <a:noFill/>
          <a:ln/>
        </p:spPr>
        <p:txBody>
          <a:bodyPr wrap="square" lIns="0" tIns="0" rIns="0" bIns="0" rtlCol="0" anchor="t"/>
          <a:lstStyle/>
          <a:p>
            <a:pPr marL="0" indent="0" algn="l">
              <a:lnSpc>
                <a:spcPts val="2350"/>
              </a:lnSpc>
              <a:buNone/>
            </a:pPr>
            <a:r>
              <a:rPr lang="fr-FR" sz="1550" noProof="0" dirty="0">
                <a:solidFill>
                  <a:srgbClr val="384653"/>
                </a:solidFill>
                <a:latin typeface="Roboto" pitchFamily="34" charset="0"/>
                <a:ea typeface="Roboto" pitchFamily="34" charset="-122"/>
                <a:cs typeface="Roboto" pitchFamily="34" charset="-120"/>
              </a:rPr>
              <a:t>Doit-on tenir compte de l'avantage procuré aux autres copropriétaires du fait de la création de lot(s) supplémentaire(s) et de l'intégration des tantièmes dans le numérateur au niveau des charges ?</a:t>
            </a:r>
            <a:endParaRPr lang="fr-FR" sz="1550" noProof="0" dirty="0"/>
          </a:p>
        </p:txBody>
      </p:sp>
      <p:sp>
        <p:nvSpPr>
          <p:cNvPr id="18" name="Text 10">
            <a:extLst>
              <a:ext uri="{FF2B5EF4-FFF2-40B4-BE49-F238E27FC236}">
                <a16:creationId xmlns:a16="http://schemas.microsoft.com/office/drawing/2014/main" id="{66085EC5-088E-3960-C00B-B0DECA4697E5}"/>
              </a:ext>
            </a:extLst>
          </p:cNvPr>
          <p:cNvSpPr/>
          <p:nvPr/>
        </p:nvSpPr>
        <p:spPr>
          <a:xfrm>
            <a:off x="699968" y="5279946"/>
            <a:ext cx="13230463" cy="900113"/>
          </a:xfrm>
          <a:prstGeom prst="rect">
            <a:avLst/>
          </a:prstGeom>
          <a:noFill/>
          <a:ln/>
        </p:spPr>
        <p:txBody>
          <a:bodyPr wrap="square" lIns="0" tIns="0" rIns="0" bIns="0" rtlCol="0" anchor="t"/>
          <a:lstStyle/>
          <a:p>
            <a:pPr marL="0" indent="0" algn="l">
              <a:lnSpc>
                <a:spcPts val="2350"/>
              </a:lnSpc>
              <a:buNone/>
            </a:pPr>
            <a:endParaRPr lang="fr-FR" sz="1550" noProof="0" dirty="0"/>
          </a:p>
        </p:txBody>
      </p:sp>
      <p:sp>
        <p:nvSpPr>
          <p:cNvPr id="19" name="Text 11">
            <a:extLst>
              <a:ext uri="{FF2B5EF4-FFF2-40B4-BE49-F238E27FC236}">
                <a16:creationId xmlns:a16="http://schemas.microsoft.com/office/drawing/2014/main" id="{42FD788A-D6E2-09A9-0B01-B1C8CA420A05}"/>
              </a:ext>
            </a:extLst>
          </p:cNvPr>
          <p:cNvSpPr/>
          <p:nvPr/>
        </p:nvSpPr>
        <p:spPr>
          <a:xfrm>
            <a:off x="999887" y="6629876"/>
            <a:ext cx="12930545" cy="600075"/>
          </a:xfrm>
          <a:prstGeom prst="rect">
            <a:avLst/>
          </a:prstGeom>
          <a:noFill/>
          <a:ln/>
        </p:spPr>
        <p:txBody>
          <a:bodyPr wrap="square" lIns="0" tIns="0" rIns="0" bIns="0" rtlCol="0" anchor="t"/>
          <a:lstStyle/>
          <a:p>
            <a:pPr marL="0" indent="0" algn="l">
              <a:lnSpc>
                <a:spcPts val="2350"/>
              </a:lnSpc>
              <a:buNone/>
            </a:pPr>
            <a:endParaRPr lang="fr-FR" sz="1550" noProof="0" dirty="0"/>
          </a:p>
        </p:txBody>
      </p:sp>
      <p:sp>
        <p:nvSpPr>
          <p:cNvPr id="20" name="Shape 12">
            <a:extLst>
              <a:ext uri="{FF2B5EF4-FFF2-40B4-BE49-F238E27FC236}">
                <a16:creationId xmlns:a16="http://schemas.microsoft.com/office/drawing/2014/main" id="{FBDE453A-8A29-45E6-4F73-6A86F84FB0FC}"/>
              </a:ext>
            </a:extLst>
          </p:cNvPr>
          <p:cNvSpPr/>
          <p:nvPr/>
        </p:nvSpPr>
        <p:spPr>
          <a:xfrm>
            <a:off x="699968" y="6404967"/>
            <a:ext cx="22860" cy="1049893"/>
          </a:xfrm>
          <a:prstGeom prst="rect">
            <a:avLst/>
          </a:prstGeom>
          <a:solidFill>
            <a:srgbClr val="95CCDA"/>
          </a:solidFill>
          <a:ln/>
        </p:spPr>
        <p:txBody>
          <a:bodyPr/>
          <a:lstStyle/>
          <a:p>
            <a:endParaRPr lang="fr-FR" noProof="0" dirty="0"/>
          </a:p>
        </p:txBody>
      </p:sp>
    </p:spTree>
    <p:extLst>
      <p:ext uri="{BB962C8B-B14F-4D97-AF65-F5344CB8AC3E}">
        <p14:creationId xmlns:p14="http://schemas.microsoft.com/office/powerpoint/2010/main" val="14342385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976076-1AFB-14FA-C094-8A44780869F5}"/>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EF6D5C27-1675-3F24-F0CA-FE67C2AB9AD8}"/>
              </a:ext>
            </a:extLst>
          </p:cNvPr>
          <p:cNvSpPr/>
          <p:nvPr/>
        </p:nvSpPr>
        <p:spPr>
          <a:xfrm>
            <a:off x="699968" y="774740"/>
            <a:ext cx="12666583" cy="625078"/>
          </a:xfrm>
          <a:prstGeom prst="rect">
            <a:avLst/>
          </a:prstGeom>
          <a:noFill/>
          <a:ln/>
        </p:spPr>
        <p:txBody>
          <a:bodyPr wrap="none" lIns="0" tIns="0" rIns="0" bIns="0" rtlCol="0" anchor="t"/>
          <a:lstStyle/>
          <a:p>
            <a:pPr marL="0" indent="0" algn="l">
              <a:lnSpc>
                <a:spcPts val="4900"/>
              </a:lnSpc>
              <a:buNone/>
            </a:pPr>
            <a:r>
              <a:rPr lang="fr-FR" sz="3900" noProof="0" dirty="0">
                <a:solidFill>
                  <a:srgbClr val="2E3C4E"/>
                </a:solidFill>
                <a:latin typeface="Host Grotesk Medium" pitchFamily="34" charset="0"/>
                <a:ea typeface="Host Grotesk Medium" pitchFamily="34" charset="-122"/>
                <a:cs typeface="Host Grotesk Medium" pitchFamily="34" charset="-120"/>
              </a:rPr>
              <a:t>V - Questions Méthodologiques en Matière d'Évaluation</a:t>
            </a:r>
            <a:endParaRPr lang="fr-FR" sz="3900" noProof="0" dirty="0"/>
          </a:p>
        </p:txBody>
      </p:sp>
      <p:sp>
        <p:nvSpPr>
          <p:cNvPr id="6" name="Text 2">
            <a:extLst>
              <a:ext uri="{FF2B5EF4-FFF2-40B4-BE49-F238E27FC236}">
                <a16:creationId xmlns:a16="http://schemas.microsoft.com/office/drawing/2014/main" id="{A782B563-CB46-9857-D467-3D008E92B8D7}"/>
              </a:ext>
            </a:extLst>
          </p:cNvPr>
          <p:cNvSpPr/>
          <p:nvPr/>
        </p:nvSpPr>
        <p:spPr>
          <a:xfrm>
            <a:off x="922734" y="2599611"/>
            <a:ext cx="2898577" cy="312539"/>
          </a:xfrm>
          <a:prstGeom prst="rect">
            <a:avLst/>
          </a:prstGeom>
          <a:noFill/>
          <a:ln/>
        </p:spPr>
        <p:txBody>
          <a:bodyPr wrap="none" lIns="0" tIns="0" rIns="0" bIns="0" rtlCol="0" anchor="t"/>
          <a:lstStyle/>
          <a:p>
            <a:pPr marL="0" indent="0" algn="l">
              <a:lnSpc>
                <a:spcPts val="2450"/>
              </a:lnSpc>
              <a:buNone/>
            </a:pPr>
            <a:endParaRPr lang="fr-FR" sz="1950" noProof="0" dirty="0"/>
          </a:p>
        </p:txBody>
      </p:sp>
      <p:sp>
        <p:nvSpPr>
          <p:cNvPr id="7" name="Text 3">
            <a:extLst>
              <a:ext uri="{FF2B5EF4-FFF2-40B4-BE49-F238E27FC236}">
                <a16:creationId xmlns:a16="http://schemas.microsoft.com/office/drawing/2014/main" id="{76FE893E-CC2F-D39B-A149-276C4213DCD4}"/>
              </a:ext>
            </a:extLst>
          </p:cNvPr>
          <p:cNvSpPr/>
          <p:nvPr/>
        </p:nvSpPr>
        <p:spPr>
          <a:xfrm>
            <a:off x="922734" y="3032046"/>
            <a:ext cx="3831312" cy="1800225"/>
          </a:xfrm>
          <a:prstGeom prst="rect">
            <a:avLst/>
          </a:prstGeom>
          <a:noFill/>
          <a:ln/>
        </p:spPr>
        <p:txBody>
          <a:bodyPr wrap="square" lIns="0" tIns="0" rIns="0" bIns="0" rtlCol="0" anchor="t"/>
          <a:lstStyle/>
          <a:p>
            <a:pPr marL="0" indent="0" algn="l">
              <a:lnSpc>
                <a:spcPts val="2350"/>
              </a:lnSpc>
              <a:buNone/>
            </a:pPr>
            <a:endParaRPr lang="fr-FR" sz="1550" noProof="0" dirty="0"/>
          </a:p>
        </p:txBody>
      </p:sp>
      <p:pic>
        <p:nvPicPr>
          <p:cNvPr id="9" name="Image 3" descr="preencoded.png">
            <a:extLst>
              <a:ext uri="{FF2B5EF4-FFF2-40B4-BE49-F238E27FC236}">
                <a16:creationId xmlns:a16="http://schemas.microsoft.com/office/drawing/2014/main" id="{F72DAFB1-A4DE-0378-DB90-3B2B527F8943}"/>
              </a:ext>
            </a:extLst>
          </p:cNvPr>
          <p:cNvPicPr>
            <a:picLocks noChangeAspect="1"/>
          </p:cNvPicPr>
          <p:nvPr/>
        </p:nvPicPr>
        <p:blipFill>
          <a:blip r:embed="rId3"/>
          <a:stretch>
            <a:fillRect/>
          </a:stretch>
        </p:blipFill>
        <p:spPr>
          <a:xfrm>
            <a:off x="7015103" y="1799749"/>
            <a:ext cx="599956" cy="599956"/>
          </a:xfrm>
          <a:prstGeom prst="rect">
            <a:avLst/>
          </a:prstGeom>
        </p:spPr>
      </p:pic>
      <p:sp>
        <p:nvSpPr>
          <p:cNvPr id="10" name="Text 4">
            <a:extLst>
              <a:ext uri="{FF2B5EF4-FFF2-40B4-BE49-F238E27FC236}">
                <a16:creationId xmlns:a16="http://schemas.microsoft.com/office/drawing/2014/main" id="{1CCB7B94-3D77-3CE7-BDD9-F6E05C2DCFAD}"/>
              </a:ext>
            </a:extLst>
          </p:cNvPr>
          <p:cNvSpPr/>
          <p:nvPr/>
        </p:nvSpPr>
        <p:spPr>
          <a:xfrm>
            <a:off x="7195125" y="1949768"/>
            <a:ext cx="239911" cy="299918"/>
          </a:xfrm>
          <a:prstGeom prst="rect">
            <a:avLst/>
          </a:prstGeom>
          <a:noFill/>
          <a:ln/>
        </p:spPr>
        <p:txBody>
          <a:bodyPr wrap="none" lIns="0" tIns="0" rIns="0" bIns="0" rtlCol="0" anchor="t"/>
          <a:lstStyle/>
          <a:p>
            <a:pPr marL="0" indent="0" algn="l">
              <a:lnSpc>
                <a:spcPts val="2800"/>
              </a:lnSpc>
              <a:buNone/>
            </a:pPr>
            <a:endParaRPr lang="fr-FR" sz="1850" noProof="0" dirty="0"/>
          </a:p>
        </p:txBody>
      </p:sp>
      <p:sp>
        <p:nvSpPr>
          <p:cNvPr id="11" name="Text 5">
            <a:extLst>
              <a:ext uri="{FF2B5EF4-FFF2-40B4-BE49-F238E27FC236}">
                <a16:creationId xmlns:a16="http://schemas.microsoft.com/office/drawing/2014/main" id="{60F18516-7484-5C2B-80A4-3D6AC6A98024}"/>
              </a:ext>
            </a:extLst>
          </p:cNvPr>
          <p:cNvSpPr/>
          <p:nvPr/>
        </p:nvSpPr>
        <p:spPr>
          <a:xfrm>
            <a:off x="5399484" y="2599611"/>
            <a:ext cx="3831312" cy="625078"/>
          </a:xfrm>
          <a:prstGeom prst="rect">
            <a:avLst/>
          </a:prstGeom>
          <a:noFill/>
          <a:ln/>
        </p:spPr>
        <p:txBody>
          <a:bodyPr wrap="square" lIns="0" tIns="0" rIns="0" bIns="0" rtlCol="0" anchor="t"/>
          <a:lstStyle/>
          <a:p>
            <a:pPr marL="0" indent="0" algn="l">
              <a:lnSpc>
                <a:spcPts val="2450"/>
              </a:lnSpc>
              <a:buNone/>
            </a:pPr>
            <a:endParaRPr lang="fr-FR" sz="1950" noProof="0" dirty="0"/>
          </a:p>
        </p:txBody>
      </p:sp>
      <p:sp>
        <p:nvSpPr>
          <p:cNvPr id="12" name="Text 6">
            <a:extLst>
              <a:ext uri="{FF2B5EF4-FFF2-40B4-BE49-F238E27FC236}">
                <a16:creationId xmlns:a16="http://schemas.microsoft.com/office/drawing/2014/main" id="{A7835AB6-8915-8ACC-D8EA-BBA1DFF2A337}"/>
              </a:ext>
            </a:extLst>
          </p:cNvPr>
          <p:cNvSpPr/>
          <p:nvPr/>
        </p:nvSpPr>
        <p:spPr>
          <a:xfrm>
            <a:off x="5399484" y="3344585"/>
            <a:ext cx="3831312" cy="1200150"/>
          </a:xfrm>
          <a:prstGeom prst="rect">
            <a:avLst/>
          </a:prstGeom>
          <a:noFill/>
          <a:ln/>
        </p:spPr>
        <p:txBody>
          <a:bodyPr wrap="square" lIns="0" tIns="0" rIns="0" bIns="0" rtlCol="0" anchor="t"/>
          <a:lstStyle/>
          <a:p>
            <a:pPr marL="0" indent="0" algn="l">
              <a:lnSpc>
                <a:spcPts val="2350"/>
              </a:lnSpc>
              <a:buNone/>
            </a:pPr>
            <a:endParaRPr lang="fr-FR" sz="1550" noProof="0" dirty="0"/>
          </a:p>
        </p:txBody>
      </p:sp>
      <p:pic>
        <p:nvPicPr>
          <p:cNvPr id="14" name="Image 5" descr="preencoded.png">
            <a:extLst>
              <a:ext uri="{FF2B5EF4-FFF2-40B4-BE49-F238E27FC236}">
                <a16:creationId xmlns:a16="http://schemas.microsoft.com/office/drawing/2014/main" id="{1E01F12A-5675-0E54-0546-E903B582B994}"/>
              </a:ext>
            </a:extLst>
          </p:cNvPr>
          <p:cNvPicPr>
            <a:picLocks noChangeAspect="1"/>
          </p:cNvPicPr>
          <p:nvPr/>
        </p:nvPicPr>
        <p:blipFill>
          <a:blip r:embed="rId3"/>
          <a:stretch>
            <a:fillRect/>
          </a:stretch>
        </p:blipFill>
        <p:spPr>
          <a:xfrm>
            <a:off x="11491853" y="1799749"/>
            <a:ext cx="599956" cy="599956"/>
          </a:xfrm>
          <a:prstGeom prst="rect">
            <a:avLst/>
          </a:prstGeom>
        </p:spPr>
      </p:pic>
      <p:sp>
        <p:nvSpPr>
          <p:cNvPr id="15" name="Text 7">
            <a:extLst>
              <a:ext uri="{FF2B5EF4-FFF2-40B4-BE49-F238E27FC236}">
                <a16:creationId xmlns:a16="http://schemas.microsoft.com/office/drawing/2014/main" id="{C08B141B-35B3-49D9-FCF1-479074A330CA}"/>
              </a:ext>
            </a:extLst>
          </p:cNvPr>
          <p:cNvSpPr/>
          <p:nvPr/>
        </p:nvSpPr>
        <p:spPr>
          <a:xfrm>
            <a:off x="11671875" y="1949768"/>
            <a:ext cx="239911" cy="299918"/>
          </a:xfrm>
          <a:prstGeom prst="rect">
            <a:avLst/>
          </a:prstGeom>
          <a:noFill/>
          <a:ln/>
        </p:spPr>
        <p:txBody>
          <a:bodyPr wrap="none" lIns="0" tIns="0" rIns="0" bIns="0" rtlCol="0" anchor="t"/>
          <a:lstStyle/>
          <a:p>
            <a:pPr marL="0" indent="0" algn="l">
              <a:lnSpc>
                <a:spcPts val="2800"/>
              </a:lnSpc>
              <a:buNone/>
            </a:pPr>
            <a:endParaRPr lang="fr-FR" sz="1850" noProof="0" dirty="0"/>
          </a:p>
        </p:txBody>
      </p:sp>
      <p:sp>
        <p:nvSpPr>
          <p:cNvPr id="16" name="Text 8">
            <a:extLst>
              <a:ext uri="{FF2B5EF4-FFF2-40B4-BE49-F238E27FC236}">
                <a16:creationId xmlns:a16="http://schemas.microsoft.com/office/drawing/2014/main" id="{918C4171-3035-9598-710C-47F54E82CD41}"/>
              </a:ext>
            </a:extLst>
          </p:cNvPr>
          <p:cNvSpPr/>
          <p:nvPr/>
        </p:nvSpPr>
        <p:spPr>
          <a:xfrm>
            <a:off x="9876234" y="2599611"/>
            <a:ext cx="3448526" cy="312539"/>
          </a:xfrm>
          <a:prstGeom prst="rect">
            <a:avLst/>
          </a:prstGeom>
          <a:noFill/>
          <a:ln/>
        </p:spPr>
        <p:txBody>
          <a:bodyPr wrap="none" lIns="0" tIns="0" rIns="0" bIns="0" rtlCol="0" anchor="t"/>
          <a:lstStyle/>
          <a:p>
            <a:pPr marL="0" indent="0" algn="l">
              <a:lnSpc>
                <a:spcPts val="2450"/>
              </a:lnSpc>
              <a:buNone/>
            </a:pPr>
            <a:endParaRPr lang="fr-FR" sz="1950" noProof="0" dirty="0"/>
          </a:p>
        </p:txBody>
      </p:sp>
      <p:sp>
        <p:nvSpPr>
          <p:cNvPr id="17" name="Text 9">
            <a:extLst>
              <a:ext uri="{FF2B5EF4-FFF2-40B4-BE49-F238E27FC236}">
                <a16:creationId xmlns:a16="http://schemas.microsoft.com/office/drawing/2014/main" id="{7C88B0FE-A297-6D01-E18D-9940E61BF27E}"/>
              </a:ext>
            </a:extLst>
          </p:cNvPr>
          <p:cNvSpPr/>
          <p:nvPr/>
        </p:nvSpPr>
        <p:spPr>
          <a:xfrm>
            <a:off x="9876234" y="3032046"/>
            <a:ext cx="3831312" cy="1500188"/>
          </a:xfrm>
          <a:prstGeom prst="rect">
            <a:avLst/>
          </a:prstGeom>
          <a:noFill/>
          <a:ln/>
        </p:spPr>
        <p:txBody>
          <a:bodyPr wrap="square" lIns="0" tIns="0" rIns="0" bIns="0" rtlCol="0" anchor="t"/>
          <a:lstStyle/>
          <a:p>
            <a:pPr marL="0" indent="0" algn="l">
              <a:lnSpc>
                <a:spcPts val="2350"/>
              </a:lnSpc>
              <a:buNone/>
            </a:pPr>
            <a:endParaRPr lang="fr-FR" sz="1550" noProof="0" dirty="0"/>
          </a:p>
        </p:txBody>
      </p:sp>
      <p:sp>
        <p:nvSpPr>
          <p:cNvPr id="18" name="Text 10">
            <a:extLst>
              <a:ext uri="{FF2B5EF4-FFF2-40B4-BE49-F238E27FC236}">
                <a16:creationId xmlns:a16="http://schemas.microsoft.com/office/drawing/2014/main" id="{806A3D6B-FD49-FBD0-998D-4728C172AB1E}"/>
              </a:ext>
            </a:extLst>
          </p:cNvPr>
          <p:cNvSpPr/>
          <p:nvPr/>
        </p:nvSpPr>
        <p:spPr>
          <a:xfrm>
            <a:off x="922734" y="1799750"/>
            <a:ext cx="13007697" cy="312539"/>
          </a:xfrm>
          <a:prstGeom prst="rect">
            <a:avLst/>
          </a:prstGeom>
          <a:noFill/>
          <a:ln/>
        </p:spPr>
        <p:txBody>
          <a:bodyPr wrap="square" lIns="0" tIns="0" rIns="0" bIns="0" rtlCol="0" anchor="t"/>
          <a:lstStyle/>
          <a:p>
            <a:pPr marL="0" indent="0" algn="l">
              <a:lnSpc>
                <a:spcPts val="2350"/>
              </a:lnSpc>
              <a:buNone/>
            </a:pPr>
            <a:r>
              <a:rPr lang="fr-FR" sz="2000" noProof="0" dirty="0">
                <a:solidFill>
                  <a:srgbClr val="384653"/>
                </a:solidFill>
                <a:latin typeface="Roboto" pitchFamily="34" charset="0"/>
                <a:ea typeface="Roboto" pitchFamily="34" charset="-122"/>
                <a:cs typeface="Roboto" pitchFamily="34" charset="-120"/>
              </a:rPr>
              <a:t>Ces questions méthodologiques sont essentielles pour garantir une évaluation équitable des parties communes. </a:t>
            </a:r>
          </a:p>
          <a:p>
            <a:pPr marL="0" indent="0" algn="l">
              <a:lnSpc>
                <a:spcPts val="2350"/>
              </a:lnSpc>
              <a:buNone/>
            </a:pPr>
            <a:endParaRPr lang="fr-FR" sz="2000" noProof="0" dirty="0">
              <a:solidFill>
                <a:srgbClr val="384653"/>
              </a:solidFill>
              <a:latin typeface="Roboto" pitchFamily="34" charset="0"/>
              <a:ea typeface="Roboto" pitchFamily="34" charset="-122"/>
              <a:cs typeface="Roboto" pitchFamily="34" charset="-120"/>
            </a:endParaRPr>
          </a:p>
          <a:p>
            <a:pPr marL="0" indent="0" algn="l">
              <a:lnSpc>
                <a:spcPts val="2350"/>
              </a:lnSpc>
              <a:buNone/>
            </a:pPr>
            <a:r>
              <a:rPr lang="fr-FR" sz="2000" noProof="0" dirty="0">
                <a:solidFill>
                  <a:srgbClr val="384653"/>
                </a:solidFill>
                <a:latin typeface="Roboto" pitchFamily="34" charset="0"/>
                <a:ea typeface="Roboto" pitchFamily="34" charset="-122"/>
                <a:cs typeface="Roboto" pitchFamily="34" charset="-120"/>
              </a:rPr>
              <a:t>La Commission recommande </a:t>
            </a:r>
            <a:r>
              <a:rPr lang="fr-FR" sz="2000" b="1" noProof="0" dirty="0">
                <a:solidFill>
                  <a:srgbClr val="384653"/>
                </a:solidFill>
                <a:latin typeface="Roboto" pitchFamily="34" charset="0"/>
                <a:ea typeface="Roboto" pitchFamily="34" charset="-122"/>
                <a:cs typeface="Roboto" pitchFamily="34" charset="-120"/>
              </a:rPr>
              <a:t>une approche au cas par cas</a:t>
            </a:r>
            <a:r>
              <a:rPr lang="fr-FR" sz="2000" noProof="0" dirty="0">
                <a:solidFill>
                  <a:srgbClr val="384653"/>
                </a:solidFill>
                <a:latin typeface="Roboto" pitchFamily="34" charset="0"/>
                <a:ea typeface="Roboto" pitchFamily="34" charset="-122"/>
                <a:cs typeface="Roboto" pitchFamily="34" charset="-120"/>
              </a:rPr>
              <a:t>, tenant compte de la spécificité de chaque situation, tout en veillant à préserver les intérêts de l'ensemble des copropriétaires.</a:t>
            </a:r>
          </a:p>
          <a:p>
            <a:pPr marL="0" indent="0" algn="l">
              <a:lnSpc>
                <a:spcPts val="2350"/>
              </a:lnSpc>
              <a:buNone/>
            </a:pPr>
            <a:endParaRPr lang="fr-FR" sz="2000" dirty="0">
              <a:solidFill>
                <a:srgbClr val="384653"/>
              </a:solidFill>
              <a:latin typeface="Roboto" pitchFamily="34" charset="0"/>
              <a:ea typeface="Roboto" pitchFamily="34" charset="-122"/>
              <a:cs typeface="Roboto" pitchFamily="34" charset="-120"/>
            </a:endParaRPr>
          </a:p>
          <a:p>
            <a:pPr marL="0" indent="0" algn="l">
              <a:lnSpc>
                <a:spcPts val="2350"/>
              </a:lnSpc>
              <a:buNone/>
            </a:pPr>
            <a:r>
              <a:rPr lang="fr-FR" sz="2000" noProof="0" dirty="0">
                <a:solidFill>
                  <a:srgbClr val="384653"/>
                </a:solidFill>
                <a:latin typeface="Roboto" pitchFamily="34" charset="0"/>
                <a:ea typeface="Roboto" pitchFamily="34" charset="-122"/>
                <a:cs typeface="Roboto" pitchFamily="34" charset="-120"/>
              </a:rPr>
              <a:t>« La détermination du prix dans ce type de transaction doit trouver un équilibre entre la valeur intrinsèque du bien et la valeur ajoutée qu’il représente pour l’</a:t>
            </a:r>
            <a:r>
              <a:rPr lang="fr-FR" sz="2000" noProof="0" dirty="0" err="1">
                <a:solidFill>
                  <a:srgbClr val="384653"/>
                </a:solidFill>
                <a:latin typeface="Roboto" pitchFamily="34" charset="0"/>
                <a:ea typeface="Roboto" pitchFamily="34" charset="-122"/>
                <a:cs typeface="Roboto" pitchFamily="34" charset="-120"/>
              </a:rPr>
              <a:t>acquereur</a:t>
            </a:r>
            <a:r>
              <a:rPr lang="fr-FR" sz="2000" noProof="0" dirty="0">
                <a:solidFill>
                  <a:srgbClr val="384653"/>
                </a:solidFill>
                <a:latin typeface="Roboto" pitchFamily="34" charset="0"/>
                <a:ea typeface="Roboto" pitchFamily="34" charset="-122"/>
                <a:cs typeface="Roboto" pitchFamily="34" charset="-120"/>
              </a:rPr>
              <a:t>, tout en préservant l’équité entre copropriétaires »</a:t>
            </a:r>
          </a:p>
          <a:p>
            <a:pPr marL="0" indent="0" algn="l">
              <a:lnSpc>
                <a:spcPts val="2350"/>
              </a:lnSpc>
              <a:buNone/>
            </a:pPr>
            <a:endParaRPr lang="fr-FR" sz="2400" dirty="0">
              <a:solidFill>
                <a:srgbClr val="384653"/>
              </a:solidFill>
              <a:latin typeface="Roboto" pitchFamily="34" charset="0"/>
              <a:ea typeface="Roboto" pitchFamily="34" charset="-122"/>
              <a:cs typeface="Roboto" pitchFamily="34" charset="-120"/>
            </a:endParaRPr>
          </a:p>
          <a:p>
            <a:pPr marL="0" indent="0" algn="l">
              <a:lnSpc>
                <a:spcPts val="2350"/>
              </a:lnSpc>
              <a:buNone/>
            </a:pPr>
            <a:endParaRPr lang="fr-FR" sz="1550" noProof="0" dirty="0">
              <a:solidFill>
                <a:srgbClr val="384653"/>
              </a:solidFill>
              <a:latin typeface="Roboto" pitchFamily="34" charset="0"/>
              <a:ea typeface="Roboto" pitchFamily="34" charset="-122"/>
              <a:cs typeface="Roboto" pitchFamily="34" charset="-120"/>
            </a:endParaRPr>
          </a:p>
          <a:p>
            <a:pPr marL="0" indent="0" algn="l">
              <a:lnSpc>
                <a:spcPts val="2350"/>
              </a:lnSpc>
              <a:buNone/>
            </a:pPr>
            <a:endParaRPr lang="fr-FR" sz="1550" noProof="0" dirty="0">
              <a:solidFill>
                <a:srgbClr val="384653"/>
              </a:solidFill>
              <a:latin typeface="Roboto" pitchFamily="34" charset="0"/>
              <a:ea typeface="Roboto" pitchFamily="34" charset="-122"/>
              <a:cs typeface="Roboto" pitchFamily="34" charset="-120"/>
            </a:endParaRPr>
          </a:p>
          <a:p>
            <a:pPr marL="0" indent="0" algn="l">
              <a:lnSpc>
                <a:spcPts val="2350"/>
              </a:lnSpc>
              <a:buNone/>
            </a:pPr>
            <a:endParaRPr lang="fr-FR" sz="1550" dirty="0">
              <a:solidFill>
                <a:srgbClr val="384653"/>
              </a:solidFill>
              <a:latin typeface="Roboto" pitchFamily="34" charset="0"/>
              <a:ea typeface="Roboto" pitchFamily="34" charset="-122"/>
              <a:cs typeface="Roboto" pitchFamily="34" charset="-120"/>
            </a:endParaRPr>
          </a:p>
          <a:p>
            <a:pPr marL="0" indent="0" algn="l">
              <a:lnSpc>
                <a:spcPts val="2350"/>
              </a:lnSpc>
              <a:buNone/>
            </a:pPr>
            <a:endParaRPr lang="fr-FR" sz="1550" noProof="0" dirty="0"/>
          </a:p>
        </p:txBody>
      </p:sp>
      <p:sp>
        <p:nvSpPr>
          <p:cNvPr id="21" name="Text 11">
            <a:extLst>
              <a:ext uri="{FF2B5EF4-FFF2-40B4-BE49-F238E27FC236}">
                <a16:creationId xmlns:a16="http://schemas.microsoft.com/office/drawing/2014/main" id="{95FF4A0A-A8C3-C448-CE09-E407AC0DEBEF}"/>
              </a:ext>
            </a:extLst>
          </p:cNvPr>
          <p:cNvSpPr/>
          <p:nvPr/>
        </p:nvSpPr>
        <p:spPr>
          <a:xfrm>
            <a:off x="922734" y="3049548"/>
            <a:ext cx="13007698" cy="833240"/>
          </a:xfrm>
          <a:prstGeom prst="rect">
            <a:avLst/>
          </a:prstGeom>
          <a:noFill/>
          <a:ln/>
        </p:spPr>
        <p:txBody>
          <a:bodyPr wrap="square" lIns="0" tIns="0" rIns="0" bIns="0" rtlCol="0" anchor="t"/>
          <a:lstStyle/>
          <a:p>
            <a:pPr marL="0" indent="0" algn="l">
              <a:lnSpc>
                <a:spcPts val="2350"/>
              </a:lnSpc>
              <a:buNone/>
            </a:pPr>
            <a:endParaRPr lang="fr-FR" sz="1550" noProof="0" dirty="0"/>
          </a:p>
        </p:txBody>
      </p:sp>
    </p:spTree>
    <p:extLst>
      <p:ext uri="{BB962C8B-B14F-4D97-AF65-F5344CB8AC3E}">
        <p14:creationId xmlns:p14="http://schemas.microsoft.com/office/powerpoint/2010/main" val="35017685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817840" y="824151"/>
            <a:ext cx="6647974" cy="730210"/>
          </a:xfrm>
          <a:prstGeom prst="rect">
            <a:avLst/>
          </a:prstGeom>
          <a:noFill/>
          <a:ln/>
        </p:spPr>
        <p:txBody>
          <a:bodyPr wrap="none" lIns="0" tIns="0" rIns="0" bIns="0" rtlCol="0" anchor="t"/>
          <a:lstStyle/>
          <a:p>
            <a:pPr marL="0" indent="0" algn="l">
              <a:lnSpc>
                <a:spcPts val="5750"/>
              </a:lnSpc>
              <a:buNone/>
            </a:pPr>
            <a:r>
              <a:rPr lang="fr-FR" sz="4600" noProof="0" dirty="0">
                <a:solidFill>
                  <a:srgbClr val="2E3C4E"/>
                </a:solidFill>
                <a:latin typeface="Host Grotesk Medium" pitchFamily="34" charset="0"/>
                <a:ea typeface="Host Grotesk Medium" pitchFamily="34" charset="-122"/>
                <a:cs typeface="Host Grotesk Medium" pitchFamily="34" charset="-120"/>
              </a:rPr>
              <a:t>VI - Sujets à Approfondir</a:t>
            </a:r>
            <a:endParaRPr lang="fr-FR" sz="4600" noProof="0" dirty="0"/>
          </a:p>
        </p:txBody>
      </p:sp>
      <p:sp>
        <p:nvSpPr>
          <p:cNvPr id="3" name="Text 1"/>
          <p:cNvSpPr/>
          <p:nvPr/>
        </p:nvSpPr>
        <p:spPr>
          <a:xfrm>
            <a:off x="817840" y="2021681"/>
            <a:ext cx="12994719" cy="701040"/>
          </a:xfrm>
          <a:prstGeom prst="rect">
            <a:avLst/>
          </a:prstGeom>
          <a:noFill/>
          <a:ln/>
        </p:spPr>
        <p:txBody>
          <a:bodyPr wrap="square" lIns="0" tIns="0" rIns="0" bIns="0" rtlCol="0" anchor="t"/>
          <a:lstStyle/>
          <a:p>
            <a:pPr marL="0" indent="0" algn="l">
              <a:lnSpc>
                <a:spcPts val="2750"/>
              </a:lnSpc>
              <a:buNone/>
            </a:pPr>
            <a:r>
              <a:rPr lang="fr-FR" sz="1800" noProof="0" dirty="0">
                <a:solidFill>
                  <a:srgbClr val="384653"/>
                </a:solidFill>
                <a:latin typeface="Roboto" pitchFamily="34" charset="0"/>
                <a:ea typeface="Roboto" pitchFamily="34" charset="-122"/>
                <a:cs typeface="Roboto" pitchFamily="34" charset="-120"/>
              </a:rPr>
              <a:t>La Commission a identifié plusieurs sujets importants qui méritent d'être approfondis lors de nos prochains travaux. Ces thématiques émergentes auront un impact significatif sur l'évaluation des biens en copropriété dans les années à venir.</a:t>
            </a:r>
            <a:endParaRPr lang="fr-FR" sz="1800" noProof="0" dirty="0"/>
          </a:p>
        </p:txBody>
      </p:sp>
      <p:sp>
        <p:nvSpPr>
          <p:cNvPr id="4" name="Shape 2"/>
          <p:cNvSpPr/>
          <p:nvPr/>
        </p:nvSpPr>
        <p:spPr>
          <a:xfrm>
            <a:off x="817840" y="2985611"/>
            <a:ext cx="4175760" cy="3455789"/>
          </a:xfrm>
          <a:prstGeom prst="roundRect">
            <a:avLst>
              <a:gd name="adj" fmla="val 2840"/>
            </a:avLst>
          </a:prstGeom>
          <a:solidFill>
            <a:srgbClr val="D9EDF2"/>
          </a:solidFill>
          <a:ln w="7620">
            <a:solidFill>
              <a:srgbClr val="BFD3D8"/>
            </a:solidFill>
            <a:prstDash val="solid"/>
          </a:ln>
        </p:spPr>
        <p:txBody>
          <a:bodyPr/>
          <a:lstStyle/>
          <a:p>
            <a:endParaRPr lang="fr-FR" noProof="0" dirty="0"/>
          </a:p>
        </p:txBody>
      </p:sp>
      <p:sp>
        <p:nvSpPr>
          <p:cNvPr id="5" name="Text 3"/>
          <p:cNvSpPr/>
          <p:nvPr/>
        </p:nvSpPr>
        <p:spPr>
          <a:xfrm>
            <a:off x="1059061" y="3226832"/>
            <a:ext cx="3693319" cy="365046"/>
          </a:xfrm>
          <a:prstGeom prst="rect">
            <a:avLst/>
          </a:prstGeom>
          <a:noFill/>
          <a:ln/>
        </p:spPr>
        <p:txBody>
          <a:bodyPr wrap="none" lIns="0" tIns="0" rIns="0" bIns="0" rtlCol="0" anchor="t"/>
          <a:lstStyle/>
          <a:p>
            <a:pPr>
              <a:lnSpc>
                <a:spcPts val="2850"/>
              </a:lnSpc>
            </a:pPr>
            <a:r>
              <a:rPr lang="fr-FR" sz="2300" noProof="0" dirty="0">
                <a:solidFill>
                  <a:srgbClr val="384653"/>
                </a:solidFill>
                <a:latin typeface="Host Grotesk Medium" pitchFamily="34" charset="0"/>
                <a:ea typeface="Host Grotesk Medium" pitchFamily="34" charset="-122"/>
                <a:cs typeface="Host Grotesk Medium" pitchFamily="34" charset="-120"/>
              </a:rPr>
              <a:t>Loi LE MEUR (</a:t>
            </a:r>
            <a:r>
              <a:rPr lang="fr-FR" sz="2300" dirty="0">
                <a:solidFill>
                  <a:srgbClr val="384653"/>
                </a:solidFill>
                <a:latin typeface="Host Grotesk Medium" pitchFamily="34" charset="0"/>
                <a:ea typeface="Host Grotesk Medium" pitchFamily="34" charset="-122"/>
                <a:cs typeface="Host Grotesk Medium" pitchFamily="34" charset="-120"/>
              </a:rPr>
              <a:t>L</a:t>
            </a:r>
            <a:r>
              <a:rPr lang="fr-FR" noProof="0" dirty="0" err="1"/>
              <a:t>oi</a:t>
            </a:r>
            <a:r>
              <a:rPr lang="fr-FR" noProof="0" dirty="0"/>
              <a:t> n° </a:t>
            </a:r>
            <a:r>
              <a:rPr lang="fr-FR" b="1" noProof="0" dirty="0"/>
              <a:t>2024-1039 du </a:t>
            </a:r>
          </a:p>
          <a:p>
            <a:pPr>
              <a:lnSpc>
                <a:spcPts val="2850"/>
              </a:lnSpc>
            </a:pPr>
            <a:r>
              <a:rPr lang="fr-FR" b="1" noProof="0" dirty="0"/>
              <a:t>19 novembre 2024)</a:t>
            </a:r>
            <a:endParaRPr lang="fr-FR" sz="2300" noProof="0" dirty="0"/>
          </a:p>
        </p:txBody>
      </p:sp>
      <p:sp>
        <p:nvSpPr>
          <p:cNvPr id="6" name="Text 4"/>
          <p:cNvSpPr/>
          <p:nvPr/>
        </p:nvSpPr>
        <p:spPr>
          <a:xfrm>
            <a:off x="1059061" y="3956923"/>
            <a:ext cx="3693319" cy="1878210"/>
          </a:xfrm>
          <a:prstGeom prst="rect">
            <a:avLst/>
          </a:prstGeom>
          <a:noFill/>
          <a:ln/>
        </p:spPr>
        <p:txBody>
          <a:bodyPr wrap="square" lIns="0" tIns="0" rIns="0" bIns="0" rtlCol="0" anchor="t"/>
          <a:lstStyle/>
          <a:p>
            <a:pPr marL="0" indent="0" algn="l">
              <a:lnSpc>
                <a:spcPts val="2750"/>
              </a:lnSpc>
              <a:buNone/>
            </a:pPr>
            <a:r>
              <a:rPr lang="fr-FR" sz="1800" noProof="0" dirty="0">
                <a:solidFill>
                  <a:srgbClr val="384653"/>
                </a:solidFill>
                <a:latin typeface="Roboto" pitchFamily="34" charset="0"/>
                <a:ea typeface="Roboto" pitchFamily="34" charset="-122"/>
                <a:cs typeface="Roboto" pitchFamily="34" charset="-120"/>
              </a:rPr>
              <a:t>Analyse des conséquences de la </a:t>
            </a:r>
            <a:r>
              <a:rPr lang="fr-FR" sz="1800" noProof="0">
                <a:solidFill>
                  <a:srgbClr val="384653"/>
                </a:solidFill>
                <a:latin typeface="Roboto" pitchFamily="34" charset="0"/>
                <a:ea typeface="Roboto" pitchFamily="34" charset="-122"/>
                <a:cs typeface="Roboto" pitchFamily="34" charset="-120"/>
              </a:rPr>
              <a:t>loi LE MEUR </a:t>
            </a:r>
            <a:r>
              <a:rPr lang="fr-FR" sz="1800" noProof="0" dirty="0">
                <a:solidFill>
                  <a:srgbClr val="384653"/>
                </a:solidFill>
                <a:latin typeface="Roboto" pitchFamily="34" charset="0"/>
                <a:ea typeface="Roboto" pitchFamily="34" charset="-122"/>
                <a:cs typeface="Roboto" pitchFamily="34" charset="-120"/>
              </a:rPr>
              <a:t>sur la valorisation des biens à usage d'habitation, notamment concernant les modifications des règlements de copropriété en matière de RBNB</a:t>
            </a:r>
          </a:p>
          <a:p>
            <a:pPr marL="0" indent="0" algn="l">
              <a:lnSpc>
                <a:spcPts val="2750"/>
              </a:lnSpc>
              <a:buNone/>
            </a:pPr>
            <a:endParaRPr lang="fr-FR" sz="1800" noProof="0" dirty="0"/>
          </a:p>
        </p:txBody>
      </p:sp>
      <p:sp>
        <p:nvSpPr>
          <p:cNvPr id="7" name="Shape 5"/>
          <p:cNvSpPr/>
          <p:nvPr/>
        </p:nvSpPr>
        <p:spPr>
          <a:xfrm>
            <a:off x="5219581" y="2938878"/>
            <a:ext cx="4175879" cy="3455789"/>
          </a:xfrm>
          <a:prstGeom prst="roundRect">
            <a:avLst>
              <a:gd name="adj" fmla="val 2840"/>
            </a:avLst>
          </a:prstGeom>
          <a:solidFill>
            <a:srgbClr val="D9EDF2"/>
          </a:solidFill>
          <a:ln w="7620">
            <a:solidFill>
              <a:srgbClr val="BFD3D8"/>
            </a:solidFill>
            <a:prstDash val="solid"/>
          </a:ln>
        </p:spPr>
        <p:txBody>
          <a:bodyPr/>
          <a:lstStyle/>
          <a:p>
            <a:r>
              <a:rPr lang="fr-FR" i="1" noProof="0" dirty="0"/>
              <a:t>Article 26 – Loi du 10 juillet 1965</a:t>
            </a:r>
          </a:p>
          <a:p>
            <a:endParaRPr lang="fr-FR" i="1" noProof="0" dirty="0"/>
          </a:p>
          <a:p>
            <a:r>
              <a:rPr lang="fr-FR" i="1" noProof="0" dirty="0"/>
              <a:t>d) La modification du règlement de copropriété qui concerne l’interdiction de location des lots à usage d’habitation autres que ceux constituant une résidence principale au sens de l’article 2 de la loi du 6 juillet 1989 en meublé de tourisme au sens du I de l’article L 324-1-1 du code du tourisme.</a:t>
            </a:r>
          </a:p>
        </p:txBody>
      </p:sp>
      <p:sp>
        <p:nvSpPr>
          <p:cNvPr id="8" name="Text 6"/>
          <p:cNvSpPr/>
          <p:nvPr/>
        </p:nvSpPr>
        <p:spPr>
          <a:xfrm>
            <a:off x="5468422" y="3226832"/>
            <a:ext cx="2921079" cy="365046"/>
          </a:xfrm>
          <a:prstGeom prst="rect">
            <a:avLst/>
          </a:prstGeom>
          <a:noFill/>
          <a:ln/>
        </p:spPr>
        <p:txBody>
          <a:bodyPr wrap="none" lIns="0" tIns="0" rIns="0" bIns="0" rtlCol="0" anchor="t"/>
          <a:lstStyle/>
          <a:p>
            <a:pPr marL="0" indent="0" algn="l">
              <a:lnSpc>
                <a:spcPts val="2850"/>
              </a:lnSpc>
              <a:buNone/>
            </a:pPr>
            <a:endParaRPr lang="fr-FR" sz="2300" noProof="0" dirty="0"/>
          </a:p>
        </p:txBody>
      </p:sp>
      <p:sp>
        <p:nvSpPr>
          <p:cNvPr id="9" name="Text 7"/>
          <p:cNvSpPr/>
          <p:nvPr/>
        </p:nvSpPr>
        <p:spPr>
          <a:xfrm>
            <a:off x="5468422" y="3732014"/>
            <a:ext cx="3693438" cy="2103120"/>
          </a:xfrm>
          <a:prstGeom prst="rect">
            <a:avLst/>
          </a:prstGeom>
          <a:noFill/>
          <a:ln/>
        </p:spPr>
        <p:txBody>
          <a:bodyPr wrap="square" lIns="0" tIns="0" rIns="0" bIns="0" rtlCol="0" anchor="t"/>
          <a:lstStyle/>
          <a:p>
            <a:pPr marL="0" indent="0" algn="l">
              <a:lnSpc>
                <a:spcPts val="2750"/>
              </a:lnSpc>
              <a:buNone/>
            </a:pPr>
            <a:endParaRPr lang="fr-FR" sz="1800" noProof="0" dirty="0"/>
          </a:p>
        </p:txBody>
      </p:sp>
      <p:sp>
        <p:nvSpPr>
          <p:cNvPr id="10" name="Shape 8"/>
          <p:cNvSpPr/>
          <p:nvPr/>
        </p:nvSpPr>
        <p:spPr>
          <a:xfrm>
            <a:off x="9636681" y="2985611"/>
            <a:ext cx="4175760" cy="3455789"/>
          </a:xfrm>
          <a:prstGeom prst="roundRect">
            <a:avLst>
              <a:gd name="adj" fmla="val 2840"/>
            </a:avLst>
          </a:prstGeom>
          <a:solidFill>
            <a:srgbClr val="D9EDF2"/>
          </a:solidFill>
          <a:ln w="7620">
            <a:solidFill>
              <a:srgbClr val="BFD3D8"/>
            </a:solidFill>
            <a:prstDash val="solid"/>
          </a:ln>
        </p:spPr>
        <p:txBody>
          <a:bodyPr/>
          <a:lstStyle/>
          <a:p>
            <a:r>
              <a:rPr lang="fr-FR" i="1" noProof="0" dirty="0"/>
              <a:t>La modification prévue au présent article ne peut être décidée que dans les copropriétés dont le règlement interdit toute activité commerciale dans les lots qui ne sont pas spécifiquement à destination commerciale</a:t>
            </a:r>
          </a:p>
        </p:txBody>
      </p:sp>
      <p:sp>
        <p:nvSpPr>
          <p:cNvPr id="11" name="Text 9"/>
          <p:cNvSpPr/>
          <p:nvPr/>
        </p:nvSpPr>
        <p:spPr>
          <a:xfrm>
            <a:off x="9877901" y="3226832"/>
            <a:ext cx="3693319" cy="730091"/>
          </a:xfrm>
          <a:prstGeom prst="rect">
            <a:avLst/>
          </a:prstGeom>
          <a:noFill/>
          <a:ln/>
        </p:spPr>
        <p:txBody>
          <a:bodyPr wrap="square" lIns="0" tIns="0" rIns="0" bIns="0" rtlCol="0" anchor="t"/>
          <a:lstStyle/>
          <a:p>
            <a:pPr marL="0" indent="0" algn="l">
              <a:lnSpc>
                <a:spcPts val="2850"/>
              </a:lnSpc>
              <a:buNone/>
            </a:pPr>
            <a:endParaRPr lang="fr-FR" sz="2300" noProof="0" dirty="0"/>
          </a:p>
        </p:txBody>
      </p:sp>
      <p:sp>
        <p:nvSpPr>
          <p:cNvPr id="12" name="Text 10"/>
          <p:cNvSpPr/>
          <p:nvPr/>
        </p:nvSpPr>
        <p:spPr>
          <a:xfrm>
            <a:off x="9877901" y="4097060"/>
            <a:ext cx="3693319" cy="2103120"/>
          </a:xfrm>
          <a:prstGeom prst="rect">
            <a:avLst/>
          </a:prstGeom>
          <a:noFill/>
          <a:ln/>
        </p:spPr>
        <p:txBody>
          <a:bodyPr wrap="square" lIns="0" tIns="0" rIns="0" bIns="0" rtlCol="0" anchor="t"/>
          <a:lstStyle/>
          <a:p>
            <a:pPr marL="0" indent="0" algn="l">
              <a:lnSpc>
                <a:spcPts val="2750"/>
              </a:lnSpc>
              <a:buNone/>
            </a:pPr>
            <a:endParaRPr lang="fr-FR" sz="1800" noProof="0" dirty="0"/>
          </a:p>
        </p:txBody>
      </p:sp>
      <p:sp>
        <p:nvSpPr>
          <p:cNvPr id="13" name="Text 11"/>
          <p:cNvSpPr/>
          <p:nvPr/>
        </p:nvSpPr>
        <p:spPr>
          <a:xfrm>
            <a:off x="817840" y="6704290"/>
            <a:ext cx="12994719" cy="701040"/>
          </a:xfrm>
          <a:prstGeom prst="rect">
            <a:avLst/>
          </a:prstGeom>
          <a:noFill/>
          <a:ln/>
        </p:spPr>
        <p:txBody>
          <a:bodyPr wrap="square" lIns="0" tIns="0" rIns="0" bIns="0" rtlCol="0" anchor="t"/>
          <a:lstStyle/>
          <a:p>
            <a:pPr marL="0" indent="0" algn="l">
              <a:lnSpc>
                <a:spcPts val="2750"/>
              </a:lnSpc>
              <a:buNone/>
            </a:pPr>
            <a:r>
              <a:rPr lang="fr-FR" sz="1800" noProof="0" dirty="0">
                <a:solidFill>
                  <a:srgbClr val="384653"/>
                </a:solidFill>
                <a:latin typeface="Roboto" pitchFamily="34" charset="0"/>
                <a:ea typeface="Roboto" pitchFamily="34" charset="-122"/>
                <a:cs typeface="Roboto" pitchFamily="34" charset="-120"/>
              </a:rPr>
              <a:t>Ces sujets feront l'objet de </a:t>
            </a:r>
            <a:r>
              <a:rPr lang="fr-FR" noProof="0" dirty="0">
                <a:solidFill>
                  <a:srgbClr val="384653"/>
                </a:solidFill>
                <a:latin typeface="Roboto" pitchFamily="34" charset="0"/>
                <a:ea typeface="Roboto" pitchFamily="34" charset="-122"/>
                <a:cs typeface="Roboto" pitchFamily="34" charset="-120"/>
              </a:rPr>
              <a:t>réflexions</a:t>
            </a:r>
            <a:r>
              <a:rPr lang="fr-FR" sz="1800" noProof="0" dirty="0">
                <a:solidFill>
                  <a:srgbClr val="384653"/>
                </a:solidFill>
                <a:latin typeface="Roboto" pitchFamily="34" charset="0"/>
                <a:ea typeface="Roboto" pitchFamily="34" charset="-122"/>
                <a:cs typeface="Roboto" pitchFamily="34" charset="-120"/>
              </a:rPr>
              <a:t> spécifiques au sein de la Commission, avec pour objectif de produire des recommandations  pratiques et des alertes sur les points à ne pas négliger lors des expertises.</a:t>
            </a:r>
            <a:endParaRPr lang="fr-FR" sz="1800" noProof="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5678B9-10F8-9AC6-9D99-0E904835D8D6}"/>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B194A0E4-6E32-B7F2-3EDB-2D762C264B49}"/>
              </a:ext>
            </a:extLst>
          </p:cNvPr>
          <p:cNvSpPr/>
          <p:nvPr/>
        </p:nvSpPr>
        <p:spPr>
          <a:xfrm>
            <a:off x="817840" y="824151"/>
            <a:ext cx="6647974" cy="730210"/>
          </a:xfrm>
          <a:prstGeom prst="rect">
            <a:avLst/>
          </a:prstGeom>
          <a:noFill/>
          <a:ln/>
        </p:spPr>
        <p:txBody>
          <a:bodyPr wrap="none" lIns="0" tIns="0" rIns="0" bIns="0" rtlCol="0" anchor="t"/>
          <a:lstStyle/>
          <a:p>
            <a:pPr marL="0" indent="0" algn="l">
              <a:lnSpc>
                <a:spcPts val="5750"/>
              </a:lnSpc>
              <a:buNone/>
            </a:pPr>
            <a:endParaRPr lang="fr-FR" sz="4600" noProof="0" dirty="0"/>
          </a:p>
        </p:txBody>
      </p:sp>
      <p:sp>
        <p:nvSpPr>
          <p:cNvPr id="3" name="Text 1">
            <a:extLst>
              <a:ext uri="{FF2B5EF4-FFF2-40B4-BE49-F238E27FC236}">
                <a16:creationId xmlns:a16="http://schemas.microsoft.com/office/drawing/2014/main" id="{2E6AFE24-0F9D-ECD6-E81F-0CAF88011177}"/>
              </a:ext>
            </a:extLst>
          </p:cNvPr>
          <p:cNvSpPr/>
          <p:nvPr/>
        </p:nvSpPr>
        <p:spPr>
          <a:xfrm>
            <a:off x="817840" y="2021681"/>
            <a:ext cx="12994719" cy="701040"/>
          </a:xfrm>
          <a:prstGeom prst="rect">
            <a:avLst/>
          </a:prstGeom>
          <a:noFill/>
          <a:ln/>
        </p:spPr>
        <p:txBody>
          <a:bodyPr wrap="square" lIns="0" tIns="0" rIns="0" bIns="0" rtlCol="0" anchor="t"/>
          <a:lstStyle/>
          <a:p>
            <a:pPr marL="0" indent="0" algn="l">
              <a:lnSpc>
                <a:spcPts val="2750"/>
              </a:lnSpc>
              <a:buNone/>
            </a:pPr>
            <a:endParaRPr lang="fr-FR" sz="1800" noProof="0" dirty="0"/>
          </a:p>
        </p:txBody>
      </p:sp>
      <p:sp>
        <p:nvSpPr>
          <p:cNvPr id="4" name="Shape 2">
            <a:extLst>
              <a:ext uri="{FF2B5EF4-FFF2-40B4-BE49-F238E27FC236}">
                <a16:creationId xmlns:a16="http://schemas.microsoft.com/office/drawing/2014/main" id="{5C4A9B30-6721-4AD8-5ACE-ED56E1173E05}"/>
              </a:ext>
            </a:extLst>
          </p:cNvPr>
          <p:cNvSpPr/>
          <p:nvPr/>
        </p:nvSpPr>
        <p:spPr>
          <a:xfrm>
            <a:off x="943243" y="1352222"/>
            <a:ext cx="3855678" cy="3455789"/>
          </a:xfrm>
          <a:prstGeom prst="roundRect">
            <a:avLst>
              <a:gd name="adj" fmla="val 4501"/>
            </a:avLst>
          </a:prstGeom>
          <a:solidFill>
            <a:srgbClr val="D9EDF2"/>
          </a:solidFill>
          <a:ln w="7620">
            <a:solidFill>
              <a:srgbClr val="BFD3D8"/>
            </a:solidFill>
            <a:prstDash val="solid"/>
          </a:ln>
        </p:spPr>
        <p:txBody>
          <a:bodyPr/>
          <a:lstStyle/>
          <a:p>
            <a:endParaRPr lang="fr-FR" noProof="0" dirty="0"/>
          </a:p>
          <a:p>
            <a:endParaRPr lang="fr-FR" noProof="0" dirty="0"/>
          </a:p>
          <a:p>
            <a:endParaRPr lang="fr-FR" noProof="0" dirty="0"/>
          </a:p>
          <a:p>
            <a:r>
              <a:rPr lang="fr-FR" noProof="0" dirty="0"/>
              <a:t>Promulguée lundi 16 juin 2025, la </a:t>
            </a:r>
            <a:r>
              <a:rPr lang="fr-FR" b="1" noProof="0" dirty="0"/>
              <a:t>loi n°2025-541</a:t>
            </a:r>
            <a:r>
              <a:rPr lang="fr-FR" noProof="0" dirty="0"/>
              <a:t> introduit de nouvelles dispositions dans le Code de l’Urbanisme pour faciliter la transformation des bureaux et autres bâtiments en logements. </a:t>
            </a:r>
          </a:p>
        </p:txBody>
      </p:sp>
      <p:sp>
        <p:nvSpPr>
          <p:cNvPr id="5" name="Text 3">
            <a:extLst>
              <a:ext uri="{FF2B5EF4-FFF2-40B4-BE49-F238E27FC236}">
                <a16:creationId xmlns:a16="http://schemas.microsoft.com/office/drawing/2014/main" id="{F532BF39-19B7-A5AA-7264-244760563AE1}"/>
              </a:ext>
            </a:extLst>
          </p:cNvPr>
          <p:cNvSpPr/>
          <p:nvPr/>
        </p:nvSpPr>
        <p:spPr>
          <a:xfrm>
            <a:off x="1132676" y="1740310"/>
            <a:ext cx="2847464" cy="648929"/>
          </a:xfrm>
          <a:prstGeom prst="rect">
            <a:avLst/>
          </a:prstGeom>
          <a:noFill/>
          <a:ln/>
        </p:spPr>
        <p:txBody>
          <a:bodyPr wrap="none" lIns="0" tIns="0" rIns="0" bIns="0" rtlCol="0" anchor="t"/>
          <a:lstStyle/>
          <a:p>
            <a:pPr marL="0" indent="0" algn="l">
              <a:lnSpc>
                <a:spcPts val="2850"/>
              </a:lnSpc>
              <a:buNone/>
            </a:pPr>
            <a:r>
              <a:rPr lang="fr-FR" sz="2300" noProof="0" dirty="0">
                <a:solidFill>
                  <a:srgbClr val="384653"/>
                </a:solidFill>
                <a:latin typeface="Host Grotesk Medium" pitchFamily="34" charset="0"/>
                <a:ea typeface="Host Grotesk Medium" pitchFamily="34" charset="-122"/>
                <a:cs typeface="Host Grotesk Medium" pitchFamily="34" charset="-120"/>
              </a:rPr>
              <a:t>Loi du 16 juin 2025</a:t>
            </a:r>
            <a:endParaRPr lang="fr-FR" sz="2300" noProof="0" dirty="0"/>
          </a:p>
        </p:txBody>
      </p:sp>
      <p:sp>
        <p:nvSpPr>
          <p:cNvPr id="6" name="Text 4">
            <a:extLst>
              <a:ext uri="{FF2B5EF4-FFF2-40B4-BE49-F238E27FC236}">
                <a16:creationId xmlns:a16="http://schemas.microsoft.com/office/drawing/2014/main" id="{D79FB495-5731-EFBF-5F12-9C290F5D3565}"/>
              </a:ext>
            </a:extLst>
          </p:cNvPr>
          <p:cNvSpPr/>
          <p:nvPr/>
        </p:nvSpPr>
        <p:spPr>
          <a:xfrm>
            <a:off x="896703" y="2248258"/>
            <a:ext cx="3855678" cy="2311944"/>
          </a:xfrm>
          <a:prstGeom prst="rect">
            <a:avLst/>
          </a:prstGeom>
          <a:noFill/>
          <a:ln/>
        </p:spPr>
        <p:txBody>
          <a:bodyPr wrap="square" lIns="0" tIns="0" rIns="0" bIns="0" rtlCol="0" anchor="t"/>
          <a:lstStyle/>
          <a:p>
            <a:pPr marL="0" indent="0" algn="l">
              <a:lnSpc>
                <a:spcPts val="2750"/>
              </a:lnSpc>
              <a:buNone/>
            </a:pPr>
            <a:endParaRPr lang="fr-FR" sz="1800" noProof="0" dirty="0"/>
          </a:p>
        </p:txBody>
      </p:sp>
      <p:sp>
        <p:nvSpPr>
          <p:cNvPr id="7" name="Shape 5">
            <a:extLst>
              <a:ext uri="{FF2B5EF4-FFF2-40B4-BE49-F238E27FC236}">
                <a16:creationId xmlns:a16="http://schemas.microsoft.com/office/drawing/2014/main" id="{992AD96C-4AB0-AB74-6D68-915992965908}"/>
              </a:ext>
            </a:extLst>
          </p:cNvPr>
          <p:cNvSpPr/>
          <p:nvPr/>
        </p:nvSpPr>
        <p:spPr>
          <a:xfrm>
            <a:off x="5106591" y="1327785"/>
            <a:ext cx="4175879" cy="3455789"/>
          </a:xfrm>
          <a:prstGeom prst="roundRect">
            <a:avLst>
              <a:gd name="adj" fmla="val 2840"/>
            </a:avLst>
          </a:prstGeom>
          <a:solidFill>
            <a:srgbClr val="D9EDF2"/>
          </a:solidFill>
          <a:ln w="7620">
            <a:solidFill>
              <a:srgbClr val="BFD3D8"/>
            </a:solidFill>
            <a:prstDash val="solid"/>
          </a:ln>
        </p:spPr>
        <p:txBody>
          <a:bodyPr/>
          <a:lstStyle/>
          <a:p>
            <a:r>
              <a:rPr lang="fr-FR" noProof="0" dirty="0"/>
              <a:t>L’article 9 de la loi du 10 juillet 1965 a été modifié. </a:t>
            </a:r>
          </a:p>
          <a:p>
            <a:endParaRPr lang="fr-FR" noProof="0" dirty="0"/>
          </a:p>
          <a:p>
            <a:r>
              <a:rPr lang="fr-FR" noProof="0" dirty="0"/>
              <a:t>Il a été ajouté que « Lorsque la modification de la destination de parties privatives à usage autre que d'habitation, à l'exception des locaux commerciaux, en locaux d'habitation contrevient à la destination de l'immeuble, elle est soumise à l'approbation de l'assemblée générale, qui statue à la majorité prévue à l'article 24. »</a:t>
            </a:r>
          </a:p>
        </p:txBody>
      </p:sp>
      <p:sp>
        <p:nvSpPr>
          <p:cNvPr id="8" name="Text 6">
            <a:extLst>
              <a:ext uri="{FF2B5EF4-FFF2-40B4-BE49-F238E27FC236}">
                <a16:creationId xmlns:a16="http://schemas.microsoft.com/office/drawing/2014/main" id="{014936CE-3016-68A6-08A0-913A731EA701}"/>
              </a:ext>
            </a:extLst>
          </p:cNvPr>
          <p:cNvSpPr/>
          <p:nvPr/>
        </p:nvSpPr>
        <p:spPr>
          <a:xfrm>
            <a:off x="5468422" y="3226832"/>
            <a:ext cx="2921079" cy="365046"/>
          </a:xfrm>
          <a:prstGeom prst="rect">
            <a:avLst/>
          </a:prstGeom>
          <a:noFill/>
          <a:ln/>
        </p:spPr>
        <p:txBody>
          <a:bodyPr wrap="none" lIns="0" tIns="0" rIns="0" bIns="0" rtlCol="0" anchor="t"/>
          <a:lstStyle/>
          <a:p>
            <a:pPr marL="0" indent="0" algn="l">
              <a:lnSpc>
                <a:spcPts val="2850"/>
              </a:lnSpc>
              <a:buNone/>
            </a:pPr>
            <a:endParaRPr lang="fr-FR" sz="2300" noProof="0" dirty="0"/>
          </a:p>
        </p:txBody>
      </p:sp>
      <p:sp>
        <p:nvSpPr>
          <p:cNvPr id="9" name="Text 7">
            <a:extLst>
              <a:ext uri="{FF2B5EF4-FFF2-40B4-BE49-F238E27FC236}">
                <a16:creationId xmlns:a16="http://schemas.microsoft.com/office/drawing/2014/main" id="{E5CFE62A-ECB5-CA68-B586-3DDADA081612}"/>
              </a:ext>
            </a:extLst>
          </p:cNvPr>
          <p:cNvSpPr/>
          <p:nvPr/>
        </p:nvSpPr>
        <p:spPr>
          <a:xfrm>
            <a:off x="5468422" y="3732014"/>
            <a:ext cx="3693438" cy="2103120"/>
          </a:xfrm>
          <a:prstGeom prst="rect">
            <a:avLst/>
          </a:prstGeom>
          <a:noFill/>
          <a:ln/>
        </p:spPr>
        <p:txBody>
          <a:bodyPr wrap="square" lIns="0" tIns="0" rIns="0" bIns="0" rtlCol="0" anchor="t"/>
          <a:lstStyle/>
          <a:p>
            <a:pPr marL="0" indent="0" algn="l">
              <a:lnSpc>
                <a:spcPts val="2750"/>
              </a:lnSpc>
              <a:buNone/>
            </a:pPr>
            <a:endParaRPr lang="fr-FR" sz="1800" noProof="0" dirty="0"/>
          </a:p>
        </p:txBody>
      </p:sp>
      <p:sp>
        <p:nvSpPr>
          <p:cNvPr id="10" name="Shape 8">
            <a:extLst>
              <a:ext uri="{FF2B5EF4-FFF2-40B4-BE49-F238E27FC236}">
                <a16:creationId xmlns:a16="http://schemas.microsoft.com/office/drawing/2014/main" id="{D622ED81-74E0-5103-7E8E-26DCCB34BEB8}"/>
              </a:ext>
            </a:extLst>
          </p:cNvPr>
          <p:cNvSpPr/>
          <p:nvPr/>
        </p:nvSpPr>
        <p:spPr>
          <a:xfrm>
            <a:off x="9666685" y="1327784"/>
            <a:ext cx="4175760" cy="3455789"/>
          </a:xfrm>
          <a:prstGeom prst="roundRect">
            <a:avLst>
              <a:gd name="adj" fmla="val 2840"/>
            </a:avLst>
          </a:prstGeom>
          <a:solidFill>
            <a:srgbClr val="D9EDF2"/>
          </a:solidFill>
          <a:ln w="7620">
            <a:solidFill>
              <a:srgbClr val="BFD3D8"/>
            </a:solidFill>
            <a:prstDash val="solid"/>
          </a:ln>
        </p:spPr>
        <p:txBody>
          <a:bodyPr/>
          <a:lstStyle/>
          <a:p>
            <a:r>
              <a:rPr lang="fr-FR" noProof="0" dirty="0"/>
              <a:t>Auparavant, la transformation était presque irréalisable car elle se votait en assemblée générale à l’unanimité.</a:t>
            </a:r>
          </a:p>
          <a:p>
            <a:endParaRPr lang="fr-FR" noProof="0" dirty="0"/>
          </a:p>
          <a:p>
            <a:r>
              <a:rPr lang="fr-FR" noProof="0" dirty="0"/>
              <a:t>Cet assouplissement aura-t-il une incidence sur la valeur des biens à usage de bureaux ?</a:t>
            </a:r>
          </a:p>
        </p:txBody>
      </p:sp>
      <p:sp>
        <p:nvSpPr>
          <p:cNvPr id="11" name="Text 9">
            <a:extLst>
              <a:ext uri="{FF2B5EF4-FFF2-40B4-BE49-F238E27FC236}">
                <a16:creationId xmlns:a16="http://schemas.microsoft.com/office/drawing/2014/main" id="{9CD184C2-4C09-7FE6-E3C4-D406B0118F29}"/>
              </a:ext>
            </a:extLst>
          </p:cNvPr>
          <p:cNvSpPr/>
          <p:nvPr/>
        </p:nvSpPr>
        <p:spPr>
          <a:xfrm>
            <a:off x="9877901" y="3226832"/>
            <a:ext cx="3693319" cy="730091"/>
          </a:xfrm>
          <a:prstGeom prst="rect">
            <a:avLst/>
          </a:prstGeom>
          <a:noFill/>
          <a:ln/>
        </p:spPr>
        <p:txBody>
          <a:bodyPr wrap="square" lIns="0" tIns="0" rIns="0" bIns="0" rtlCol="0" anchor="t"/>
          <a:lstStyle/>
          <a:p>
            <a:pPr marL="0" indent="0" algn="l">
              <a:lnSpc>
                <a:spcPts val="2850"/>
              </a:lnSpc>
              <a:buNone/>
            </a:pPr>
            <a:endParaRPr lang="fr-FR" sz="2300" noProof="0" dirty="0"/>
          </a:p>
        </p:txBody>
      </p:sp>
      <p:sp>
        <p:nvSpPr>
          <p:cNvPr id="12" name="Text 10">
            <a:extLst>
              <a:ext uri="{FF2B5EF4-FFF2-40B4-BE49-F238E27FC236}">
                <a16:creationId xmlns:a16="http://schemas.microsoft.com/office/drawing/2014/main" id="{CF68B819-F727-A623-CBE2-3AD0B90C87B7}"/>
              </a:ext>
            </a:extLst>
          </p:cNvPr>
          <p:cNvSpPr/>
          <p:nvPr/>
        </p:nvSpPr>
        <p:spPr>
          <a:xfrm>
            <a:off x="9877901" y="4097060"/>
            <a:ext cx="3693319" cy="2103120"/>
          </a:xfrm>
          <a:prstGeom prst="rect">
            <a:avLst/>
          </a:prstGeom>
          <a:noFill/>
          <a:ln/>
        </p:spPr>
        <p:txBody>
          <a:bodyPr wrap="square" lIns="0" tIns="0" rIns="0" bIns="0" rtlCol="0" anchor="t"/>
          <a:lstStyle/>
          <a:p>
            <a:pPr marL="0" indent="0" algn="l">
              <a:lnSpc>
                <a:spcPts val="2750"/>
              </a:lnSpc>
              <a:buNone/>
            </a:pPr>
            <a:endParaRPr lang="fr-FR" sz="1800" noProof="0" dirty="0"/>
          </a:p>
        </p:txBody>
      </p:sp>
      <p:sp>
        <p:nvSpPr>
          <p:cNvPr id="13" name="Text 11">
            <a:extLst>
              <a:ext uri="{FF2B5EF4-FFF2-40B4-BE49-F238E27FC236}">
                <a16:creationId xmlns:a16="http://schemas.microsoft.com/office/drawing/2014/main" id="{05B3B0AA-8298-E8CD-118B-F730CE57D084}"/>
              </a:ext>
            </a:extLst>
          </p:cNvPr>
          <p:cNvSpPr/>
          <p:nvPr/>
        </p:nvSpPr>
        <p:spPr>
          <a:xfrm>
            <a:off x="817840" y="5311644"/>
            <a:ext cx="12994719" cy="2093686"/>
          </a:xfrm>
          <a:prstGeom prst="rect">
            <a:avLst/>
          </a:prstGeom>
          <a:noFill/>
          <a:ln/>
        </p:spPr>
        <p:txBody>
          <a:bodyPr wrap="square" lIns="0" tIns="0" rIns="0" bIns="0" rtlCol="0" anchor="t"/>
          <a:lstStyle/>
          <a:p>
            <a:pPr marL="0" indent="0" algn="l">
              <a:lnSpc>
                <a:spcPts val="2750"/>
              </a:lnSpc>
              <a:buNone/>
            </a:pPr>
            <a:r>
              <a:rPr lang="fr-FR" sz="1800" noProof="0" dirty="0">
                <a:solidFill>
                  <a:srgbClr val="384653"/>
                </a:solidFill>
                <a:latin typeface="Roboto" pitchFamily="34" charset="0"/>
                <a:ea typeface="Roboto" pitchFamily="34" charset="-122"/>
                <a:cs typeface="Roboto" pitchFamily="34" charset="-120"/>
              </a:rPr>
              <a:t>Ces sujets feront l'objet de </a:t>
            </a:r>
            <a:r>
              <a:rPr lang="fr-FR" noProof="0" dirty="0">
                <a:solidFill>
                  <a:srgbClr val="384653"/>
                </a:solidFill>
                <a:latin typeface="Roboto" pitchFamily="34" charset="0"/>
                <a:ea typeface="Roboto" pitchFamily="34" charset="-122"/>
                <a:cs typeface="Roboto" pitchFamily="34" charset="-120"/>
              </a:rPr>
              <a:t>réflexions</a:t>
            </a:r>
            <a:r>
              <a:rPr lang="fr-FR" sz="1800" noProof="0" dirty="0">
                <a:solidFill>
                  <a:srgbClr val="384653"/>
                </a:solidFill>
                <a:latin typeface="Roboto" pitchFamily="34" charset="0"/>
                <a:ea typeface="Roboto" pitchFamily="34" charset="-122"/>
                <a:cs typeface="Roboto" pitchFamily="34" charset="-120"/>
              </a:rPr>
              <a:t> spécifiques au sein de la Commission, avec pour objectif de produire des recommandations  pratiques et des alertes sur les points à ne pas négliger lors des expertises.</a:t>
            </a:r>
            <a:endParaRPr lang="fr-FR" sz="1800" noProof="0" dirty="0"/>
          </a:p>
        </p:txBody>
      </p:sp>
      <p:pic>
        <p:nvPicPr>
          <p:cNvPr id="14" name="Image 13" descr="Une image contenant texte, Police, logo, Graphique&#10;&#10;Description générée automatiquement">
            <a:extLst>
              <a:ext uri="{FF2B5EF4-FFF2-40B4-BE49-F238E27FC236}">
                <a16:creationId xmlns:a16="http://schemas.microsoft.com/office/drawing/2014/main" id="{21F0C8B0-39D8-0AC2-37CA-1A66B7EA4F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39151" y="7221220"/>
            <a:ext cx="3143885" cy="1008380"/>
          </a:xfrm>
          <a:prstGeom prst="rect">
            <a:avLst/>
          </a:prstGeom>
        </p:spPr>
      </p:pic>
    </p:spTree>
    <p:extLst>
      <p:ext uri="{BB962C8B-B14F-4D97-AF65-F5344CB8AC3E}">
        <p14:creationId xmlns:p14="http://schemas.microsoft.com/office/powerpoint/2010/main" val="17850920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632817" y="499110"/>
            <a:ext cx="6566654" cy="565071"/>
          </a:xfrm>
          <a:prstGeom prst="rect">
            <a:avLst/>
          </a:prstGeom>
          <a:noFill/>
          <a:ln/>
        </p:spPr>
        <p:txBody>
          <a:bodyPr wrap="none" lIns="0" tIns="0" rIns="0" bIns="0" rtlCol="0" anchor="t"/>
          <a:lstStyle/>
          <a:p>
            <a:pPr marL="0" indent="0" algn="l">
              <a:lnSpc>
                <a:spcPts val="4400"/>
              </a:lnSpc>
              <a:buNone/>
            </a:pPr>
            <a:r>
              <a:rPr lang="fr-FR" sz="3550" noProof="0" dirty="0">
                <a:solidFill>
                  <a:srgbClr val="2E3C4E"/>
                </a:solidFill>
                <a:latin typeface="Host Grotesk Medium" pitchFamily="34" charset="0"/>
                <a:ea typeface="Host Grotesk Medium" pitchFamily="34" charset="-122"/>
                <a:cs typeface="Host Grotesk Medium" pitchFamily="34" charset="-120"/>
              </a:rPr>
              <a:t>VII - Conclusion et Perspectives</a:t>
            </a:r>
            <a:endParaRPr lang="fr-FR" sz="3550" noProof="0" dirty="0"/>
          </a:p>
        </p:txBody>
      </p:sp>
      <p:sp>
        <p:nvSpPr>
          <p:cNvPr id="3" name="Text 1"/>
          <p:cNvSpPr/>
          <p:nvPr/>
        </p:nvSpPr>
        <p:spPr>
          <a:xfrm>
            <a:off x="632817" y="1498044"/>
            <a:ext cx="6461879" cy="1356122"/>
          </a:xfrm>
          <a:prstGeom prst="rect">
            <a:avLst/>
          </a:prstGeom>
          <a:noFill/>
          <a:ln/>
        </p:spPr>
        <p:txBody>
          <a:bodyPr wrap="square" lIns="0" tIns="0" rIns="0" bIns="0" rtlCol="0" anchor="t"/>
          <a:lstStyle/>
          <a:p>
            <a:pPr marL="0" indent="0" algn="l">
              <a:lnSpc>
                <a:spcPts val="2100"/>
              </a:lnSpc>
              <a:buNone/>
            </a:pPr>
            <a:r>
              <a:rPr lang="fr-FR" sz="1600" noProof="0" dirty="0">
                <a:solidFill>
                  <a:srgbClr val="384653"/>
                </a:solidFill>
                <a:latin typeface="Roboto" pitchFamily="34" charset="0"/>
                <a:ea typeface="Roboto" pitchFamily="34" charset="-122"/>
                <a:cs typeface="Roboto" pitchFamily="34" charset="-120"/>
              </a:rPr>
              <a:t>Les travaux de la Commission Copropriété cette année ont permis d'approfondir plusieurs problématiques techniques et méthodologiques essentielles pour les professionnels de l'évaluation immobilière. Le cas pratique de Biarritz illustre parfaitement la complexité des situations rencontrées dans la pratique et la nécessité d'adopter une approche nuancée.</a:t>
            </a:r>
          </a:p>
          <a:p>
            <a:pPr marL="0" indent="0" algn="l">
              <a:lnSpc>
                <a:spcPts val="2100"/>
              </a:lnSpc>
              <a:buNone/>
            </a:pPr>
            <a:endParaRPr lang="fr-FR" dirty="0">
              <a:solidFill>
                <a:srgbClr val="384653"/>
              </a:solidFill>
              <a:latin typeface="Roboto" pitchFamily="34" charset="0"/>
              <a:ea typeface="Roboto" pitchFamily="34" charset="-122"/>
              <a:cs typeface="Roboto" pitchFamily="34" charset="-120"/>
            </a:endParaRPr>
          </a:p>
          <a:p>
            <a:pPr marL="0" indent="0" algn="l">
              <a:lnSpc>
                <a:spcPts val="2100"/>
              </a:lnSpc>
              <a:buNone/>
            </a:pPr>
            <a:endParaRPr lang="fr-FR" dirty="0">
              <a:solidFill>
                <a:srgbClr val="384653"/>
              </a:solidFill>
              <a:latin typeface="Roboto" pitchFamily="34" charset="0"/>
              <a:ea typeface="Roboto" pitchFamily="34" charset="-122"/>
              <a:cs typeface="Roboto" pitchFamily="34" charset="-120"/>
            </a:endParaRPr>
          </a:p>
          <a:p>
            <a:pPr marL="0" indent="0" algn="l">
              <a:lnSpc>
                <a:spcPts val="2100"/>
              </a:lnSpc>
              <a:buNone/>
            </a:pPr>
            <a:endParaRPr lang="fr-FR" noProof="0" dirty="0"/>
          </a:p>
        </p:txBody>
      </p:sp>
      <p:sp>
        <p:nvSpPr>
          <p:cNvPr id="4" name="Text 2"/>
          <p:cNvSpPr/>
          <p:nvPr/>
        </p:nvSpPr>
        <p:spPr>
          <a:xfrm>
            <a:off x="632817" y="3143783"/>
            <a:ext cx="6469499" cy="415472"/>
          </a:xfrm>
          <a:prstGeom prst="rect">
            <a:avLst/>
          </a:prstGeom>
          <a:noFill/>
          <a:ln/>
        </p:spPr>
        <p:txBody>
          <a:bodyPr wrap="none" lIns="0" tIns="0" rIns="0" bIns="0" rtlCol="0" anchor="t"/>
          <a:lstStyle/>
          <a:p>
            <a:pPr marL="0" indent="0" algn="l">
              <a:lnSpc>
                <a:spcPts val="2100"/>
              </a:lnSpc>
              <a:buNone/>
            </a:pPr>
            <a:r>
              <a:rPr lang="fr-FR" sz="1600" noProof="0" dirty="0">
                <a:solidFill>
                  <a:srgbClr val="384653"/>
                </a:solidFill>
                <a:latin typeface="Roboto" pitchFamily="34" charset="0"/>
                <a:ea typeface="Roboto" pitchFamily="34" charset="-122"/>
                <a:cs typeface="Roboto" pitchFamily="34" charset="-120"/>
              </a:rPr>
              <a:t>Pour l'année à venir, la Commission prévoit de :</a:t>
            </a:r>
            <a:endParaRPr lang="fr-FR" sz="1600" noProof="0" dirty="0"/>
          </a:p>
        </p:txBody>
      </p:sp>
      <p:sp>
        <p:nvSpPr>
          <p:cNvPr id="5" name="Text 3"/>
          <p:cNvSpPr/>
          <p:nvPr/>
        </p:nvSpPr>
        <p:spPr>
          <a:xfrm>
            <a:off x="688312" y="3559255"/>
            <a:ext cx="6406384" cy="469524"/>
          </a:xfrm>
          <a:prstGeom prst="rect">
            <a:avLst/>
          </a:prstGeom>
          <a:noFill/>
          <a:ln/>
        </p:spPr>
        <p:txBody>
          <a:bodyPr wrap="none" lIns="0" tIns="0" rIns="0" bIns="0" rtlCol="0" anchor="t"/>
          <a:lstStyle/>
          <a:p>
            <a:pPr marL="342900" indent="-342900" algn="l">
              <a:lnSpc>
                <a:spcPts val="2100"/>
              </a:lnSpc>
              <a:buSzPct val="100000"/>
              <a:buChar char="•"/>
            </a:pPr>
            <a:r>
              <a:rPr lang="fr-FR" sz="1600" noProof="0" dirty="0">
                <a:solidFill>
                  <a:srgbClr val="384653"/>
                </a:solidFill>
                <a:latin typeface="Roboto" pitchFamily="34" charset="0"/>
                <a:ea typeface="Roboto" pitchFamily="34" charset="-122"/>
                <a:cs typeface="Roboto" pitchFamily="34" charset="-120"/>
              </a:rPr>
              <a:t>Continuer de réfléchir sur l'évaluation des parties communes </a:t>
            </a:r>
          </a:p>
          <a:p>
            <a:pPr algn="l">
              <a:lnSpc>
                <a:spcPts val="2100"/>
              </a:lnSpc>
              <a:buSzPct val="100000"/>
            </a:pPr>
            <a:r>
              <a:rPr lang="fr-FR" sz="1600" noProof="0" dirty="0">
                <a:solidFill>
                  <a:srgbClr val="384653"/>
                </a:solidFill>
                <a:latin typeface="Roboto" pitchFamily="34" charset="0"/>
                <a:ea typeface="Roboto" pitchFamily="34" charset="-122"/>
                <a:cs typeface="Roboto" pitchFamily="34" charset="-120"/>
              </a:rPr>
              <a:t>et les droits accessoires</a:t>
            </a:r>
            <a:endParaRPr lang="fr-FR" sz="1600" noProof="0" dirty="0"/>
          </a:p>
        </p:txBody>
      </p:sp>
      <p:sp>
        <p:nvSpPr>
          <p:cNvPr id="6" name="Text 4"/>
          <p:cNvSpPr/>
          <p:nvPr/>
        </p:nvSpPr>
        <p:spPr>
          <a:xfrm>
            <a:off x="723481" y="4264345"/>
            <a:ext cx="6371215" cy="587259"/>
          </a:xfrm>
          <a:prstGeom prst="rect">
            <a:avLst/>
          </a:prstGeom>
          <a:noFill/>
          <a:ln/>
        </p:spPr>
        <p:txBody>
          <a:bodyPr wrap="none" lIns="0" tIns="0" rIns="0" bIns="0" rtlCol="0" anchor="t"/>
          <a:lstStyle/>
          <a:p>
            <a:pPr marL="342900" indent="-342900" algn="l">
              <a:lnSpc>
                <a:spcPts val="2100"/>
              </a:lnSpc>
              <a:buSzPct val="100000"/>
              <a:buChar char="•"/>
            </a:pPr>
            <a:r>
              <a:rPr lang="fr-FR" sz="1600" noProof="0" dirty="0">
                <a:solidFill>
                  <a:srgbClr val="384653"/>
                </a:solidFill>
                <a:latin typeface="Roboto" pitchFamily="34" charset="0"/>
                <a:ea typeface="Roboto" pitchFamily="34" charset="-122"/>
                <a:cs typeface="Roboto" pitchFamily="34" charset="-120"/>
              </a:rPr>
              <a:t>Élaborer des préconisations à destination des experts</a:t>
            </a:r>
            <a:endParaRPr lang="fr-FR" sz="1600" noProof="0" dirty="0"/>
          </a:p>
        </p:txBody>
      </p:sp>
      <p:sp>
        <p:nvSpPr>
          <p:cNvPr id="7" name="Text 5"/>
          <p:cNvSpPr/>
          <p:nvPr/>
        </p:nvSpPr>
        <p:spPr>
          <a:xfrm>
            <a:off x="625197" y="4896506"/>
            <a:ext cx="6469499" cy="632993"/>
          </a:xfrm>
          <a:prstGeom prst="rect">
            <a:avLst/>
          </a:prstGeom>
          <a:noFill/>
          <a:ln/>
        </p:spPr>
        <p:txBody>
          <a:bodyPr wrap="square" lIns="0" tIns="0" rIns="0" bIns="0" rtlCol="0" anchor="t"/>
          <a:lstStyle/>
          <a:p>
            <a:pPr marL="342900" indent="-342900" algn="l">
              <a:lnSpc>
                <a:spcPts val="2100"/>
              </a:lnSpc>
              <a:buSzPct val="100000"/>
              <a:buChar char="•"/>
            </a:pPr>
            <a:r>
              <a:rPr lang="fr-FR" sz="1600" noProof="0" dirty="0">
                <a:solidFill>
                  <a:srgbClr val="384653"/>
                </a:solidFill>
                <a:latin typeface="Roboto" pitchFamily="34" charset="0"/>
                <a:ea typeface="Roboto" pitchFamily="34" charset="-122"/>
                <a:cs typeface="Roboto" pitchFamily="34" charset="-120"/>
              </a:rPr>
              <a:t>Approfondir l'impact de certaines nouvelles réglementations sur la valeur des biens en copropriété</a:t>
            </a:r>
            <a:endParaRPr lang="fr-FR" sz="1600" noProof="0" dirty="0"/>
          </a:p>
        </p:txBody>
      </p:sp>
      <p:sp>
        <p:nvSpPr>
          <p:cNvPr id="8" name="Text 6"/>
          <p:cNvSpPr/>
          <p:nvPr/>
        </p:nvSpPr>
        <p:spPr>
          <a:xfrm>
            <a:off x="632817" y="4989007"/>
            <a:ext cx="6461879" cy="377854"/>
          </a:xfrm>
          <a:prstGeom prst="rect">
            <a:avLst/>
          </a:prstGeom>
          <a:noFill/>
          <a:ln/>
        </p:spPr>
        <p:txBody>
          <a:bodyPr wrap="none" lIns="0" tIns="0" rIns="0" bIns="0" rtlCol="0" anchor="t"/>
          <a:lstStyle/>
          <a:p>
            <a:pPr marL="342900" indent="-342900" algn="l">
              <a:lnSpc>
                <a:spcPts val="2100"/>
              </a:lnSpc>
              <a:buSzPct val="100000"/>
              <a:buChar char="•"/>
            </a:pPr>
            <a:endParaRPr lang="fr-FR" sz="1400" noProof="0" dirty="0"/>
          </a:p>
        </p:txBody>
      </p:sp>
      <p:sp>
        <p:nvSpPr>
          <p:cNvPr id="9" name="Text 7"/>
          <p:cNvSpPr/>
          <p:nvPr/>
        </p:nvSpPr>
        <p:spPr>
          <a:xfrm>
            <a:off x="7543324" y="1629132"/>
            <a:ext cx="3117890" cy="596622"/>
          </a:xfrm>
          <a:prstGeom prst="rect">
            <a:avLst/>
          </a:prstGeom>
          <a:noFill/>
          <a:ln/>
        </p:spPr>
        <p:txBody>
          <a:bodyPr wrap="none" lIns="0" tIns="0" rIns="0" bIns="0" rtlCol="0" anchor="t"/>
          <a:lstStyle/>
          <a:p>
            <a:pPr marL="0" indent="0" algn="ctr">
              <a:lnSpc>
                <a:spcPts val="4650"/>
              </a:lnSpc>
              <a:buNone/>
            </a:pPr>
            <a:r>
              <a:rPr lang="fr-FR" sz="4650" noProof="0" dirty="0">
                <a:solidFill>
                  <a:srgbClr val="384653"/>
                </a:solidFill>
                <a:latin typeface="Host Grotesk Medium" pitchFamily="34" charset="0"/>
                <a:ea typeface="Host Grotesk Medium" pitchFamily="34" charset="-122"/>
                <a:cs typeface="Host Grotesk Medium" pitchFamily="34" charset="-120"/>
              </a:rPr>
              <a:t>1</a:t>
            </a:r>
            <a:endParaRPr lang="fr-FR" sz="4650" noProof="0" dirty="0"/>
          </a:p>
        </p:txBody>
      </p:sp>
      <p:sp>
        <p:nvSpPr>
          <p:cNvPr id="10" name="Text 8"/>
          <p:cNvSpPr/>
          <p:nvPr/>
        </p:nvSpPr>
        <p:spPr>
          <a:xfrm>
            <a:off x="7849076" y="2451735"/>
            <a:ext cx="2506385" cy="282416"/>
          </a:xfrm>
          <a:prstGeom prst="rect">
            <a:avLst/>
          </a:prstGeom>
          <a:noFill/>
          <a:ln/>
        </p:spPr>
        <p:txBody>
          <a:bodyPr wrap="none" lIns="0" tIns="0" rIns="0" bIns="0" rtlCol="0" anchor="t"/>
          <a:lstStyle/>
          <a:p>
            <a:pPr marL="0" indent="0" algn="ctr">
              <a:lnSpc>
                <a:spcPts val="2200"/>
              </a:lnSpc>
              <a:buNone/>
            </a:pPr>
            <a:r>
              <a:rPr lang="fr-FR" sz="1750" noProof="0" dirty="0">
                <a:solidFill>
                  <a:srgbClr val="384653"/>
                </a:solidFill>
                <a:latin typeface="Host Grotesk Medium" pitchFamily="34" charset="0"/>
                <a:ea typeface="Host Grotesk Medium" pitchFamily="34" charset="-122"/>
                <a:cs typeface="Host Grotesk Medium" pitchFamily="34" charset="-120"/>
              </a:rPr>
              <a:t>Thématiques principales</a:t>
            </a:r>
            <a:endParaRPr lang="fr-FR" sz="1750" noProof="0" dirty="0"/>
          </a:p>
        </p:txBody>
      </p:sp>
      <p:sp>
        <p:nvSpPr>
          <p:cNvPr id="11" name="Text 9"/>
          <p:cNvSpPr/>
          <p:nvPr/>
        </p:nvSpPr>
        <p:spPr>
          <a:xfrm>
            <a:off x="7543324" y="2914888"/>
            <a:ext cx="3117890" cy="542449"/>
          </a:xfrm>
          <a:prstGeom prst="rect">
            <a:avLst/>
          </a:prstGeom>
          <a:noFill/>
          <a:ln/>
        </p:spPr>
        <p:txBody>
          <a:bodyPr wrap="square" lIns="0" tIns="0" rIns="0" bIns="0" rtlCol="0" anchor="t"/>
          <a:lstStyle/>
          <a:p>
            <a:pPr marL="0" indent="0" algn="ctr">
              <a:lnSpc>
                <a:spcPts val="2100"/>
              </a:lnSpc>
              <a:buNone/>
            </a:pPr>
            <a:r>
              <a:rPr lang="fr-FR" noProof="0" dirty="0">
                <a:solidFill>
                  <a:srgbClr val="384653"/>
                </a:solidFill>
                <a:latin typeface="Roboto" pitchFamily="34" charset="0"/>
                <a:ea typeface="Roboto" pitchFamily="34" charset="-122"/>
                <a:cs typeface="Roboto" pitchFamily="34" charset="-120"/>
              </a:rPr>
              <a:t>Isolation thermique par l'extérieur et évaluation des parties communes</a:t>
            </a:r>
            <a:endParaRPr lang="fr-FR" noProof="0" dirty="0"/>
          </a:p>
        </p:txBody>
      </p:sp>
      <p:sp>
        <p:nvSpPr>
          <p:cNvPr id="12" name="Text 10"/>
          <p:cNvSpPr/>
          <p:nvPr/>
        </p:nvSpPr>
        <p:spPr>
          <a:xfrm>
            <a:off x="10887194" y="1629132"/>
            <a:ext cx="3118009" cy="596622"/>
          </a:xfrm>
          <a:prstGeom prst="rect">
            <a:avLst/>
          </a:prstGeom>
          <a:noFill/>
          <a:ln/>
        </p:spPr>
        <p:txBody>
          <a:bodyPr wrap="none" lIns="0" tIns="0" rIns="0" bIns="0" rtlCol="0" anchor="t"/>
          <a:lstStyle/>
          <a:p>
            <a:pPr marL="0" indent="0" algn="ctr">
              <a:lnSpc>
                <a:spcPts val="4650"/>
              </a:lnSpc>
              <a:buNone/>
            </a:pPr>
            <a:r>
              <a:rPr lang="fr-FR" sz="4650" noProof="0">
                <a:solidFill>
                  <a:srgbClr val="384653"/>
                </a:solidFill>
                <a:latin typeface="Host Grotesk Medium" pitchFamily="34" charset="0"/>
                <a:ea typeface="Host Grotesk Medium" pitchFamily="34" charset="-122"/>
                <a:cs typeface="Host Grotesk Medium" pitchFamily="34" charset="-120"/>
              </a:rPr>
              <a:t>2</a:t>
            </a:r>
            <a:endParaRPr lang="fr-FR" sz="4650" noProof="0" dirty="0"/>
          </a:p>
        </p:txBody>
      </p:sp>
      <p:sp>
        <p:nvSpPr>
          <p:cNvPr id="13" name="Text 11"/>
          <p:cNvSpPr/>
          <p:nvPr/>
        </p:nvSpPr>
        <p:spPr>
          <a:xfrm>
            <a:off x="11316057" y="2451735"/>
            <a:ext cx="2260283" cy="282416"/>
          </a:xfrm>
          <a:prstGeom prst="rect">
            <a:avLst/>
          </a:prstGeom>
          <a:noFill/>
          <a:ln/>
        </p:spPr>
        <p:txBody>
          <a:bodyPr wrap="none" lIns="0" tIns="0" rIns="0" bIns="0" rtlCol="0" anchor="t"/>
          <a:lstStyle/>
          <a:p>
            <a:pPr marL="0" indent="0" algn="ctr">
              <a:lnSpc>
                <a:spcPts val="2200"/>
              </a:lnSpc>
              <a:buNone/>
            </a:pPr>
            <a:r>
              <a:rPr lang="fr-FR" sz="1750" noProof="0" dirty="0">
                <a:solidFill>
                  <a:srgbClr val="384653"/>
                </a:solidFill>
                <a:latin typeface="Host Grotesk Medium" pitchFamily="34" charset="0"/>
                <a:ea typeface="Host Grotesk Medium" pitchFamily="34" charset="-122"/>
                <a:cs typeface="Host Grotesk Medium" pitchFamily="34" charset="-120"/>
              </a:rPr>
              <a:t>Cas pratique analysé</a:t>
            </a:r>
            <a:endParaRPr lang="fr-FR" sz="1750" noProof="0" dirty="0"/>
          </a:p>
        </p:txBody>
      </p:sp>
      <p:sp>
        <p:nvSpPr>
          <p:cNvPr id="14" name="Text 12"/>
          <p:cNvSpPr/>
          <p:nvPr/>
        </p:nvSpPr>
        <p:spPr>
          <a:xfrm>
            <a:off x="10887194" y="2914888"/>
            <a:ext cx="3118009" cy="542449"/>
          </a:xfrm>
          <a:prstGeom prst="rect">
            <a:avLst/>
          </a:prstGeom>
          <a:noFill/>
          <a:ln/>
        </p:spPr>
        <p:txBody>
          <a:bodyPr wrap="square" lIns="0" tIns="0" rIns="0" bIns="0" rtlCol="0" anchor="t"/>
          <a:lstStyle/>
          <a:p>
            <a:pPr marL="0" indent="0" algn="ctr">
              <a:lnSpc>
                <a:spcPts val="2100"/>
              </a:lnSpc>
              <a:buNone/>
            </a:pPr>
            <a:r>
              <a:rPr lang="fr-FR" noProof="0" dirty="0">
                <a:solidFill>
                  <a:srgbClr val="384653"/>
                </a:solidFill>
                <a:latin typeface="Roboto" pitchFamily="34" charset="0"/>
                <a:ea typeface="Roboto" pitchFamily="34" charset="-122"/>
                <a:cs typeface="Roboto" pitchFamily="34" charset="-120"/>
              </a:rPr>
              <a:t>Acquisition d'un couloir et de WC communs à Biarritz</a:t>
            </a:r>
            <a:endParaRPr lang="fr-FR" noProof="0" dirty="0"/>
          </a:p>
        </p:txBody>
      </p:sp>
      <p:sp>
        <p:nvSpPr>
          <p:cNvPr id="15" name="Text 13"/>
          <p:cNvSpPr/>
          <p:nvPr/>
        </p:nvSpPr>
        <p:spPr>
          <a:xfrm>
            <a:off x="9215199" y="3999667"/>
            <a:ext cx="3118009" cy="596622"/>
          </a:xfrm>
          <a:prstGeom prst="rect">
            <a:avLst/>
          </a:prstGeom>
          <a:noFill/>
          <a:ln/>
        </p:spPr>
        <p:txBody>
          <a:bodyPr wrap="none" lIns="0" tIns="0" rIns="0" bIns="0" rtlCol="0" anchor="t"/>
          <a:lstStyle/>
          <a:p>
            <a:pPr marL="0" indent="0" algn="ctr">
              <a:lnSpc>
                <a:spcPts val="4650"/>
              </a:lnSpc>
              <a:buNone/>
            </a:pPr>
            <a:r>
              <a:rPr lang="fr-FR" sz="4650" noProof="0" dirty="0">
                <a:solidFill>
                  <a:srgbClr val="384653"/>
                </a:solidFill>
                <a:latin typeface="Host Grotesk Medium" pitchFamily="34" charset="0"/>
                <a:ea typeface="Host Grotesk Medium" pitchFamily="34" charset="-122"/>
                <a:cs typeface="Host Grotesk Medium" pitchFamily="34" charset="-120"/>
              </a:rPr>
              <a:t>3</a:t>
            </a:r>
            <a:endParaRPr lang="fr-FR" sz="4650" noProof="0" dirty="0"/>
          </a:p>
        </p:txBody>
      </p:sp>
      <p:sp>
        <p:nvSpPr>
          <p:cNvPr id="16" name="Text 14"/>
          <p:cNvSpPr/>
          <p:nvPr/>
        </p:nvSpPr>
        <p:spPr>
          <a:xfrm>
            <a:off x="9644063" y="4822269"/>
            <a:ext cx="2260283" cy="282416"/>
          </a:xfrm>
          <a:prstGeom prst="rect">
            <a:avLst/>
          </a:prstGeom>
          <a:noFill/>
          <a:ln/>
        </p:spPr>
        <p:txBody>
          <a:bodyPr wrap="none" lIns="0" tIns="0" rIns="0" bIns="0" rtlCol="0" anchor="t"/>
          <a:lstStyle/>
          <a:p>
            <a:pPr marL="0" indent="0" algn="ctr">
              <a:lnSpc>
                <a:spcPts val="2200"/>
              </a:lnSpc>
              <a:buNone/>
            </a:pPr>
            <a:r>
              <a:rPr lang="fr-FR" sz="1750" noProof="0" dirty="0">
                <a:solidFill>
                  <a:srgbClr val="384653"/>
                </a:solidFill>
                <a:latin typeface="Host Grotesk Medium" pitchFamily="34" charset="0"/>
                <a:ea typeface="Host Grotesk Medium" pitchFamily="34" charset="-122"/>
                <a:cs typeface="Host Grotesk Medium" pitchFamily="34" charset="-120"/>
              </a:rPr>
              <a:t>Sujets à approfondir</a:t>
            </a:r>
            <a:endParaRPr lang="fr-FR" sz="1750" noProof="0" dirty="0"/>
          </a:p>
        </p:txBody>
      </p:sp>
      <p:sp>
        <p:nvSpPr>
          <p:cNvPr id="17" name="Text 15"/>
          <p:cNvSpPr/>
          <p:nvPr/>
        </p:nvSpPr>
        <p:spPr>
          <a:xfrm>
            <a:off x="9215199" y="5285423"/>
            <a:ext cx="3118009" cy="542449"/>
          </a:xfrm>
          <a:prstGeom prst="rect">
            <a:avLst/>
          </a:prstGeom>
          <a:noFill/>
          <a:ln/>
        </p:spPr>
        <p:txBody>
          <a:bodyPr wrap="square" lIns="0" tIns="0" rIns="0" bIns="0" rtlCol="0" anchor="t"/>
          <a:lstStyle/>
          <a:p>
            <a:pPr marL="0" indent="0" algn="ctr">
              <a:lnSpc>
                <a:spcPts val="2100"/>
              </a:lnSpc>
              <a:buNone/>
            </a:pPr>
            <a:r>
              <a:rPr lang="fr-FR" noProof="0" dirty="0">
                <a:solidFill>
                  <a:srgbClr val="384653"/>
                </a:solidFill>
                <a:latin typeface="Roboto" pitchFamily="34" charset="0"/>
                <a:ea typeface="Roboto" pitchFamily="34" charset="-122"/>
                <a:cs typeface="Roboto" pitchFamily="34" charset="-120"/>
              </a:rPr>
              <a:t>Loi LEMEUR, évolutions législatives et méthodologies d'évaluation</a:t>
            </a:r>
            <a:endParaRPr lang="fr-FR" noProof="0" dirty="0"/>
          </a:p>
        </p:txBody>
      </p:sp>
      <p:sp>
        <p:nvSpPr>
          <p:cNvPr id="18" name="Text 16"/>
          <p:cNvSpPr/>
          <p:nvPr/>
        </p:nvSpPr>
        <p:spPr>
          <a:xfrm>
            <a:off x="632817" y="6234589"/>
            <a:ext cx="13364766" cy="542449"/>
          </a:xfrm>
          <a:prstGeom prst="rect">
            <a:avLst/>
          </a:prstGeom>
          <a:noFill/>
          <a:ln/>
        </p:spPr>
        <p:txBody>
          <a:bodyPr wrap="square" lIns="0" tIns="0" rIns="0" bIns="0" rtlCol="0" anchor="t"/>
          <a:lstStyle/>
          <a:p>
            <a:pPr marL="0" indent="0" algn="l">
              <a:lnSpc>
                <a:spcPts val="2100"/>
              </a:lnSpc>
              <a:buNone/>
            </a:pPr>
            <a:endParaRPr lang="fr-FR" sz="1400" noProof="0" dirty="0"/>
          </a:p>
        </p:txBody>
      </p:sp>
      <p:sp>
        <p:nvSpPr>
          <p:cNvPr id="19" name="Shape 17"/>
          <p:cNvSpPr/>
          <p:nvPr/>
        </p:nvSpPr>
        <p:spPr>
          <a:xfrm>
            <a:off x="385601" y="6626018"/>
            <a:ext cx="13431245" cy="1249204"/>
          </a:xfrm>
          <a:prstGeom prst="roundRect">
            <a:avLst>
              <a:gd name="adj" fmla="val 10125"/>
            </a:avLst>
          </a:prstGeom>
          <a:solidFill>
            <a:srgbClr val="C6E4EB"/>
          </a:solidFill>
          <a:ln/>
        </p:spPr>
        <p:txBody>
          <a:bodyPr/>
          <a:lstStyle/>
          <a:p>
            <a:endParaRPr lang="fr-FR" noProof="0" dirty="0"/>
          </a:p>
        </p:txBody>
      </p:sp>
      <p:sp>
        <p:nvSpPr>
          <p:cNvPr id="21" name="Text 18"/>
          <p:cNvSpPr/>
          <p:nvPr/>
        </p:nvSpPr>
        <p:spPr>
          <a:xfrm>
            <a:off x="1220272" y="7206258"/>
            <a:ext cx="12596574" cy="271224"/>
          </a:xfrm>
          <a:prstGeom prst="rect">
            <a:avLst/>
          </a:prstGeom>
          <a:noFill/>
          <a:ln/>
        </p:spPr>
        <p:txBody>
          <a:bodyPr wrap="none" lIns="0" tIns="0" rIns="0" bIns="0" rtlCol="0" anchor="t"/>
          <a:lstStyle/>
          <a:p>
            <a:pPr marL="0" indent="0" algn="l">
              <a:lnSpc>
                <a:spcPts val="2100"/>
              </a:lnSpc>
              <a:buNone/>
            </a:pPr>
            <a:endParaRPr lang="fr-FR" sz="1400" noProof="0" dirty="0"/>
          </a:p>
        </p:txBody>
      </p:sp>
      <p:pic>
        <p:nvPicPr>
          <p:cNvPr id="22" name="Image 21" descr="Une image contenant texte, Police, logo, Graphique&#10;&#10;Description générée automatiquement">
            <a:extLst>
              <a:ext uri="{FF2B5EF4-FFF2-40B4-BE49-F238E27FC236}">
                <a16:creationId xmlns:a16="http://schemas.microsoft.com/office/drawing/2014/main" id="{66C1E409-B1C7-8B7C-EBF6-E571B0EA80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1214" y="6821940"/>
            <a:ext cx="3143885" cy="100838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D0545B-5B25-F8D6-2823-055A55F3ED38}"/>
            </a:ext>
          </a:extLst>
        </p:cNvPr>
        <p:cNvGrpSpPr/>
        <p:nvPr/>
      </p:nvGrpSpPr>
      <p:grpSpPr>
        <a:xfrm>
          <a:off x="0" y="0"/>
          <a:ext cx="0" cy="0"/>
          <a:chOff x="0" y="0"/>
          <a:chExt cx="0" cy="0"/>
        </a:xfrm>
      </p:grpSpPr>
      <p:pic>
        <p:nvPicPr>
          <p:cNvPr id="2" name="Image 0" descr="preencoded.png">
            <a:extLst>
              <a:ext uri="{FF2B5EF4-FFF2-40B4-BE49-F238E27FC236}">
                <a16:creationId xmlns:a16="http://schemas.microsoft.com/office/drawing/2014/main" id="{2DACE08A-B227-E82A-4DF9-1FC69DE8C711}"/>
              </a:ext>
            </a:extLst>
          </p:cNvPr>
          <p:cNvPicPr>
            <a:picLocks noChangeAspect="1"/>
          </p:cNvPicPr>
          <p:nvPr/>
        </p:nvPicPr>
        <p:blipFill>
          <a:blip r:embed="rId3"/>
          <a:stretch>
            <a:fillRect/>
          </a:stretch>
        </p:blipFill>
        <p:spPr>
          <a:xfrm>
            <a:off x="0" y="0"/>
            <a:ext cx="14630400" cy="8229600"/>
          </a:xfrm>
          <a:prstGeom prst="rect">
            <a:avLst/>
          </a:prstGeom>
        </p:spPr>
      </p:pic>
      <p:sp>
        <p:nvSpPr>
          <p:cNvPr id="3" name="Shape 0">
            <a:extLst>
              <a:ext uri="{FF2B5EF4-FFF2-40B4-BE49-F238E27FC236}">
                <a16:creationId xmlns:a16="http://schemas.microsoft.com/office/drawing/2014/main" id="{A751BB90-F688-3824-0463-D3A84DF6624A}"/>
              </a:ext>
            </a:extLst>
          </p:cNvPr>
          <p:cNvSpPr/>
          <p:nvPr/>
        </p:nvSpPr>
        <p:spPr>
          <a:xfrm>
            <a:off x="169049" y="706931"/>
            <a:ext cx="14630400" cy="7753190"/>
          </a:xfrm>
          <a:prstGeom prst="rect">
            <a:avLst/>
          </a:prstGeom>
          <a:solidFill>
            <a:schemeClr val="accent5">
              <a:lumMod val="20000"/>
              <a:lumOff val="80000"/>
              <a:alpha val="80000"/>
            </a:schemeClr>
          </a:solidFill>
          <a:ln/>
        </p:spPr>
        <p:txBody>
          <a:bodyPr/>
          <a:lstStyle/>
          <a:p>
            <a:r>
              <a:rPr lang="fr-FR" noProof="0" dirty="0"/>
              <a:t>S</a:t>
            </a:r>
          </a:p>
        </p:txBody>
      </p:sp>
      <p:sp>
        <p:nvSpPr>
          <p:cNvPr id="4" name="Text 1">
            <a:extLst>
              <a:ext uri="{FF2B5EF4-FFF2-40B4-BE49-F238E27FC236}">
                <a16:creationId xmlns:a16="http://schemas.microsoft.com/office/drawing/2014/main" id="{37662C78-4E09-4376-7E61-E777F4032FD2}"/>
              </a:ext>
            </a:extLst>
          </p:cNvPr>
          <p:cNvSpPr/>
          <p:nvPr/>
        </p:nvSpPr>
        <p:spPr>
          <a:xfrm>
            <a:off x="864037" y="1360075"/>
            <a:ext cx="12902327" cy="1852018"/>
          </a:xfrm>
          <a:prstGeom prst="rect">
            <a:avLst/>
          </a:prstGeom>
          <a:noFill/>
          <a:ln/>
        </p:spPr>
        <p:txBody>
          <a:bodyPr wrap="square" lIns="0" tIns="0" rIns="0" bIns="0" rtlCol="0" anchor="t"/>
          <a:lstStyle/>
          <a:p>
            <a:pPr marL="0" indent="0" algn="ctr">
              <a:lnSpc>
                <a:spcPts val="6050"/>
              </a:lnSpc>
              <a:buNone/>
            </a:pPr>
            <a:r>
              <a:rPr lang="fr-FR" sz="4850" noProof="0" dirty="0">
                <a:solidFill>
                  <a:schemeClr val="accent1">
                    <a:lumMod val="75000"/>
                  </a:schemeClr>
                </a:solidFill>
                <a:latin typeface="Host Grotesk Medium" pitchFamily="34" charset="0"/>
                <a:ea typeface="Host Grotesk Medium" pitchFamily="34" charset="-122"/>
                <a:cs typeface="Host Grotesk Medium" pitchFamily="34" charset="-120"/>
              </a:rPr>
              <a:t>Les membres du groupe copropriété</a:t>
            </a:r>
            <a:endParaRPr lang="fr-FR" sz="4850" noProof="0" dirty="0">
              <a:solidFill>
                <a:schemeClr val="accent1">
                  <a:lumMod val="75000"/>
                </a:schemeClr>
              </a:solidFill>
            </a:endParaRPr>
          </a:p>
        </p:txBody>
      </p:sp>
      <p:sp>
        <p:nvSpPr>
          <p:cNvPr id="5" name="Text 2">
            <a:extLst>
              <a:ext uri="{FF2B5EF4-FFF2-40B4-BE49-F238E27FC236}">
                <a16:creationId xmlns:a16="http://schemas.microsoft.com/office/drawing/2014/main" id="{F0A874AB-7E3C-F4B1-0589-0A6A32A3E30B}"/>
              </a:ext>
            </a:extLst>
          </p:cNvPr>
          <p:cNvSpPr/>
          <p:nvPr/>
        </p:nvSpPr>
        <p:spPr>
          <a:xfrm>
            <a:off x="507147" y="2228370"/>
            <a:ext cx="13259218" cy="4326111"/>
          </a:xfrm>
          <a:prstGeom prst="rect">
            <a:avLst/>
          </a:prstGeom>
          <a:noFill/>
          <a:ln/>
        </p:spPr>
        <p:txBody>
          <a:bodyPr wrap="square" lIns="0" tIns="0" rIns="0" bIns="0" rtlCol="0" anchor="t"/>
          <a:lstStyle/>
          <a:p>
            <a:pPr marL="0" indent="0" algn="l">
              <a:lnSpc>
                <a:spcPts val="2900"/>
              </a:lnSpc>
              <a:buNone/>
            </a:pPr>
            <a:endParaRPr lang="fr-FR" sz="1900" noProof="0" dirty="0">
              <a:solidFill>
                <a:schemeClr val="accent1">
                  <a:lumMod val="75000"/>
                </a:schemeClr>
              </a:solidFill>
            </a:endParaRPr>
          </a:p>
        </p:txBody>
      </p:sp>
      <p:pic>
        <p:nvPicPr>
          <p:cNvPr id="7" name="Image 6" descr="Une image contenant Visage humain, personne, habits, Menton&#10;&#10;Le contenu généré par l’IA peut être incorrect.">
            <a:extLst>
              <a:ext uri="{FF2B5EF4-FFF2-40B4-BE49-F238E27FC236}">
                <a16:creationId xmlns:a16="http://schemas.microsoft.com/office/drawing/2014/main" id="{D7D19EED-A2EB-F890-D65B-C63185292317}"/>
              </a:ext>
            </a:extLst>
          </p:cNvPr>
          <p:cNvPicPr>
            <a:picLocks noChangeAspect="1"/>
          </p:cNvPicPr>
          <p:nvPr/>
        </p:nvPicPr>
        <p:blipFill>
          <a:blip r:embed="rId4"/>
          <a:stretch>
            <a:fillRect/>
          </a:stretch>
        </p:blipFill>
        <p:spPr>
          <a:xfrm>
            <a:off x="3895232" y="2642257"/>
            <a:ext cx="1563585" cy="1636867"/>
          </a:xfrm>
          <a:prstGeom prst="rect">
            <a:avLst/>
          </a:prstGeom>
        </p:spPr>
      </p:pic>
      <p:pic>
        <p:nvPicPr>
          <p:cNvPr id="9" name="Image 8">
            <a:extLst>
              <a:ext uri="{FF2B5EF4-FFF2-40B4-BE49-F238E27FC236}">
                <a16:creationId xmlns:a16="http://schemas.microsoft.com/office/drawing/2014/main" id="{761273AC-36A0-5E56-FC99-778C4AA1C744}"/>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bright="40000"/>
                    </a14:imgEffect>
                  </a14:imgLayer>
                </a14:imgProps>
              </a:ext>
            </a:extLst>
          </a:blip>
          <a:stretch>
            <a:fillRect/>
          </a:stretch>
        </p:blipFill>
        <p:spPr>
          <a:xfrm>
            <a:off x="2423988" y="4733532"/>
            <a:ext cx="1757128" cy="1800000"/>
          </a:xfrm>
          <a:prstGeom prst="rect">
            <a:avLst/>
          </a:prstGeom>
        </p:spPr>
      </p:pic>
      <p:pic>
        <p:nvPicPr>
          <p:cNvPr id="6" name="Image 5" descr="Une image contenant texte, Police, logo, Graphique&#10;&#10;Description générée automatiquement">
            <a:extLst>
              <a:ext uri="{FF2B5EF4-FFF2-40B4-BE49-F238E27FC236}">
                <a16:creationId xmlns:a16="http://schemas.microsoft.com/office/drawing/2014/main" id="{9615558A-FAEF-AFFE-2F9F-212C2373F21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8667" y="308951"/>
            <a:ext cx="3143885" cy="1008380"/>
          </a:xfrm>
          <a:prstGeom prst="rect">
            <a:avLst/>
          </a:prstGeom>
        </p:spPr>
      </p:pic>
      <p:pic>
        <p:nvPicPr>
          <p:cNvPr id="10" name="Image 9">
            <a:extLst>
              <a:ext uri="{FF2B5EF4-FFF2-40B4-BE49-F238E27FC236}">
                <a16:creationId xmlns:a16="http://schemas.microsoft.com/office/drawing/2014/main" id="{DA3A389B-F020-8C1E-C0A6-860CF54C691C}"/>
              </a:ext>
            </a:extLst>
          </p:cNvPr>
          <p:cNvPicPr>
            <a:picLocks noChangeAspect="1"/>
          </p:cNvPicPr>
          <p:nvPr/>
        </p:nvPicPr>
        <p:blipFill>
          <a:blip r:embed="rId8"/>
          <a:stretch>
            <a:fillRect/>
          </a:stretch>
        </p:blipFill>
        <p:spPr>
          <a:xfrm>
            <a:off x="7223465" y="4720697"/>
            <a:ext cx="2581510" cy="1800000"/>
          </a:xfrm>
          <a:prstGeom prst="rect">
            <a:avLst/>
          </a:prstGeom>
        </p:spPr>
      </p:pic>
      <p:pic>
        <p:nvPicPr>
          <p:cNvPr id="12" name="Image 11">
            <a:extLst>
              <a:ext uri="{FF2B5EF4-FFF2-40B4-BE49-F238E27FC236}">
                <a16:creationId xmlns:a16="http://schemas.microsoft.com/office/drawing/2014/main" id="{6376A350-1FD9-AC3C-398C-41DACC695603}"/>
              </a:ext>
            </a:extLst>
          </p:cNvPr>
          <p:cNvPicPr>
            <a:picLocks noChangeAspect="1"/>
          </p:cNvPicPr>
          <p:nvPr/>
        </p:nvPicPr>
        <p:blipFill>
          <a:blip r:embed="rId9"/>
          <a:stretch>
            <a:fillRect/>
          </a:stretch>
        </p:blipFill>
        <p:spPr>
          <a:xfrm>
            <a:off x="10669010" y="4733532"/>
            <a:ext cx="1916931" cy="1951269"/>
          </a:xfrm>
          <a:prstGeom prst="rect">
            <a:avLst/>
          </a:prstGeom>
        </p:spPr>
      </p:pic>
      <p:pic>
        <p:nvPicPr>
          <p:cNvPr id="11" name="Image 10">
            <a:extLst>
              <a:ext uri="{FF2B5EF4-FFF2-40B4-BE49-F238E27FC236}">
                <a16:creationId xmlns:a16="http://schemas.microsoft.com/office/drawing/2014/main" id="{6A9FD479-7872-BE11-2E6D-FD4BB5D1258B}"/>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bright="20000" contrast="-40000"/>
                    </a14:imgEffect>
                  </a14:imgLayer>
                </a14:imgProps>
              </a:ext>
            </a:extLst>
          </a:blip>
          <a:stretch>
            <a:fillRect/>
          </a:stretch>
        </p:blipFill>
        <p:spPr>
          <a:xfrm>
            <a:off x="8814694" y="2629158"/>
            <a:ext cx="1766220" cy="1800000"/>
          </a:xfrm>
          <a:prstGeom prst="rect">
            <a:avLst/>
          </a:prstGeom>
        </p:spPr>
      </p:pic>
      <p:pic>
        <p:nvPicPr>
          <p:cNvPr id="14" name="Image 13">
            <a:extLst>
              <a:ext uri="{FF2B5EF4-FFF2-40B4-BE49-F238E27FC236}">
                <a16:creationId xmlns:a16="http://schemas.microsoft.com/office/drawing/2014/main" id="{C6272F8E-BED0-D3A1-D6B4-5A114A14238C}"/>
              </a:ext>
            </a:extLst>
          </p:cNvPr>
          <p:cNvPicPr>
            <a:picLocks noChangeAspect="1"/>
          </p:cNvPicPr>
          <p:nvPr/>
        </p:nvPicPr>
        <p:blipFill>
          <a:blip r:embed="rId12"/>
          <a:stretch>
            <a:fillRect/>
          </a:stretch>
        </p:blipFill>
        <p:spPr>
          <a:xfrm>
            <a:off x="4807650" y="4733532"/>
            <a:ext cx="1638203" cy="1800000"/>
          </a:xfrm>
          <a:prstGeom prst="rect">
            <a:avLst/>
          </a:prstGeom>
        </p:spPr>
      </p:pic>
      <p:pic>
        <p:nvPicPr>
          <p:cNvPr id="16" name="Image 15" descr="Une image contenant Visage humain, personne, habits, Menton&#10;&#10;Le contenu généré par l’IA peut être incorrect.">
            <a:extLst>
              <a:ext uri="{FF2B5EF4-FFF2-40B4-BE49-F238E27FC236}">
                <a16:creationId xmlns:a16="http://schemas.microsoft.com/office/drawing/2014/main" id="{8CFA7B2D-CB47-D083-4697-858E75423846}"/>
              </a:ext>
            </a:extLst>
          </p:cNvPr>
          <p:cNvPicPr>
            <a:picLocks noChangeAspect="1"/>
          </p:cNvPicPr>
          <p:nvPr/>
        </p:nvPicPr>
        <p:blipFill>
          <a:blip r:embed="rId13"/>
          <a:stretch>
            <a:fillRect/>
          </a:stretch>
        </p:blipFill>
        <p:spPr>
          <a:xfrm>
            <a:off x="11380412" y="2452335"/>
            <a:ext cx="2312409" cy="1800000"/>
          </a:xfrm>
          <a:prstGeom prst="rect">
            <a:avLst/>
          </a:prstGeom>
        </p:spPr>
      </p:pic>
      <p:pic>
        <p:nvPicPr>
          <p:cNvPr id="18" name="Image 17">
            <a:extLst>
              <a:ext uri="{FF2B5EF4-FFF2-40B4-BE49-F238E27FC236}">
                <a16:creationId xmlns:a16="http://schemas.microsoft.com/office/drawing/2014/main" id="{1BE59D22-B175-62E2-5E58-7AF058834E03}"/>
              </a:ext>
            </a:extLst>
          </p:cNvPr>
          <p:cNvPicPr>
            <a:picLocks noChangeAspect="1"/>
          </p:cNvPicPr>
          <p:nvPr/>
        </p:nvPicPr>
        <p:blipFill>
          <a:blip r:embed="rId14"/>
          <a:stretch>
            <a:fillRect/>
          </a:stretch>
        </p:blipFill>
        <p:spPr>
          <a:xfrm>
            <a:off x="6316637" y="2596068"/>
            <a:ext cx="1640237" cy="1800000"/>
          </a:xfrm>
          <a:prstGeom prst="rect">
            <a:avLst/>
          </a:prstGeom>
        </p:spPr>
      </p:pic>
      <p:pic>
        <p:nvPicPr>
          <p:cNvPr id="20" name="Image 19">
            <a:extLst>
              <a:ext uri="{FF2B5EF4-FFF2-40B4-BE49-F238E27FC236}">
                <a16:creationId xmlns:a16="http://schemas.microsoft.com/office/drawing/2014/main" id="{30D9FA8D-E25C-A062-7030-75290637A652}"/>
              </a:ext>
            </a:extLst>
          </p:cNvPr>
          <p:cNvPicPr>
            <a:picLocks noChangeAspect="1"/>
          </p:cNvPicPr>
          <p:nvPr/>
        </p:nvPicPr>
        <p:blipFill>
          <a:blip r:embed="rId15"/>
          <a:stretch>
            <a:fillRect/>
          </a:stretch>
        </p:blipFill>
        <p:spPr>
          <a:xfrm>
            <a:off x="1521082" y="2520402"/>
            <a:ext cx="1717105" cy="1800000"/>
          </a:xfrm>
          <a:prstGeom prst="rect">
            <a:avLst/>
          </a:prstGeom>
        </p:spPr>
      </p:pic>
    </p:spTree>
    <p:extLst>
      <p:ext uri="{BB962C8B-B14F-4D97-AF65-F5344CB8AC3E}">
        <p14:creationId xmlns:p14="http://schemas.microsoft.com/office/powerpoint/2010/main" val="358342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30704C-356F-9125-538E-360A32A46694}"/>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27E8CB90-7849-5193-BEC9-D379A4685546}"/>
              </a:ext>
            </a:extLst>
          </p:cNvPr>
          <p:cNvSpPr/>
          <p:nvPr/>
        </p:nvSpPr>
        <p:spPr>
          <a:xfrm>
            <a:off x="632817" y="499110"/>
            <a:ext cx="6566654" cy="565071"/>
          </a:xfrm>
          <a:prstGeom prst="rect">
            <a:avLst/>
          </a:prstGeom>
          <a:noFill/>
          <a:ln/>
        </p:spPr>
        <p:txBody>
          <a:bodyPr wrap="none" lIns="0" tIns="0" rIns="0" bIns="0" rtlCol="0" anchor="t"/>
          <a:lstStyle/>
          <a:p>
            <a:pPr marL="0" indent="0" algn="l">
              <a:lnSpc>
                <a:spcPts val="4400"/>
              </a:lnSpc>
              <a:buNone/>
            </a:pPr>
            <a:r>
              <a:rPr lang="fr-FR" sz="3550" noProof="0" dirty="0">
                <a:solidFill>
                  <a:srgbClr val="2E3C4E"/>
                </a:solidFill>
                <a:latin typeface="Host Grotesk Medium" pitchFamily="34" charset="0"/>
                <a:ea typeface="Host Grotesk Medium" pitchFamily="34" charset="-122"/>
                <a:cs typeface="Host Grotesk Medium" pitchFamily="34" charset="-120"/>
              </a:rPr>
              <a:t>VII - Conclusion et Perspectives</a:t>
            </a:r>
            <a:endParaRPr lang="fr-FR" sz="3550" noProof="0" dirty="0"/>
          </a:p>
        </p:txBody>
      </p:sp>
      <p:sp>
        <p:nvSpPr>
          <p:cNvPr id="3" name="Text 1">
            <a:extLst>
              <a:ext uri="{FF2B5EF4-FFF2-40B4-BE49-F238E27FC236}">
                <a16:creationId xmlns:a16="http://schemas.microsoft.com/office/drawing/2014/main" id="{174F8521-A0F0-4B48-6F9D-781E949D61C9}"/>
              </a:ext>
            </a:extLst>
          </p:cNvPr>
          <p:cNvSpPr/>
          <p:nvPr/>
        </p:nvSpPr>
        <p:spPr>
          <a:xfrm>
            <a:off x="632817" y="1498044"/>
            <a:ext cx="6461879" cy="1356122"/>
          </a:xfrm>
          <a:prstGeom prst="rect">
            <a:avLst/>
          </a:prstGeom>
          <a:noFill/>
          <a:ln/>
        </p:spPr>
        <p:txBody>
          <a:bodyPr wrap="square" lIns="0" tIns="0" rIns="0" bIns="0" rtlCol="0" anchor="t"/>
          <a:lstStyle/>
          <a:p>
            <a:pPr marL="0" indent="0" algn="l">
              <a:lnSpc>
                <a:spcPts val="2100"/>
              </a:lnSpc>
              <a:buNone/>
            </a:pPr>
            <a:endParaRPr lang="fr-FR" sz="1400" noProof="0" dirty="0"/>
          </a:p>
        </p:txBody>
      </p:sp>
      <p:sp>
        <p:nvSpPr>
          <p:cNvPr id="4" name="Text 2">
            <a:extLst>
              <a:ext uri="{FF2B5EF4-FFF2-40B4-BE49-F238E27FC236}">
                <a16:creationId xmlns:a16="http://schemas.microsoft.com/office/drawing/2014/main" id="{5F34D74A-B14D-E693-2EAD-CD34D3A9A793}"/>
              </a:ext>
            </a:extLst>
          </p:cNvPr>
          <p:cNvSpPr/>
          <p:nvPr/>
        </p:nvSpPr>
        <p:spPr>
          <a:xfrm>
            <a:off x="632817" y="3016806"/>
            <a:ext cx="6461879" cy="271224"/>
          </a:xfrm>
          <a:prstGeom prst="rect">
            <a:avLst/>
          </a:prstGeom>
          <a:noFill/>
          <a:ln/>
        </p:spPr>
        <p:txBody>
          <a:bodyPr wrap="none" lIns="0" tIns="0" rIns="0" bIns="0" rtlCol="0" anchor="t"/>
          <a:lstStyle/>
          <a:p>
            <a:pPr marL="0" indent="0" algn="l">
              <a:lnSpc>
                <a:spcPts val="2100"/>
              </a:lnSpc>
              <a:buNone/>
            </a:pPr>
            <a:endParaRPr lang="fr-FR" sz="1400" noProof="0" dirty="0"/>
          </a:p>
        </p:txBody>
      </p:sp>
      <p:sp>
        <p:nvSpPr>
          <p:cNvPr id="5" name="Text 3">
            <a:extLst>
              <a:ext uri="{FF2B5EF4-FFF2-40B4-BE49-F238E27FC236}">
                <a16:creationId xmlns:a16="http://schemas.microsoft.com/office/drawing/2014/main" id="{B2F34CCA-A29D-4A98-8793-8EB48F67798D}"/>
              </a:ext>
            </a:extLst>
          </p:cNvPr>
          <p:cNvSpPr/>
          <p:nvPr/>
        </p:nvSpPr>
        <p:spPr>
          <a:xfrm>
            <a:off x="632817" y="3450669"/>
            <a:ext cx="6461879" cy="271224"/>
          </a:xfrm>
          <a:prstGeom prst="rect">
            <a:avLst/>
          </a:prstGeom>
          <a:noFill/>
          <a:ln/>
        </p:spPr>
        <p:txBody>
          <a:bodyPr wrap="none" lIns="0" tIns="0" rIns="0" bIns="0" rtlCol="0" anchor="t"/>
          <a:lstStyle/>
          <a:p>
            <a:pPr marL="342900" indent="-342900" algn="l">
              <a:lnSpc>
                <a:spcPts val="2100"/>
              </a:lnSpc>
              <a:buSzPct val="100000"/>
              <a:buChar char="•"/>
            </a:pPr>
            <a:endParaRPr lang="fr-FR" sz="1400" noProof="0" dirty="0"/>
          </a:p>
        </p:txBody>
      </p:sp>
      <p:sp>
        <p:nvSpPr>
          <p:cNvPr id="6" name="Text 4">
            <a:extLst>
              <a:ext uri="{FF2B5EF4-FFF2-40B4-BE49-F238E27FC236}">
                <a16:creationId xmlns:a16="http://schemas.microsoft.com/office/drawing/2014/main" id="{A04DD566-8F20-6397-D362-1C6CE7EE9945}"/>
              </a:ext>
            </a:extLst>
          </p:cNvPr>
          <p:cNvSpPr/>
          <p:nvPr/>
        </p:nvSpPr>
        <p:spPr>
          <a:xfrm>
            <a:off x="632817" y="3785116"/>
            <a:ext cx="6461879" cy="271224"/>
          </a:xfrm>
          <a:prstGeom prst="rect">
            <a:avLst/>
          </a:prstGeom>
          <a:noFill/>
          <a:ln/>
        </p:spPr>
        <p:txBody>
          <a:bodyPr wrap="none" lIns="0" tIns="0" rIns="0" bIns="0" rtlCol="0" anchor="t"/>
          <a:lstStyle/>
          <a:p>
            <a:pPr marL="342900" indent="-342900" algn="l">
              <a:lnSpc>
                <a:spcPts val="2100"/>
              </a:lnSpc>
              <a:buSzPct val="100000"/>
              <a:buChar char="•"/>
            </a:pPr>
            <a:endParaRPr lang="fr-FR" sz="1400" noProof="0" dirty="0"/>
          </a:p>
        </p:txBody>
      </p:sp>
      <p:sp>
        <p:nvSpPr>
          <p:cNvPr id="7" name="Text 5">
            <a:extLst>
              <a:ext uri="{FF2B5EF4-FFF2-40B4-BE49-F238E27FC236}">
                <a16:creationId xmlns:a16="http://schemas.microsoft.com/office/drawing/2014/main" id="{B2C20995-AA1E-8EF6-A43C-64299A780CDE}"/>
              </a:ext>
            </a:extLst>
          </p:cNvPr>
          <p:cNvSpPr/>
          <p:nvPr/>
        </p:nvSpPr>
        <p:spPr>
          <a:xfrm>
            <a:off x="632817" y="4119563"/>
            <a:ext cx="6461879" cy="542449"/>
          </a:xfrm>
          <a:prstGeom prst="rect">
            <a:avLst/>
          </a:prstGeom>
          <a:noFill/>
          <a:ln/>
        </p:spPr>
        <p:txBody>
          <a:bodyPr wrap="square" lIns="0" tIns="0" rIns="0" bIns="0" rtlCol="0" anchor="t"/>
          <a:lstStyle/>
          <a:p>
            <a:pPr marL="342900" indent="-342900" algn="l">
              <a:lnSpc>
                <a:spcPts val="2100"/>
              </a:lnSpc>
              <a:buSzPct val="100000"/>
              <a:buChar char="•"/>
            </a:pPr>
            <a:endParaRPr lang="fr-FR" sz="1400" noProof="0" dirty="0"/>
          </a:p>
        </p:txBody>
      </p:sp>
      <p:sp>
        <p:nvSpPr>
          <p:cNvPr id="8" name="Text 6">
            <a:extLst>
              <a:ext uri="{FF2B5EF4-FFF2-40B4-BE49-F238E27FC236}">
                <a16:creationId xmlns:a16="http://schemas.microsoft.com/office/drawing/2014/main" id="{D0348DEE-4D9E-A13A-11A4-23694A4258F8}"/>
              </a:ext>
            </a:extLst>
          </p:cNvPr>
          <p:cNvSpPr/>
          <p:nvPr/>
        </p:nvSpPr>
        <p:spPr>
          <a:xfrm>
            <a:off x="632817" y="4725233"/>
            <a:ext cx="6461879" cy="271224"/>
          </a:xfrm>
          <a:prstGeom prst="rect">
            <a:avLst/>
          </a:prstGeom>
          <a:noFill/>
          <a:ln/>
        </p:spPr>
        <p:txBody>
          <a:bodyPr wrap="none" lIns="0" tIns="0" rIns="0" bIns="0" rtlCol="0" anchor="t"/>
          <a:lstStyle/>
          <a:p>
            <a:pPr marL="342900" indent="-342900" algn="l">
              <a:lnSpc>
                <a:spcPts val="2100"/>
              </a:lnSpc>
              <a:buSzPct val="100000"/>
              <a:buChar char="•"/>
            </a:pPr>
            <a:endParaRPr lang="fr-FR" sz="1400" noProof="0" dirty="0"/>
          </a:p>
        </p:txBody>
      </p:sp>
      <p:sp>
        <p:nvSpPr>
          <p:cNvPr id="9" name="Text 7">
            <a:extLst>
              <a:ext uri="{FF2B5EF4-FFF2-40B4-BE49-F238E27FC236}">
                <a16:creationId xmlns:a16="http://schemas.microsoft.com/office/drawing/2014/main" id="{E7B4BE31-5C94-9EC3-9720-C3970D80F765}"/>
              </a:ext>
            </a:extLst>
          </p:cNvPr>
          <p:cNvSpPr/>
          <p:nvPr/>
        </p:nvSpPr>
        <p:spPr>
          <a:xfrm>
            <a:off x="7543324" y="1629132"/>
            <a:ext cx="3117890" cy="596622"/>
          </a:xfrm>
          <a:prstGeom prst="rect">
            <a:avLst/>
          </a:prstGeom>
          <a:noFill/>
          <a:ln/>
        </p:spPr>
        <p:txBody>
          <a:bodyPr wrap="none" lIns="0" tIns="0" rIns="0" bIns="0" rtlCol="0" anchor="t"/>
          <a:lstStyle/>
          <a:p>
            <a:pPr marL="0" indent="0" algn="ctr">
              <a:lnSpc>
                <a:spcPts val="4650"/>
              </a:lnSpc>
              <a:buNone/>
            </a:pPr>
            <a:endParaRPr lang="fr-FR" sz="4650" noProof="0" dirty="0"/>
          </a:p>
        </p:txBody>
      </p:sp>
      <p:sp>
        <p:nvSpPr>
          <p:cNvPr id="10" name="Text 8">
            <a:extLst>
              <a:ext uri="{FF2B5EF4-FFF2-40B4-BE49-F238E27FC236}">
                <a16:creationId xmlns:a16="http://schemas.microsoft.com/office/drawing/2014/main" id="{CBE613FD-E684-4832-264F-E931D529A419}"/>
              </a:ext>
            </a:extLst>
          </p:cNvPr>
          <p:cNvSpPr/>
          <p:nvPr/>
        </p:nvSpPr>
        <p:spPr>
          <a:xfrm>
            <a:off x="7849076" y="2451735"/>
            <a:ext cx="2506385" cy="282416"/>
          </a:xfrm>
          <a:prstGeom prst="rect">
            <a:avLst/>
          </a:prstGeom>
          <a:noFill/>
          <a:ln/>
        </p:spPr>
        <p:txBody>
          <a:bodyPr wrap="none" lIns="0" tIns="0" rIns="0" bIns="0" rtlCol="0" anchor="t"/>
          <a:lstStyle/>
          <a:p>
            <a:pPr marL="0" indent="0" algn="ctr">
              <a:lnSpc>
                <a:spcPts val="2200"/>
              </a:lnSpc>
              <a:buNone/>
            </a:pPr>
            <a:endParaRPr lang="fr-FR" sz="1750" noProof="0" dirty="0"/>
          </a:p>
        </p:txBody>
      </p:sp>
      <p:sp>
        <p:nvSpPr>
          <p:cNvPr id="11" name="Text 9">
            <a:extLst>
              <a:ext uri="{FF2B5EF4-FFF2-40B4-BE49-F238E27FC236}">
                <a16:creationId xmlns:a16="http://schemas.microsoft.com/office/drawing/2014/main" id="{294C105B-BC2C-562C-D71B-C72E0478D597}"/>
              </a:ext>
            </a:extLst>
          </p:cNvPr>
          <p:cNvSpPr/>
          <p:nvPr/>
        </p:nvSpPr>
        <p:spPr>
          <a:xfrm>
            <a:off x="7543324" y="2914888"/>
            <a:ext cx="3117890" cy="542449"/>
          </a:xfrm>
          <a:prstGeom prst="rect">
            <a:avLst/>
          </a:prstGeom>
          <a:noFill/>
          <a:ln/>
        </p:spPr>
        <p:txBody>
          <a:bodyPr wrap="square" lIns="0" tIns="0" rIns="0" bIns="0" rtlCol="0" anchor="t"/>
          <a:lstStyle/>
          <a:p>
            <a:pPr marL="0" indent="0" algn="ctr">
              <a:lnSpc>
                <a:spcPts val="2100"/>
              </a:lnSpc>
              <a:buNone/>
            </a:pPr>
            <a:endParaRPr lang="fr-FR" sz="1400" noProof="0" dirty="0"/>
          </a:p>
        </p:txBody>
      </p:sp>
      <p:sp>
        <p:nvSpPr>
          <p:cNvPr id="12" name="Text 10">
            <a:extLst>
              <a:ext uri="{FF2B5EF4-FFF2-40B4-BE49-F238E27FC236}">
                <a16:creationId xmlns:a16="http://schemas.microsoft.com/office/drawing/2014/main" id="{8AADC633-7905-D6F7-19F5-D0E0BD705384}"/>
              </a:ext>
            </a:extLst>
          </p:cNvPr>
          <p:cNvSpPr/>
          <p:nvPr/>
        </p:nvSpPr>
        <p:spPr>
          <a:xfrm>
            <a:off x="10887194" y="1629132"/>
            <a:ext cx="3118009" cy="596622"/>
          </a:xfrm>
          <a:prstGeom prst="rect">
            <a:avLst/>
          </a:prstGeom>
          <a:noFill/>
          <a:ln/>
        </p:spPr>
        <p:txBody>
          <a:bodyPr wrap="none" lIns="0" tIns="0" rIns="0" bIns="0" rtlCol="0" anchor="t"/>
          <a:lstStyle/>
          <a:p>
            <a:pPr marL="0" indent="0" algn="ctr">
              <a:lnSpc>
                <a:spcPts val="4650"/>
              </a:lnSpc>
              <a:buNone/>
            </a:pPr>
            <a:endParaRPr lang="fr-FR" sz="4650" noProof="0" dirty="0"/>
          </a:p>
        </p:txBody>
      </p:sp>
      <p:sp>
        <p:nvSpPr>
          <p:cNvPr id="13" name="Text 11">
            <a:extLst>
              <a:ext uri="{FF2B5EF4-FFF2-40B4-BE49-F238E27FC236}">
                <a16:creationId xmlns:a16="http://schemas.microsoft.com/office/drawing/2014/main" id="{82F6F76C-865F-93B8-EBDC-652B1DCCE387}"/>
              </a:ext>
            </a:extLst>
          </p:cNvPr>
          <p:cNvSpPr/>
          <p:nvPr/>
        </p:nvSpPr>
        <p:spPr>
          <a:xfrm>
            <a:off x="11316057" y="2451735"/>
            <a:ext cx="2260283" cy="282416"/>
          </a:xfrm>
          <a:prstGeom prst="rect">
            <a:avLst/>
          </a:prstGeom>
          <a:noFill/>
          <a:ln/>
        </p:spPr>
        <p:txBody>
          <a:bodyPr wrap="none" lIns="0" tIns="0" rIns="0" bIns="0" rtlCol="0" anchor="t"/>
          <a:lstStyle/>
          <a:p>
            <a:pPr marL="0" indent="0" algn="ctr">
              <a:lnSpc>
                <a:spcPts val="2200"/>
              </a:lnSpc>
              <a:buNone/>
            </a:pPr>
            <a:endParaRPr lang="fr-FR" sz="1750" noProof="0" dirty="0"/>
          </a:p>
        </p:txBody>
      </p:sp>
      <p:sp>
        <p:nvSpPr>
          <p:cNvPr id="14" name="Text 12">
            <a:extLst>
              <a:ext uri="{FF2B5EF4-FFF2-40B4-BE49-F238E27FC236}">
                <a16:creationId xmlns:a16="http://schemas.microsoft.com/office/drawing/2014/main" id="{A5AB9024-D3D2-8B50-A1BB-D32199433FAC}"/>
              </a:ext>
            </a:extLst>
          </p:cNvPr>
          <p:cNvSpPr/>
          <p:nvPr/>
        </p:nvSpPr>
        <p:spPr>
          <a:xfrm>
            <a:off x="10887194" y="2914888"/>
            <a:ext cx="3118009" cy="542449"/>
          </a:xfrm>
          <a:prstGeom prst="rect">
            <a:avLst/>
          </a:prstGeom>
          <a:noFill/>
          <a:ln/>
        </p:spPr>
        <p:txBody>
          <a:bodyPr wrap="square" lIns="0" tIns="0" rIns="0" bIns="0" rtlCol="0" anchor="t"/>
          <a:lstStyle/>
          <a:p>
            <a:pPr marL="0" indent="0" algn="ctr">
              <a:lnSpc>
                <a:spcPts val="2100"/>
              </a:lnSpc>
              <a:buNone/>
            </a:pPr>
            <a:endParaRPr lang="fr-FR" sz="1400" noProof="0" dirty="0"/>
          </a:p>
        </p:txBody>
      </p:sp>
      <p:sp>
        <p:nvSpPr>
          <p:cNvPr id="15" name="Text 13">
            <a:extLst>
              <a:ext uri="{FF2B5EF4-FFF2-40B4-BE49-F238E27FC236}">
                <a16:creationId xmlns:a16="http://schemas.microsoft.com/office/drawing/2014/main" id="{21B4D1F3-CE9E-0F70-75AB-400D037028FF}"/>
              </a:ext>
            </a:extLst>
          </p:cNvPr>
          <p:cNvSpPr/>
          <p:nvPr/>
        </p:nvSpPr>
        <p:spPr>
          <a:xfrm>
            <a:off x="9215199" y="3999667"/>
            <a:ext cx="3118009" cy="596622"/>
          </a:xfrm>
          <a:prstGeom prst="rect">
            <a:avLst/>
          </a:prstGeom>
          <a:noFill/>
          <a:ln/>
        </p:spPr>
        <p:txBody>
          <a:bodyPr wrap="none" lIns="0" tIns="0" rIns="0" bIns="0" rtlCol="0" anchor="t"/>
          <a:lstStyle/>
          <a:p>
            <a:pPr marL="0" indent="0" algn="ctr">
              <a:lnSpc>
                <a:spcPts val="4650"/>
              </a:lnSpc>
              <a:buNone/>
            </a:pPr>
            <a:endParaRPr lang="fr-FR" sz="4650" noProof="0" dirty="0"/>
          </a:p>
        </p:txBody>
      </p:sp>
      <p:sp>
        <p:nvSpPr>
          <p:cNvPr id="16" name="Text 14">
            <a:extLst>
              <a:ext uri="{FF2B5EF4-FFF2-40B4-BE49-F238E27FC236}">
                <a16:creationId xmlns:a16="http://schemas.microsoft.com/office/drawing/2014/main" id="{F564A21F-8A78-014D-DDB1-AFAAB3C092B0}"/>
              </a:ext>
            </a:extLst>
          </p:cNvPr>
          <p:cNvSpPr/>
          <p:nvPr/>
        </p:nvSpPr>
        <p:spPr>
          <a:xfrm>
            <a:off x="9644063" y="4822269"/>
            <a:ext cx="2260283" cy="282416"/>
          </a:xfrm>
          <a:prstGeom prst="rect">
            <a:avLst/>
          </a:prstGeom>
          <a:noFill/>
          <a:ln/>
        </p:spPr>
        <p:txBody>
          <a:bodyPr wrap="none" lIns="0" tIns="0" rIns="0" bIns="0" rtlCol="0" anchor="t"/>
          <a:lstStyle/>
          <a:p>
            <a:pPr marL="0" indent="0" algn="ctr">
              <a:lnSpc>
                <a:spcPts val="2200"/>
              </a:lnSpc>
              <a:buNone/>
            </a:pPr>
            <a:endParaRPr lang="fr-FR" sz="1750" noProof="0" dirty="0"/>
          </a:p>
        </p:txBody>
      </p:sp>
      <p:sp>
        <p:nvSpPr>
          <p:cNvPr id="17" name="Text 15">
            <a:extLst>
              <a:ext uri="{FF2B5EF4-FFF2-40B4-BE49-F238E27FC236}">
                <a16:creationId xmlns:a16="http://schemas.microsoft.com/office/drawing/2014/main" id="{6F87532A-9131-6045-2B59-7A64AD22A2B9}"/>
              </a:ext>
            </a:extLst>
          </p:cNvPr>
          <p:cNvSpPr/>
          <p:nvPr/>
        </p:nvSpPr>
        <p:spPr>
          <a:xfrm>
            <a:off x="9215199" y="5285423"/>
            <a:ext cx="3118009" cy="542449"/>
          </a:xfrm>
          <a:prstGeom prst="rect">
            <a:avLst/>
          </a:prstGeom>
          <a:noFill/>
          <a:ln/>
        </p:spPr>
        <p:txBody>
          <a:bodyPr wrap="square" lIns="0" tIns="0" rIns="0" bIns="0" rtlCol="0" anchor="t"/>
          <a:lstStyle/>
          <a:p>
            <a:pPr marL="0" indent="0" algn="ctr">
              <a:lnSpc>
                <a:spcPts val="2100"/>
              </a:lnSpc>
              <a:buNone/>
            </a:pPr>
            <a:endParaRPr lang="fr-FR" sz="1400" noProof="0" dirty="0"/>
          </a:p>
        </p:txBody>
      </p:sp>
      <p:sp>
        <p:nvSpPr>
          <p:cNvPr id="18" name="Text 16">
            <a:extLst>
              <a:ext uri="{FF2B5EF4-FFF2-40B4-BE49-F238E27FC236}">
                <a16:creationId xmlns:a16="http://schemas.microsoft.com/office/drawing/2014/main" id="{FEDB99CC-94A7-1293-F439-C592565BE398}"/>
              </a:ext>
            </a:extLst>
          </p:cNvPr>
          <p:cNvSpPr/>
          <p:nvPr/>
        </p:nvSpPr>
        <p:spPr>
          <a:xfrm>
            <a:off x="625197" y="1629133"/>
            <a:ext cx="13372386" cy="1249204"/>
          </a:xfrm>
          <a:prstGeom prst="rect">
            <a:avLst/>
          </a:prstGeom>
          <a:noFill/>
          <a:ln/>
        </p:spPr>
        <p:txBody>
          <a:bodyPr wrap="square" lIns="0" tIns="0" rIns="0" bIns="0" rtlCol="0" anchor="t"/>
          <a:lstStyle/>
          <a:p>
            <a:pPr marL="0" indent="0" algn="l">
              <a:lnSpc>
                <a:spcPts val="2100"/>
              </a:lnSpc>
              <a:buNone/>
            </a:pPr>
            <a:r>
              <a:rPr lang="fr-FR" sz="1400" noProof="0" dirty="0">
                <a:solidFill>
                  <a:srgbClr val="384653"/>
                </a:solidFill>
                <a:latin typeface="Roboto" pitchFamily="34" charset="0"/>
                <a:ea typeface="Roboto" pitchFamily="34" charset="-122"/>
                <a:cs typeface="Roboto" pitchFamily="34" charset="-120"/>
              </a:rPr>
              <a:t>La Commission invite tous les professionnels concernés à contribuer à ces travaux et à partager leurs expériences de terrain. C'est grâce à cette intelligence collective que nous pourrons élaborer des recommandations pertinentes et adaptées aux enjeux actuels de la copropriété.</a:t>
            </a:r>
            <a:endParaRPr lang="fr-FR" sz="1400" noProof="0" dirty="0"/>
          </a:p>
        </p:txBody>
      </p:sp>
      <p:sp>
        <p:nvSpPr>
          <p:cNvPr id="19" name="Shape 17">
            <a:extLst>
              <a:ext uri="{FF2B5EF4-FFF2-40B4-BE49-F238E27FC236}">
                <a16:creationId xmlns:a16="http://schemas.microsoft.com/office/drawing/2014/main" id="{C232CF7D-F8A2-B3C2-C805-8ACCE7190B2E}"/>
              </a:ext>
            </a:extLst>
          </p:cNvPr>
          <p:cNvSpPr/>
          <p:nvPr/>
        </p:nvSpPr>
        <p:spPr>
          <a:xfrm>
            <a:off x="566338" y="3214048"/>
            <a:ext cx="13431245" cy="4865427"/>
          </a:xfrm>
          <a:prstGeom prst="roundRect">
            <a:avLst>
              <a:gd name="adj" fmla="val 10125"/>
            </a:avLst>
          </a:prstGeom>
          <a:solidFill>
            <a:srgbClr val="C6E4EB"/>
          </a:solidFill>
          <a:ln/>
        </p:spPr>
        <p:txBody>
          <a:bodyPr/>
          <a:lstStyle/>
          <a:p>
            <a:endParaRPr lang="fr-FR" noProof="0" dirty="0"/>
          </a:p>
        </p:txBody>
      </p:sp>
      <p:sp>
        <p:nvSpPr>
          <p:cNvPr id="21" name="Text 18">
            <a:extLst>
              <a:ext uri="{FF2B5EF4-FFF2-40B4-BE49-F238E27FC236}">
                <a16:creationId xmlns:a16="http://schemas.microsoft.com/office/drawing/2014/main" id="{96C1AC07-5C61-3A20-E1EF-E0B110EBC8A4}"/>
              </a:ext>
            </a:extLst>
          </p:cNvPr>
          <p:cNvSpPr/>
          <p:nvPr/>
        </p:nvSpPr>
        <p:spPr>
          <a:xfrm>
            <a:off x="1146412" y="3884532"/>
            <a:ext cx="12670434" cy="3592950"/>
          </a:xfrm>
          <a:prstGeom prst="rect">
            <a:avLst/>
          </a:prstGeom>
          <a:noFill/>
          <a:ln/>
        </p:spPr>
        <p:txBody>
          <a:bodyPr wrap="none" lIns="0" tIns="0" rIns="0" bIns="0" rtlCol="0" anchor="t"/>
          <a:lstStyle/>
          <a:p>
            <a:pPr marL="0" indent="0" algn="l">
              <a:lnSpc>
                <a:spcPts val="2100"/>
              </a:lnSpc>
              <a:buNone/>
            </a:pPr>
            <a:r>
              <a:rPr lang="fr-FR" sz="1400" noProof="0" dirty="0">
                <a:solidFill>
                  <a:srgbClr val="000000"/>
                </a:solidFill>
                <a:latin typeface="Roboto" pitchFamily="34" charset="0"/>
                <a:ea typeface="Roboto" pitchFamily="34" charset="-122"/>
                <a:cs typeface="Roboto" pitchFamily="34" charset="-120"/>
              </a:rPr>
              <a:t>Pour toute contribution ou question relative aux travaux de la Commission, merci de faire parvenir vos courriels a </a:t>
            </a:r>
            <a:r>
              <a:rPr lang="fr-FR" sz="1400" noProof="0" dirty="0">
                <a:solidFill>
                  <a:srgbClr val="000000"/>
                </a:solidFill>
                <a:highlight>
                  <a:srgbClr val="FFFF00"/>
                </a:highlight>
                <a:latin typeface="Roboto" pitchFamily="34" charset="0"/>
                <a:ea typeface="Roboto" pitchFamily="34" charset="-122"/>
                <a:cs typeface="Roboto" pitchFamily="34" charset="-120"/>
              </a:rPr>
              <a:t>XXXXXXX.</a:t>
            </a:r>
          </a:p>
          <a:p>
            <a:pPr marL="0" indent="0" algn="l">
              <a:lnSpc>
                <a:spcPts val="2100"/>
              </a:lnSpc>
              <a:buNone/>
            </a:pPr>
            <a:endParaRPr lang="fr-FR" sz="1400" noProof="0" dirty="0">
              <a:solidFill>
                <a:srgbClr val="000000"/>
              </a:solidFill>
              <a:latin typeface="Roboto" pitchFamily="34" charset="0"/>
              <a:ea typeface="Roboto" pitchFamily="34" charset="-122"/>
              <a:cs typeface="Roboto" pitchFamily="34" charset="-120"/>
            </a:endParaRPr>
          </a:p>
          <a:p>
            <a:pPr marL="0" indent="0" algn="l">
              <a:lnSpc>
                <a:spcPts val="2100"/>
              </a:lnSpc>
              <a:buNone/>
            </a:pPr>
            <a:r>
              <a:rPr lang="fr-FR" sz="1400" noProof="0" dirty="0">
                <a:solidFill>
                  <a:srgbClr val="000000"/>
                </a:solidFill>
                <a:latin typeface="Roboto" pitchFamily="34" charset="0"/>
                <a:ea typeface="Roboto" pitchFamily="34" charset="-122"/>
                <a:cs typeface="Roboto" pitchFamily="34" charset="-120"/>
              </a:rPr>
              <a:t>Commission copropriété CNEJI- Biarritz 2025- La reproduction partielle ou totale du support est interdite.</a:t>
            </a:r>
            <a:endParaRPr lang="fr-FR" sz="1400" noProof="0" dirty="0"/>
          </a:p>
        </p:txBody>
      </p:sp>
      <p:pic>
        <p:nvPicPr>
          <p:cNvPr id="22" name="Image 21" descr="Une image contenant texte, Police, logo, Graphique&#10;&#10;Description générée automatiquement">
            <a:extLst>
              <a:ext uri="{FF2B5EF4-FFF2-40B4-BE49-F238E27FC236}">
                <a16:creationId xmlns:a16="http://schemas.microsoft.com/office/drawing/2014/main" id="{A07C1355-A542-B9EA-1B1A-70F13B6F81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77571" y="7133589"/>
            <a:ext cx="3143885" cy="1008380"/>
          </a:xfrm>
          <a:prstGeom prst="rect">
            <a:avLst/>
          </a:prstGeom>
        </p:spPr>
      </p:pic>
    </p:spTree>
    <p:extLst>
      <p:ext uri="{BB962C8B-B14F-4D97-AF65-F5344CB8AC3E}">
        <p14:creationId xmlns:p14="http://schemas.microsoft.com/office/powerpoint/2010/main" val="23335726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AB66F1-7D51-2782-6983-87A348068314}"/>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4B3F0962-CB67-CDBE-8B3D-FFDACEE6EF6C}"/>
              </a:ext>
            </a:extLst>
          </p:cNvPr>
          <p:cNvSpPr/>
          <p:nvPr/>
        </p:nvSpPr>
        <p:spPr>
          <a:xfrm>
            <a:off x="572095" y="418624"/>
            <a:ext cx="7365444" cy="475774"/>
          </a:xfrm>
          <a:prstGeom prst="rect">
            <a:avLst/>
          </a:prstGeom>
          <a:noFill/>
          <a:ln/>
        </p:spPr>
        <p:txBody>
          <a:bodyPr wrap="none" lIns="0" tIns="0" rIns="0" bIns="0" rtlCol="0" anchor="t"/>
          <a:lstStyle/>
          <a:p>
            <a:pPr marL="0" indent="0" algn="l">
              <a:lnSpc>
                <a:spcPts val="3700"/>
              </a:lnSpc>
              <a:buNone/>
            </a:pPr>
            <a:r>
              <a:rPr lang="fr-FR" sz="2950" noProof="0" dirty="0">
                <a:solidFill>
                  <a:srgbClr val="2E3C4E"/>
                </a:solidFill>
                <a:latin typeface="Host Grotesk Medium" pitchFamily="34" charset="0"/>
                <a:ea typeface="Host Grotesk Medium" pitchFamily="34" charset="-122"/>
                <a:cs typeface="Host Grotesk Medium" pitchFamily="34" charset="-120"/>
              </a:rPr>
              <a:t>I - Isolation Thermique par l'Extérieur (ITE)</a:t>
            </a:r>
            <a:endParaRPr lang="fr-FR" sz="2950" noProof="0" dirty="0"/>
          </a:p>
        </p:txBody>
      </p:sp>
      <p:sp>
        <p:nvSpPr>
          <p:cNvPr id="3" name="Text 1">
            <a:extLst>
              <a:ext uri="{FF2B5EF4-FFF2-40B4-BE49-F238E27FC236}">
                <a16:creationId xmlns:a16="http://schemas.microsoft.com/office/drawing/2014/main" id="{C6C617E1-1494-D552-5794-AD86AD7DF876}"/>
              </a:ext>
            </a:extLst>
          </p:cNvPr>
          <p:cNvSpPr/>
          <p:nvPr/>
        </p:nvSpPr>
        <p:spPr>
          <a:xfrm>
            <a:off x="617815" y="1259562"/>
            <a:ext cx="6511766" cy="1981736"/>
          </a:xfrm>
          <a:prstGeom prst="rect">
            <a:avLst/>
          </a:prstGeom>
          <a:noFill/>
          <a:ln/>
        </p:spPr>
        <p:txBody>
          <a:bodyPr wrap="square" lIns="0" tIns="0" rIns="0" bIns="0" rtlCol="0" anchor="t"/>
          <a:lstStyle/>
          <a:p>
            <a:pPr marL="0" indent="0" algn="l">
              <a:lnSpc>
                <a:spcPct val="150000"/>
              </a:lnSpc>
              <a:buNone/>
            </a:pPr>
            <a:r>
              <a:rPr lang="fr-FR" sz="1600" noProof="0" dirty="0">
                <a:solidFill>
                  <a:srgbClr val="384653"/>
                </a:solidFill>
                <a:latin typeface="Roboto" pitchFamily="34" charset="0"/>
                <a:ea typeface="Roboto" pitchFamily="34" charset="-122"/>
                <a:cs typeface="Roboto" pitchFamily="34" charset="-120"/>
              </a:rPr>
              <a:t>Le groupe a poursuivi cette année ses réflexions sur l'Isolation Thermique par l'Extérieur (ITE), un sujet d'importance croissante dans le contexte de la transition énergétique. </a:t>
            </a:r>
          </a:p>
          <a:p>
            <a:pPr marL="0" indent="0" algn="l">
              <a:lnSpc>
                <a:spcPct val="150000"/>
              </a:lnSpc>
              <a:buNone/>
            </a:pPr>
            <a:r>
              <a:rPr lang="fr-FR" sz="1600" noProof="0" dirty="0">
                <a:solidFill>
                  <a:srgbClr val="384653"/>
                </a:solidFill>
                <a:latin typeface="Roboto" pitchFamily="34" charset="0"/>
                <a:ea typeface="Roboto" pitchFamily="34" charset="-122"/>
                <a:cs typeface="Roboto" pitchFamily="34" charset="-120"/>
              </a:rPr>
              <a:t>Nous avons constaté que peu d'experts sont actuellement sollicités sur ce domaine, malgré les enjeux techniques et juridiques qu'il représente.</a:t>
            </a:r>
            <a:endParaRPr lang="fr-FR" sz="1600" noProof="0" dirty="0"/>
          </a:p>
        </p:txBody>
      </p:sp>
      <p:sp>
        <p:nvSpPr>
          <p:cNvPr id="4" name="Text 2">
            <a:extLst>
              <a:ext uri="{FF2B5EF4-FFF2-40B4-BE49-F238E27FC236}">
                <a16:creationId xmlns:a16="http://schemas.microsoft.com/office/drawing/2014/main" id="{9370D8BC-C405-0129-B658-2E26B6F13861}"/>
              </a:ext>
            </a:extLst>
          </p:cNvPr>
          <p:cNvSpPr/>
          <p:nvPr/>
        </p:nvSpPr>
        <p:spPr>
          <a:xfrm>
            <a:off x="617815" y="3241299"/>
            <a:ext cx="6511765" cy="1386837"/>
          </a:xfrm>
          <a:prstGeom prst="rect">
            <a:avLst/>
          </a:prstGeom>
          <a:noFill/>
          <a:ln/>
        </p:spPr>
        <p:txBody>
          <a:bodyPr wrap="none" lIns="0" tIns="0" rIns="0" bIns="0" rtlCol="0" anchor="t"/>
          <a:lstStyle/>
          <a:p>
            <a:pPr marL="0" indent="0" algn="l">
              <a:lnSpc>
                <a:spcPct val="150000"/>
              </a:lnSpc>
              <a:buNone/>
            </a:pPr>
            <a:r>
              <a:rPr lang="fr-FR" sz="2000" noProof="0" dirty="0">
                <a:solidFill>
                  <a:srgbClr val="384653"/>
                </a:solidFill>
                <a:latin typeface="Roboto" pitchFamily="34" charset="0"/>
                <a:ea typeface="Roboto" pitchFamily="34" charset="-122"/>
                <a:cs typeface="Roboto" pitchFamily="34" charset="-120"/>
              </a:rPr>
              <a:t>Nos travaux ont principalement porté sur trois </a:t>
            </a:r>
          </a:p>
          <a:p>
            <a:pPr marL="0" indent="0" algn="l">
              <a:lnSpc>
                <a:spcPct val="150000"/>
              </a:lnSpc>
              <a:buNone/>
            </a:pPr>
            <a:r>
              <a:rPr lang="fr-FR" sz="2000" noProof="0" dirty="0">
                <a:solidFill>
                  <a:srgbClr val="384653"/>
                </a:solidFill>
                <a:latin typeface="Roboto" pitchFamily="34" charset="0"/>
                <a:ea typeface="Roboto" pitchFamily="34" charset="-122"/>
                <a:cs typeface="Roboto" pitchFamily="34" charset="-120"/>
              </a:rPr>
              <a:t> problématiques spécifiques liées à l’ITE.</a:t>
            </a:r>
          </a:p>
          <a:p>
            <a:pPr>
              <a:lnSpc>
                <a:spcPct val="150000"/>
              </a:lnSpc>
            </a:pPr>
            <a:r>
              <a:rPr lang="fr-FR" sz="2200" b="1" noProof="0" dirty="0"/>
              <a:t>Réflexion sur la prise en compte de la hauteur du pignon</a:t>
            </a:r>
          </a:p>
          <a:p>
            <a:pPr marL="0" indent="0" algn="l">
              <a:lnSpc>
                <a:spcPts val="1750"/>
              </a:lnSpc>
              <a:buNone/>
            </a:pPr>
            <a:endParaRPr lang="fr-FR" sz="2000" noProof="0" dirty="0"/>
          </a:p>
        </p:txBody>
      </p:sp>
      <p:pic>
        <p:nvPicPr>
          <p:cNvPr id="6" name="Image 0" descr="preencoded.png">
            <a:extLst>
              <a:ext uri="{FF2B5EF4-FFF2-40B4-BE49-F238E27FC236}">
                <a16:creationId xmlns:a16="http://schemas.microsoft.com/office/drawing/2014/main" id="{701773F1-D49F-ECAF-E15F-07EDB2C78129}"/>
              </a:ext>
            </a:extLst>
          </p:cNvPr>
          <p:cNvPicPr>
            <a:picLocks noChangeAspect="1"/>
          </p:cNvPicPr>
          <p:nvPr/>
        </p:nvPicPr>
        <p:blipFill>
          <a:blip r:embed="rId3"/>
          <a:stretch>
            <a:fillRect/>
          </a:stretch>
        </p:blipFill>
        <p:spPr>
          <a:xfrm flipH="1">
            <a:off x="467320" y="1293852"/>
            <a:ext cx="120015" cy="2775581"/>
          </a:xfrm>
          <a:prstGeom prst="rect">
            <a:avLst/>
          </a:prstGeom>
        </p:spPr>
      </p:pic>
      <p:sp>
        <p:nvSpPr>
          <p:cNvPr id="7" name="Text 4">
            <a:extLst>
              <a:ext uri="{FF2B5EF4-FFF2-40B4-BE49-F238E27FC236}">
                <a16:creationId xmlns:a16="http://schemas.microsoft.com/office/drawing/2014/main" id="{1AD6FEAE-C8A0-4E63-6B98-718CEF0E52F2}"/>
              </a:ext>
            </a:extLst>
          </p:cNvPr>
          <p:cNvSpPr/>
          <p:nvPr/>
        </p:nvSpPr>
        <p:spPr>
          <a:xfrm flipV="1">
            <a:off x="846177" y="2322295"/>
            <a:ext cx="3129082" cy="554612"/>
          </a:xfrm>
          <a:prstGeom prst="rect">
            <a:avLst/>
          </a:prstGeom>
          <a:noFill/>
          <a:ln/>
        </p:spPr>
        <p:txBody>
          <a:bodyPr wrap="none" lIns="0" tIns="0" rIns="0" bIns="0" rtlCol="0" anchor="t"/>
          <a:lstStyle/>
          <a:p>
            <a:pPr marL="0" indent="0" algn="l">
              <a:lnSpc>
                <a:spcPts val="1850"/>
              </a:lnSpc>
              <a:buNone/>
            </a:pPr>
            <a:endParaRPr lang="fr-FR" sz="2400" noProof="0" dirty="0">
              <a:solidFill>
                <a:srgbClr val="384653"/>
              </a:solidFill>
              <a:latin typeface="Host Grotesk Medium" pitchFamily="34" charset="0"/>
              <a:ea typeface="Host Grotesk Medium" pitchFamily="34" charset="-122"/>
              <a:cs typeface="Host Grotesk Medium" pitchFamily="34" charset="-120"/>
            </a:endParaRPr>
          </a:p>
          <a:p>
            <a:pPr marL="0" indent="0" algn="l">
              <a:lnSpc>
                <a:spcPts val="1850"/>
              </a:lnSpc>
              <a:buNone/>
            </a:pPr>
            <a:endParaRPr lang="fr-FR" sz="2400" noProof="0" dirty="0">
              <a:solidFill>
                <a:srgbClr val="384653"/>
              </a:solidFill>
              <a:latin typeface="Host Grotesk Medium" pitchFamily="34" charset="0"/>
              <a:ea typeface="Host Grotesk Medium" pitchFamily="34" charset="-122"/>
              <a:cs typeface="Host Grotesk Medium" pitchFamily="34" charset="-120"/>
            </a:endParaRPr>
          </a:p>
          <a:p>
            <a:pPr marL="0" indent="0" algn="l">
              <a:lnSpc>
                <a:spcPts val="1850"/>
              </a:lnSpc>
              <a:buNone/>
            </a:pPr>
            <a:endParaRPr lang="fr-FR" sz="2400" noProof="0" dirty="0">
              <a:solidFill>
                <a:srgbClr val="384653"/>
              </a:solidFill>
              <a:latin typeface="Host Grotesk Medium" pitchFamily="34" charset="0"/>
              <a:ea typeface="Host Grotesk Medium" pitchFamily="34" charset="-122"/>
              <a:cs typeface="Host Grotesk Medium" pitchFamily="34" charset="-120"/>
            </a:endParaRPr>
          </a:p>
          <a:p>
            <a:pPr marL="0" indent="0" algn="l">
              <a:lnSpc>
                <a:spcPts val="1850"/>
              </a:lnSpc>
              <a:buNone/>
            </a:pPr>
            <a:endParaRPr lang="fr-FR" sz="2400" noProof="0" dirty="0">
              <a:solidFill>
                <a:srgbClr val="384653"/>
              </a:solidFill>
              <a:latin typeface="Host Grotesk Medium" pitchFamily="34" charset="0"/>
              <a:ea typeface="Host Grotesk Medium" pitchFamily="34" charset="-122"/>
              <a:cs typeface="Host Grotesk Medium" pitchFamily="34" charset="-120"/>
            </a:endParaRPr>
          </a:p>
          <a:p>
            <a:pPr marL="0" indent="0" algn="l">
              <a:lnSpc>
                <a:spcPts val="1850"/>
              </a:lnSpc>
              <a:buNone/>
            </a:pPr>
            <a:endParaRPr lang="fr-FR" sz="2400" noProof="0" dirty="0">
              <a:solidFill>
                <a:srgbClr val="384653"/>
              </a:solidFill>
              <a:latin typeface="Host Grotesk Medium" pitchFamily="34" charset="0"/>
              <a:ea typeface="Host Grotesk Medium" pitchFamily="34" charset="-122"/>
              <a:cs typeface="Host Grotesk Medium" pitchFamily="34" charset="-120"/>
            </a:endParaRPr>
          </a:p>
        </p:txBody>
      </p:sp>
      <p:sp>
        <p:nvSpPr>
          <p:cNvPr id="8" name="Text 5">
            <a:extLst>
              <a:ext uri="{FF2B5EF4-FFF2-40B4-BE49-F238E27FC236}">
                <a16:creationId xmlns:a16="http://schemas.microsoft.com/office/drawing/2014/main" id="{7AD2DD40-BD13-5F41-759B-DA3BB19A0AC1}"/>
              </a:ext>
            </a:extLst>
          </p:cNvPr>
          <p:cNvSpPr/>
          <p:nvPr/>
        </p:nvSpPr>
        <p:spPr>
          <a:xfrm>
            <a:off x="617815" y="4780299"/>
            <a:ext cx="6344365" cy="1838986"/>
          </a:xfrm>
          <a:prstGeom prst="rect">
            <a:avLst/>
          </a:prstGeom>
          <a:noFill/>
          <a:ln/>
        </p:spPr>
        <p:txBody>
          <a:bodyPr wrap="square" lIns="0" tIns="0" rIns="0" bIns="0" rtlCol="0" anchor="t"/>
          <a:lstStyle/>
          <a:p>
            <a:pPr marL="0" indent="0" algn="l">
              <a:lnSpc>
                <a:spcPct val="150000"/>
              </a:lnSpc>
              <a:buNone/>
            </a:pPr>
            <a:r>
              <a:rPr lang="fr-FR" sz="2000" noProof="0" dirty="0">
                <a:solidFill>
                  <a:srgbClr val="384653"/>
                </a:solidFill>
                <a:latin typeface="Roboto" pitchFamily="34" charset="0"/>
                <a:ea typeface="Roboto" pitchFamily="34" charset="-122"/>
                <a:cs typeface="Roboto" pitchFamily="34" charset="-120"/>
              </a:rPr>
              <a:t>Nous avons étudié la possibilité d'appliquer un coefficient minorant par niveau de hauteur dans l'évaluation des travaux d'ITE, afin de refléter les différences de coûts et de complexité selon l'élévation du bâtiment.</a:t>
            </a:r>
            <a:endParaRPr lang="fr-FR" sz="2000" noProof="0" dirty="0"/>
          </a:p>
        </p:txBody>
      </p:sp>
      <p:sp>
        <p:nvSpPr>
          <p:cNvPr id="9" name="Shape 6">
            <a:extLst>
              <a:ext uri="{FF2B5EF4-FFF2-40B4-BE49-F238E27FC236}">
                <a16:creationId xmlns:a16="http://schemas.microsoft.com/office/drawing/2014/main" id="{D6C4F2E9-3182-D57A-92CD-C7AE32FB1AC8}"/>
              </a:ext>
            </a:extLst>
          </p:cNvPr>
          <p:cNvSpPr/>
          <p:nvPr/>
        </p:nvSpPr>
        <p:spPr>
          <a:xfrm>
            <a:off x="609480" y="4238640"/>
            <a:ext cx="6705720" cy="2915922"/>
          </a:xfrm>
          <a:prstGeom prst="roundRect">
            <a:avLst>
              <a:gd name="adj" fmla="val 5189"/>
            </a:avLst>
          </a:prstGeom>
          <a:noFill/>
          <a:ln w="15240">
            <a:solidFill>
              <a:srgbClr val="BFD3D8"/>
            </a:solidFill>
            <a:prstDash val="solid"/>
          </a:ln>
        </p:spPr>
        <p:txBody>
          <a:bodyPr/>
          <a:lstStyle/>
          <a:p>
            <a:endParaRPr lang="fr-FR" noProof="0" dirty="0"/>
          </a:p>
        </p:txBody>
      </p:sp>
      <p:pic>
        <p:nvPicPr>
          <p:cNvPr id="10" name="Image 1" descr="preencoded.png">
            <a:extLst>
              <a:ext uri="{FF2B5EF4-FFF2-40B4-BE49-F238E27FC236}">
                <a16:creationId xmlns:a16="http://schemas.microsoft.com/office/drawing/2014/main" id="{65DB05F3-5E85-2F64-C6D7-C33F48B4DC29}"/>
              </a:ext>
            </a:extLst>
          </p:cNvPr>
          <p:cNvPicPr>
            <a:picLocks noChangeAspect="1"/>
          </p:cNvPicPr>
          <p:nvPr/>
        </p:nvPicPr>
        <p:blipFill>
          <a:blip r:embed="rId3"/>
          <a:stretch>
            <a:fillRect/>
          </a:stretch>
        </p:blipFill>
        <p:spPr>
          <a:xfrm flipH="1">
            <a:off x="340673" y="5013209"/>
            <a:ext cx="204785" cy="1409819"/>
          </a:xfrm>
          <a:prstGeom prst="rect">
            <a:avLst/>
          </a:prstGeom>
        </p:spPr>
      </p:pic>
      <p:sp>
        <p:nvSpPr>
          <p:cNvPr id="11" name="Text 7">
            <a:extLst>
              <a:ext uri="{FF2B5EF4-FFF2-40B4-BE49-F238E27FC236}">
                <a16:creationId xmlns:a16="http://schemas.microsoft.com/office/drawing/2014/main" id="{17F9F699-4054-A07D-CFB0-228985462005}"/>
              </a:ext>
            </a:extLst>
          </p:cNvPr>
          <p:cNvSpPr/>
          <p:nvPr/>
        </p:nvSpPr>
        <p:spPr>
          <a:xfrm flipV="1">
            <a:off x="1319002" y="3695107"/>
            <a:ext cx="5138442" cy="212734"/>
          </a:xfrm>
          <a:prstGeom prst="rect">
            <a:avLst/>
          </a:prstGeom>
          <a:noFill/>
          <a:ln/>
        </p:spPr>
        <p:txBody>
          <a:bodyPr wrap="none" lIns="0" tIns="0" rIns="0" bIns="0" rtlCol="0" anchor="t"/>
          <a:lstStyle/>
          <a:p>
            <a:pPr>
              <a:lnSpc>
                <a:spcPts val="1850"/>
              </a:lnSpc>
            </a:pPr>
            <a:endParaRPr lang="fr-FR" sz="1600" noProof="0" dirty="0"/>
          </a:p>
        </p:txBody>
      </p:sp>
      <p:sp>
        <p:nvSpPr>
          <p:cNvPr id="12" name="Text 8">
            <a:extLst>
              <a:ext uri="{FF2B5EF4-FFF2-40B4-BE49-F238E27FC236}">
                <a16:creationId xmlns:a16="http://schemas.microsoft.com/office/drawing/2014/main" id="{8FE39CF5-8679-6341-EECB-115FF6E56131}"/>
              </a:ext>
            </a:extLst>
          </p:cNvPr>
          <p:cNvSpPr/>
          <p:nvPr/>
        </p:nvSpPr>
        <p:spPr>
          <a:xfrm>
            <a:off x="105486" y="2645628"/>
            <a:ext cx="6176963" cy="685086"/>
          </a:xfrm>
          <a:prstGeom prst="rect">
            <a:avLst/>
          </a:prstGeom>
          <a:noFill/>
          <a:ln/>
        </p:spPr>
        <p:txBody>
          <a:bodyPr wrap="square" lIns="0" tIns="0" rIns="0" bIns="0" rtlCol="0" anchor="t"/>
          <a:lstStyle/>
          <a:p>
            <a:pPr marL="0" indent="0" algn="l">
              <a:lnSpc>
                <a:spcPts val="1750"/>
              </a:lnSpc>
              <a:buNone/>
            </a:pPr>
            <a:endParaRPr lang="fr-FR" sz="1150" noProof="0" dirty="0"/>
          </a:p>
        </p:txBody>
      </p:sp>
      <p:pic>
        <p:nvPicPr>
          <p:cNvPr id="13" name="Image 2" descr="preencoded.png">
            <a:extLst>
              <a:ext uri="{FF2B5EF4-FFF2-40B4-BE49-F238E27FC236}">
                <a16:creationId xmlns:a16="http://schemas.microsoft.com/office/drawing/2014/main" id="{50956229-052D-1777-E39D-0EE48FFF8F36}"/>
              </a:ext>
            </a:extLst>
          </p:cNvPr>
          <p:cNvPicPr>
            <a:picLocks noChangeAspect="1"/>
          </p:cNvPicPr>
          <p:nvPr/>
        </p:nvPicPr>
        <p:blipFill>
          <a:blip r:embed="rId4"/>
          <a:stretch>
            <a:fillRect/>
          </a:stretch>
        </p:blipFill>
        <p:spPr>
          <a:xfrm>
            <a:off x="7508438" y="1063331"/>
            <a:ext cx="6557486" cy="5280825"/>
          </a:xfrm>
          <a:prstGeom prst="rect">
            <a:avLst/>
          </a:prstGeom>
        </p:spPr>
      </p:pic>
      <p:sp>
        <p:nvSpPr>
          <p:cNvPr id="14" name="Text 9">
            <a:extLst>
              <a:ext uri="{FF2B5EF4-FFF2-40B4-BE49-F238E27FC236}">
                <a16:creationId xmlns:a16="http://schemas.microsoft.com/office/drawing/2014/main" id="{F9654D59-84BC-0D7E-BABB-471A4DA425CD}"/>
              </a:ext>
            </a:extLst>
          </p:cNvPr>
          <p:cNvSpPr/>
          <p:nvPr/>
        </p:nvSpPr>
        <p:spPr>
          <a:xfrm>
            <a:off x="234669" y="6344156"/>
            <a:ext cx="6772993" cy="1043872"/>
          </a:xfrm>
          <a:prstGeom prst="rect">
            <a:avLst/>
          </a:prstGeom>
          <a:noFill/>
          <a:ln/>
        </p:spPr>
        <p:txBody>
          <a:bodyPr wrap="square" lIns="0" tIns="0" rIns="0" bIns="0" rtlCol="0" anchor="t"/>
          <a:lstStyle/>
          <a:p>
            <a:pPr marL="0" indent="0" algn="l">
              <a:lnSpc>
                <a:spcPts val="1750"/>
              </a:lnSpc>
              <a:buNone/>
            </a:pPr>
            <a:r>
              <a:rPr lang="fr-FR" sz="1150" noProof="0" dirty="0">
                <a:solidFill>
                  <a:srgbClr val="384653"/>
                </a:solidFill>
                <a:latin typeface="Roboto" pitchFamily="34" charset="0"/>
                <a:ea typeface="Roboto" pitchFamily="34" charset="-122"/>
                <a:cs typeface="Roboto" pitchFamily="34" charset="-120"/>
              </a:rPr>
              <a:t>.</a:t>
            </a:r>
            <a:endParaRPr lang="fr-FR" sz="1150" noProof="0" dirty="0"/>
          </a:p>
        </p:txBody>
      </p:sp>
    </p:spTree>
    <p:extLst>
      <p:ext uri="{BB962C8B-B14F-4D97-AF65-F5344CB8AC3E}">
        <p14:creationId xmlns:p14="http://schemas.microsoft.com/office/powerpoint/2010/main" val="5642373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A38DCD-AE92-8721-6205-A6BE76BD7513}"/>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D47310EB-8C0B-A038-7D2E-5BB91964AD07}"/>
              </a:ext>
            </a:extLst>
          </p:cNvPr>
          <p:cNvSpPr/>
          <p:nvPr/>
        </p:nvSpPr>
        <p:spPr>
          <a:xfrm>
            <a:off x="572095" y="418624"/>
            <a:ext cx="7365444" cy="475774"/>
          </a:xfrm>
          <a:prstGeom prst="rect">
            <a:avLst/>
          </a:prstGeom>
          <a:noFill/>
          <a:ln/>
        </p:spPr>
        <p:txBody>
          <a:bodyPr wrap="none" lIns="0" tIns="0" rIns="0" bIns="0" rtlCol="0" anchor="t"/>
          <a:lstStyle/>
          <a:p>
            <a:pPr marL="0" indent="0" algn="l">
              <a:lnSpc>
                <a:spcPts val="3700"/>
              </a:lnSpc>
              <a:buNone/>
            </a:pPr>
            <a:r>
              <a:rPr lang="fr-FR" sz="2950" noProof="0" dirty="0">
                <a:solidFill>
                  <a:srgbClr val="2E3C4E"/>
                </a:solidFill>
                <a:latin typeface="Host Grotesk Medium" pitchFamily="34" charset="0"/>
                <a:ea typeface="Host Grotesk Medium" pitchFamily="34" charset="-122"/>
                <a:cs typeface="Host Grotesk Medium" pitchFamily="34" charset="-120"/>
              </a:rPr>
              <a:t>I - Isolation Thermique par l'Extérieur (ITE)</a:t>
            </a:r>
            <a:endParaRPr lang="fr-FR" sz="2950" noProof="0" dirty="0"/>
          </a:p>
        </p:txBody>
      </p:sp>
      <p:sp>
        <p:nvSpPr>
          <p:cNvPr id="3" name="Text 1">
            <a:extLst>
              <a:ext uri="{FF2B5EF4-FFF2-40B4-BE49-F238E27FC236}">
                <a16:creationId xmlns:a16="http://schemas.microsoft.com/office/drawing/2014/main" id="{255C0DCA-1D49-2AB9-A448-1B04EF877BEB}"/>
              </a:ext>
            </a:extLst>
          </p:cNvPr>
          <p:cNvSpPr/>
          <p:nvPr/>
        </p:nvSpPr>
        <p:spPr>
          <a:xfrm>
            <a:off x="572095" y="1259561"/>
            <a:ext cx="6557486" cy="1558025"/>
          </a:xfrm>
          <a:prstGeom prst="rect">
            <a:avLst/>
          </a:prstGeom>
          <a:noFill/>
          <a:ln/>
        </p:spPr>
        <p:txBody>
          <a:bodyPr wrap="square" lIns="0" tIns="0" rIns="0" bIns="0" rtlCol="0" anchor="t"/>
          <a:lstStyle/>
          <a:p>
            <a:pPr marL="0" indent="0" algn="l">
              <a:lnSpc>
                <a:spcPts val="1750"/>
              </a:lnSpc>
              <a:buNone/>
            </a:pPr>
            <a:endParaRPr lang="fr-FR" sz="1150" noProof="0" dirty="0"/>
          </a:p>
        </p:txBody>
      </p:sp>
      <p:sp>
        <p:nvSpPr>
          <p:cNvPr id="4" name="Text 2">
            <a:extLst>
              <a:ext uri="{FF2B5EF4-FFF2-40B4-BE49-F238E27FC236}">
                <a16:creationId xmlns:a16="http://schemas.microsoft.com/office/drawing/2014/main" id="{43DD0990-4037-96C9-4BF8-DD9A14635038}"/>
              </a:ext>
            </a:extLst>
          </p:cNvPr>
          <p:cNvSpPr/>
          <p:nvPr/>
        </p:nvSpPr>
        <p:spPr>
          <a:xfrm>
            <a:off x="572095" y="2309932"/>
            <a:ext cx="6557486" cy="228362"/>
          </a:xfrm>
          <a:prstGeom prst="rect">
            <a:avLst/>
          </a:prstGeom>
          <a:noFill/>
          <a:ln/>
        </p:spPr>
        <p:txBody>
          <a:bodyPr wrap="none" lIns="0" tIns="0" rIns="0" bIns="0" rtlCol="0" anchor="t"/>
          <a:lstStyle/>
          <a:p>
            <a:pPr marL="0" indent="0" algn="l">
              <a:lnSpc>
                <a:spcPts val="1750"/>
              </a:lnSpc>
              <a:buNone/>
            </a:pPr>
            <a:endParaRPr lang="fr-FR" sz="1150" noProof="0" dirty="0"/>
          </a:p>
        </p:txBody>
      </p:sp>
      <p:sp>
        <p:nvSpPr>
          <p:cNvPr id="5" name="Shape 3">
            <a:extLst>
              <a:ext uri="{FF2B5EF4-FFF2-40B4-BE49-F238E27FC236}">
                <a16:creationId xmlns:a16="http://schemas.microsoft.com/office/drawing/2014/main" id="{9AB6FFED-6534-DBFE-6397-779E5EACE8AD}"/>
              </a:ext>
            </a:extLst>
          </p:cNvPr>
          <p:cNvSpPr/>
          <p:nvPr/>
        </p:nvSpPr>
        <p:spPr>
          <a:xfrm>
            <a:off x="596094" y="3267881"/>
            <a:ext cx="6651733" cy="1795729"/>
          </a:xfrm>
          <a:prstGeom prst="roundRect">
            <a:avLst>
              <a:gd name="adj" fmla="val 5189"/>
            </a:avLst>
          </a:prstGeom>
          <a:noFill/>
          <a:ln w="15240">
            <a:solidFill>
              <a:srgbClr val="BFD3D8"/>
            </a:solidFill>
            <a:prstDash val="solid"/>
          </a:ln>
        </p:spPr>
        <p:txBody>
          <a:bodyPr/>
          <a:lstStyle/>
          <a:p>
            <a:endParaRPr lang="fr-FR" noProof="0" dirty="0"/>
          </a:p>
        </p:txBody>
      </p:sp>
      <p:pic>
        <p:nvPicPr>
          <p:cNvPr id="6" name="Image 0" descr="preencoded.png">
            <a:extLst>
              <a:ext uri="{FF2B5EF4-FFF2-40B4-BE49-F238E27FC236}">
                <a16:creationId xmlns:a16="http://schemas.microsoft.com/office/drawing/2014/main" id="{28C7B823-26D6-806F-28C5-10EB4A034181}"/>
              </a:ext>
            </a:extLst>
          </p:cNvPr>
          <p:cNvPicPr>
            <a:picLocks noChangeAspect="1"/>
          </p:cNvPicPr>
          <p:nvPr/>
        </p:nvPicPr>
        <p:blipFill>
          <a:blip r:embed="rId3"/>
          <a:stretch>
            <a:fillRect/>
          </a:stretch>
        </p:blipFill>
        <p:spPr>
          <a:xfrm>
            <a:off x="572095" y="1369465"/>
            <a:ext cx="60960" cy="1409819"/>
          </a:xfrm>
          <a:prstGeom prst="rect">
            <a:avLst/>
          </a:prstGeom>
        </p:spPr>
      </p:pic>
      <p:sp>
        <p:nvSpPr>
          <p:cNvPr id="7" name="Text 4">
            <a:extLst>
              <a:ext uri="{FF2B5EF4-FFF2-40B4-BE49-F238E27FC236}">
                <a16:creationId xmlns:a16="http://schemas.microsoft.com/office/drawing/2014/main" id="{2B5A9387-CB6C-94FB-F9BF-381A954DE934}"/>
              </a:ext>
            </a:extLst>
          </p:cNvPr>
          <p:cNvSpPr/>
          <p:nvPr/>
        </p:nvSpPr>
        <p:spPr>
          <a:xfrm>
            <a:off x="-1229700" y="2799733"/>
            <a:ext cx="3190042" cy="754425"/>
          </a:xfrm>
          <a:prstGeom prst="rect">
            <a:avLst/>
          </a:prstGeom>
          <a:noFill/>
          <a:ln/>
        </p:spPr>
        <p:txBody>
          <a:bodyPr wrap="none" lIns="0" tIns="0" rIns="0" bIns="0" rtlCol="0" anchor="t"/>
          <a:lstStyle/>
          <a:p>
            <a:pPr marL="0" indent="0" algn="l">
              <a:lnSpc>
                <a:spcPts val="1850"/>
              </a:lnSpc>
              <a:buNone/>
            </a:pPr>
            <a:endParaRPr lang="fr-FR" sz="1450" noProof="0" dirty="0"/>
          </a:p>
        </p:txBody>
      </p:sp>
      <p:sp>
        <p:nvSpPr>
          <p:cNvPr id="8" name="Text 5">
            <a:extLst>
              <a:ext uri="{FF2B5EF4-FFF2-40B4-BE49-F238E27FC236}">
                <a16:creationId xmlns:a16="http://schemas.microsoft.com/office/drawing/2014/main" id="{0A71B858-4879-B97D-D86F-2A7008BBE923}"/>
              </a:ext>
            </a:extLst>
          </p:cNvPr>
          <p:cNvSpPr/>
          <p:nvPr/>
        </p:nvSpPr>
        <p:spPr>
          <a:xfrm>
            <a:off x="861306" y="1369466"/>
            <a:ext cx="6966722" cy="409662"/>
          </a:xfrm>
          <a:prstGeom prst="rect">
            <a:avLst/>
          </a:prstGeom>
          <a:noFill/>
          <a:ln/>
        </p:spPr>
        <p:txBody>
          <a:bodyPr wrap="square" lIns="0" tIns="0" rIns="0" bIns="0" rtlCol="0" anchor="t"/>
          <a:lstStyle/>
          <a:p>
            <a:pPr marL="0" indent="0" algn="l">
              <a:lnSpc>
                <a:spcPts val="1750"/>
              </a:lnSpc>
              <a:buNone/>
            </a:pPr>
            <a:r>
              <a:rPr lang="fr-FR" sz="2400" b="1" noProof="0" dirty="0"/>
              <a:t>Réflexion sur l’indemnité d’occupation</a:t>
            </a:r>
          </a:p>
        </p:txBody>
      </p:sp>
      <p:sp>
        <p:nvSpPr>
          <p:cNvPr id="11" name="Text 7">
            <a:extLst>
              <a:ext uri="{FF2B5EF4-FFF2-40B4-BE49-F238E27FC236}">
                <a16:creationId xmlns:a16="http://schemas.microsoft.com/office/drawing/2014/main" id="{D88E514E-E443-6B8E-58BA-A13AF93F94EA}"/>
              </a:ext>
            </a:extLst>
          </p:cNvPr>
          <p:cNvSpPr/>
          <p:nvPr/>
        </p:nvSpPr>
        <p:spPr>
          <a:xfrm>
            <a:off x="785217" y="4438888"/>
            <a:ext cx="2123361" cy="237768"/>
          </a:xfrm>
          <a:prstGeom prst="rect">
            <a:avLst/>
          </a:prstGeom>
          <a:noFill/>
          <a:ln/>
        </p:spPr>
        <p:txBody>
          <a:bodyPr wrap="none" lIns="0" tIns="0" rIns="0" bIns="0" rtlCol="0" anchor="t"/>
          <a:lstStyle/>
          <a:p>
            <a:pPr marL="0" indent="0" algn="l">
              <a:lnSpc>
                <a:spcPts val="1850"/>
              </a:lnSpc>
              <a:buNone/>
            </a:pPr>
            <a:endParaRPr lang="fr-FR" sz="1450" noProof="0" dirty="0"/>
          </a:p>
        </p:txBody>
      </p:sp>
      <p:sp>
        <p:nvSpPr>
          <p:cNvPr id="12" name="Text 8">
            <a:extLst>
              <a:ext uri="{FF2B5EF4-FFF2-40B4-BE49-F238E27FC236}">
                <a16:creationId xmlns:a16="http://schemas.microsoft.com/office/drawing/2014/main" id="{1CE01910-9371-738A-E711-1AF30AB5860A}"/>
              </a:ext>
            </a:extLst>
          </p:cNvPr>
          <p:cNvSpPr/>
          <p:nvPr/>
        </p:nvSpPr>
        <p:spPr>
          <a:xfrm>
            <a:off x="785217" y="4828818"/>
            <a:ext cx="6176963" cy="685086"/>
          </a:xfrm>
          <a:prstGeom prst="rect">
            <a:avLst/>
          </a:prstGeom>
          <a:noFill/>
          <a:ln/>
        </p:spPr>
        <p:txBody>
          <a:bodyPr wrap="square" lIns="0" tIns="0" rIns="0" bIns="0" rtlCol="0" anchor="t"/>
          <a:lstStyle/>
          <a:p>
            <a:pPr marL="0" indent="0" algn="l">
              <a:lnSpc>
                <a:spcPts val="1750"/>
              </a:lnSpc>
              <a:buNone/>
            </a:pPr>
            <a:endParaRPr lang="fr-FR" sz="1150" noProof="0" dirty="0"/>
          </a:p>
        </p:txBody>
      </p:sp>
      <p:sp>
        <p:nvSpPr>
          <p:cNvPr id="14" name="Text 9">
            <a:extLst>
              <a:ext uri="{FF2B5EF4-FFF2-40B4-BE49-F238E27FC236}">
                <a16:creationId xmlns:a16="http://schemas.microsoft.com/office/drawing/2014/main" id="{112307B2-42D3-F620-63DC-F74DC0CDB6BE}"/>
              </a:ext>
            </a:extLst>
          </p:cNvPr>
          <p:cNvSpPr/>
          <p:nvPr/>
        </p:nvSpPr>
        <p:spPr>
          <a:xfrm>
            <a:off x="785217" y="7412304"/>
            <a:ext cx="13683342" cy="647363"/>
          </a:xfrm>
          <a:prstGeom prst="rect">
            <a:avLst/>
          </a:prstGeom>
          <a:noFill/>
          <a:ln/>
        </p:spPr>
        <p:txBody>
          <a:bodyPr wrap="square" lIns="0" tIns="0" rIns="0" bIns="0" rtlCol="0" anchor="t"/>
          <a:lstStyle/>
          <a:p>
            <a:pPr marL="0" indent="0" algn="l">
              <a:lnSpc>
                <a:spcPts val="1750"/>
              </a:lnSpc>
              <a:buNone/>
            </a:pPr>
            <a:endParaRPr lang="fr-FR" sz="1150" noProof="0" dirty="0"/>
          </a:p>
        </p:txBody>
      </p:sp>
      <p:sp>
        <p:nvSpPr>
          <p:cNvPr id="16" name="ZoneTexte 15">
            <a:extLst>
              <a:ext uri="{FF2B5EF4-FFF2-40B4-BE49-F238E27FC236}">
                <a16:creationId xmlns:a16="http://schemas.microsoft.com/office/drawing/2014/main" id="{E7DBB941-773A-0052-CEBF-E4B1937D30B1}"/>
              </a:ext>
            </a:extLst>
          </p:cNvPr>
          <p:cNvSpPr txBox="1"/>
          <p:nvPr/>
        </p:nvSpPr>
        <p:spPr>
          <a:xfrm>
            <a:off x="694015" y="2730342"/>
            <a:ext cx="6268165" cy="2297617"/>
          </a:xfrm>
          <a:prstGeom prst="rect">
            <a:avLst/>
          </a:prstGeom>
          <a:noFill/>
        </p:spPr>
        <p:txBody>
          <a:bodyPr wrap="square">
            <a:spAutoFit/>
          </a:bodyPr>
          <a:lstStyle/>
          <a:p>
            <a:pPr lvl="0">
              <a:lnSpc>
                <a:spcPct val="115000"/>
              </a:lnSpc>
              <a:spcAft>
                <a:spcPts val="800"/>
              </a:spcAft>
            </a:pPr>
            <a:endParaRPr lang="fr-FR" sz="2400" kern="100" noProof="0" dirty="0">
              <a:effectLst/>
              <a:latin typeface="Aptos" panose="020B0004020202020204" pitchFamily="34" charset="0"/>
              <a:ea typeface="Aptos" panose="020B0004020202020204" pitchFamily="34" charset="0"/>
              <a:cs typeface="Times New Roman" panose="02020603050405020304" pitchFamily="18" charset="0"/>
            </a:endParaRPr>
          </a:p>
          <a:p>
            <a:pPr lvl="0">
              <a:lnSpc>
                <a:spcPct val="115000"/>
              </a:lnSpc>
              <a:spcAft>
                <a:spcPts val="800"/>
              </a:spcAft>
            </a:pPr>
            <a:r>
              <a:rPr lang="fr-FR" sz="2400" b="1" kern="100" dirty="0">
                <a:latin typeface="Aptos" panose="020B0004020202020204" pitchFamily="34" charset="0"/>
                <a:ea typeface="Aptos" panose="020B0004020202020204" pitchFamily="34" charset="0"/>
                <a:cs typeface="Times New Roman" panose="02020603050405020304" pitchFamily="18" charset="0"/>
              </a:rPr>
              <a:t>Question </a:t>
            </a:r>
            <a:r>
              <a:rPr lang="fr-FR" sz="2400" kern="100" dirty="0">
                <a:latin typeface="Aptos" panose="020B0004020202020204" pitchFamily="34" charset="0"/>
                <a:ea typeface="Aptos" panose="020B0004020202020204" pitchFamily="34" charset="0"/>
                <a:cs typeface="Times New Roman" panose="02020603050405020304" pitchFamily="18" charset="0"/>
              </a:rPr>
              <a:t>: D</a:t>
            </a:r>
            <a:r>
              <a:rPr lang="fr-FR" sz="2400" kern="100" noProof="0" dirty="0" err="1">
                <a:effectLst/>
                <a:latin typeface="Aptos" panose="020B0004020202020204" pitchFamily="34" charset="0"/>
                <a:ea typeface="Aptos" panose="020B0004020202020204" pitchFamily="34" charset="0"/>
                <a:cs typeface="Times New Roman" panose="02020603050405020304" pitchFamily="18" charset="0"/>
              </a:rPr>
              <a:t>oit</a:t>
            </a:r>
            <a:r>
              <a:rPr lang="fr-FR" sz="2400" kern="100" dirty="0">
                <a:latin typeface="Aptos" panose="020B0004020202020204" pitchFamily="34" charset="0"/>
                <a:ea typeface="Aptos" panose="020B0004020202020204" pitchFamily="34" charset="0"/>
                <a:cs typeface="Times New Roman" panose="02020603050405020304" pitchFamily="18" charset="0"/>
              </a:rPr>
              <a:t>-</a:t>
            </a:r>
            <a:r>
              <a:rPr lang="fr-FR" sz="2400" kern="100" noProof="0" dirty="0">
                <a:effectLst/>
                <a:latin typeface="Aptos" panose="020B0004020202020204" pitchFamily="34" charset="0"/>
                <a:ea typeface="Aptos" panose="020B0004020202020204" pitchFamily="34" charset="0"/>
                <a:cs typeface="Times New Roman" panose="02020603050405020304" pitchFamily="18" charset="0"/>
              </a:rPr>
              <a:t>on calculer une indemnité relative au fait qu’il y a une pose d’échafaudage sur toiture lorsqu’il n’y a pas de pose d’échafaudage au sol ?</a:t>
            </a:r>
          </a:p>
        </p:txBody>
      </p:sp>
      <p:pic>
        <p:nvPicPr>
          <p:cNvPr id="17" name="Image 16" descr="Une image contenant diagramme, texte, ligne, Rectangle&#10;&#10;Le contenu généré par l’IA peut être incorrect.">
            <a:extLst>
              <a:ext uri="{FF2B5EF4-FFF2-40B4-BE49-F238E27FC236}">
                <a16:creationId xmlns:a16="http://schemas.microsoft.com/office/drawing/2014/main" id="{62119BCF-BE20-DBA7-6991-B8B90300E8A8}"/>
              </a:ext>
            </a:extLst>
          </p:cNvPr>
          <p:cNvPicPr>
            <a:picLocks noChangeAspect="1"/>
          </p:cNvPicPr>
          <p:nvPr/>
        </p:nvPicPr>
        <p:blipFill>
          <a:blip r:embed="rId4"/>
          <a:stretch>
            <a:fillRect/>
          </a:stretch>
        </p:blipFill>
        <p:spPr>
          <a:xfrm>
            <a:off x="7828028" y="817296"/>
            <a:ext cx="6017155" cy="6077117"/>
          </a:xfrm>
          <a:prstGeom prst="rect">
            <a:avLst/>
          </a:prstGeom>
        </p:spPr>
      </p:pic>
      <p:sp>
        <p:nvSpPr>
          <p:cNvPr id="15" name="ZoneTexte 14">
            <a:extLst>
              <a:ext uri="{FF2B5EF4-FFF2-40B4-BE49-F238E27FC236}">
                <a16:creationId xmlns:a16="http://schemas.microsoft.com/office/drawing/2014/main" id="{A75F4704-B7E9-A0C8-93AF-112BB1826492}"/>
              </a:ext>
            </a:extLst>
          </p:cNvPr>
          <p:cNvSpPr txBox="1"/>
          <p:nvPr/>
        </p:nvSpPr>
        <p:spPr>
          <a:xfrm>
            <a:off x="817399" y="1882088"/>
            <a:ext cx="6644782" cy="461665"/>
          </a:xfrm>
          <a:prstGeom prst="rect">
            <a:avLst/>
          </a:prstGeom>
          <a:noFill/>
        </p:spPr>
        <p:txBody>
          <a:bodyPr wrap="square">
            <a:spAutoFit/>
          </a:bodyPr>
          <a:lstStyle/>
          <a:p>
            <a:r>
              <a:rPr lang="fr-FR" sz="2400" b="1" kern="100" noProof="0" dirty="0">
                <a:effectLst/>
                <a:latin typeface="Aptos" panose="020B0004020202020204" pitchFamily="34" charset="0"/>
                <a:ea typeface="Aptos" panose="020B0004020202020204" pitchFamily="34" charset="0"/>
                <a:cs typeface="Times New Roman" panose="02020603050405020304" pitchFamily="18" charset="0"/>
              </a:rPr>
              <a:t>Rappel du principe </a:t>
            </a:r>
            <a:endParaRPr lang="fr-FR" sz="2400" b="1" dirty="0"/>
          </a:p>
        </p:txBody>
      </p:sp>
    </p:spTree>
    <p:extLst>
      <p:ext uri="{BB962C8B-B14F-4D97-AF65-F5344CB8AC3E}">
        <p14:creationId xmlns:p14="http://schemas.microsoft.com/office/powerpoint/2010/main" val="42025772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65ED0D-4BE0-0E6D-7C2B-A09E85C04F79}"/>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F08E328B-8A10-597E-DA2E-28C860C57333}"/>
              </a:ext>
            </a:extLst>
          </p:cNvPr>
          <p:cNvSpPr/>
          <p:nvPr/>
        </p:nvSpPr>
        <p:spPr>
          <a:xfrm>
            <a:off x="572095" y="418624"/>
            <a:ext cx="7365444" cy="475774"/>
          </a:xfrm>
          <a:prstGeom prst="rect">
            <a:avLst/>
          </a:prstGeom>
          <a:noFill/>
          <a:ln/>
        </p:spPr>
        <p:txBody>
          <a:bodyPr wrap="none" lIns="0" tIns="0" rIns="0" bIns="0" rtlCol="0" anchor="t"/>
          <a:lstStyle/>
          <a:p>
            <a:pPr marL="0" indent="0" algn="l">
              <a:lnSpc>
                <a:spcPts val="3700"/>
              </a:lnSpc>
              <a:buNone/>
            </a:pPr>
            <a:r>
              <a:rPr lang="fr-FR" sz="2950" noProof="0" dirty="0">
                <a:solidFill>
                  <a:srgbClr val="2E3C4E"/>
                </a:solidFill>
                <a:latin typeface="Host Grotesk Medium" pitchFamily="34" charset="0"/>
                <a:ea typeface="Host Grotesk Medium" pitchFamily="34" charset="-122"/>
                <a:cs typeface="Host Grotesk Medium" pitchFamily="34" charset="-120"/>
              </a:rPr>
              <a:t>I - Isolation Thermique par l'Extérieur (ITE)</a:t>
            </a:r>
            <a:endParaRPr lang="fr-FR" sz="2950" noProof="0" dirty="0"/>
          </a:p>
        </p:txBody>
      </p:sp>
      <p:sp>
        <p:nvSpPr>
          <p:cNvPr id="3" name="Text 1">
            <a:extLst>
              <a:ext uri="{FF2B5EF4-FFF2-40B4-BE49-F238E27FC236}">
                <a16:creationId xmlns:a16="http://schemas.microsoft.com/office/drawing/2014/main" id="{FF281C76-4CD0-F653-67F1-3F0C6AF71487}"/>
              </a:ext>
            </a:extLst>
          </p:cNvPr>
          <p:cNvSpPr/>
          <p:nvPr/>
        </p:nvSpPr>
        <p:spPr>
          <a:xfrm>
            <a:off x="572095" y="1259562"/>
            <a:ext cx="6557486" cy="913448"/>
          </a:xfrm>
          <a:prstGeom prst="rect">
            <a:avLst/>
          </a:prstGeom>
          <a:noFill/>
          <a:ln/>
        </p:spPr>
        <p:txBody>
          <a:bodyPr wrap="square" lIns="0" tIns="0" rIns="0" bIns="0" rtlCol="0" anchor="t"/>
          <a:lstStyle/>
          <a:p>
            <a:pPr marL="0" indent="0" algn="l">
              <a:lnSpc>
                <a:spcPts val="1750"/>
              </a:lnSpc>
              <a:buNone/>
            </a:pPr>
            <a:endParaRPr lang="fr-FR" sz="1150" noProof="0" dirty="0"/>
          </a:p>
        </p:txBody>
      </p:sp>
      <p:sp>
        <p:nvSpPr>
          <p:cNvPr id="4" name="Text 2">
            <a:extLst>
              <a:ext uri="{FF2B5EF4-FFF2-40B4-BE49-F238E27FC236}">
                <a16:creationId xmlns:a16="http://schemas.microsoft.com/office/drawing/2014/main" id="{5B406918-43A9-28B1-F768-F320230CDD4E}"/>
              </a:ext>
            </a:extLst>
          </p:cNvPr>
          <p:cNvSpPr/>
          <p:nvPr/>
        </p:nvSpPr>
        <p:spPr>
          <a:xfrm>
            <a:off x="572095" y="2309932"/>
            <a:ext cx="6557486" cy="228362"/>
          </a:xfrm>
          <a:prstGeom prst="rect">
            <a:avLst/>
          </a:prstGeom>
          <a:noFill/>
          <a:ln/>
        </p:spPr>
        <p:txBody>
          <a:bodyPr wrap="none" lIns="0" tIns="0" rIns="0" bIns="0" rtlCol="0" anchor="t"/>
          <a:lstStyle/>
          <a:p>
            <a:pPr marL="0" indent="0" algn="l">
              <a:lnSpc>
                <a:spcPts val="1750"/>
              </a:lnSpc>
              <a:buNone/>
            </a:pPr>
            <a:endParaRPr lang="fr-FR" sz="1150" noProof="0" dirty="0"/>
          </a:p>
        </p:txBody>
      </p:sp>
      <p:sp>
        <p:nvSpPr>
          <p:cNvPr id="7" name="Text 4">
            <a:extLst>
              <a:ext uri="{FF2B5EF4-FFF2-40B4-BE49-F238E27FC236}">
                <a16:creationId xmlns:a16="http://schemas.microsoft.com/office/drawing/2014/main" id="{5539CA79-FF27-BE24-8BE4-C40CC894C3AF}"/>
              </a:ext>
            </a:extLst>
          </p:cNvPr>
          <p:cNvSpPr/>
          <p:nvPr/>
        </p:nvSpPr>
        <p:spPr>
          <a:xfrm>
            <a:off x="785217" y="1359462"/>
            <a:ext cx="6116002" cy="575041"/>
          </a:xfrm>
          <a:prstGeom prst="rect">
            <a:avLst/>
          </a:prstGeom>
          <a:noFill/>
          <a:ln/>
        </p:spPr>
        <p:txBody>
          <a:bodyPr wrap="none" lIns="0" tIns="0" rIns="0" bIns="0" rtlCol="0" anchor="t"/>
          <a:lstStyle/>
          <a:p>
            <a:pPr marL="0" indent="0" algn="l">
              <a:lnSpc>
                <a:spcPts val="1850"/>
              </a:lnSpc>
              <a:buNone/>
            </a:pPr>
            <a:r>
              <a:rPr lang="fr-FR" sz="2400" b="1" noProof="0" dirty="0">
                <a:latin typeface="Host Grotesk Medium" pitchFamily="34" charset="0"/>
                <a:ea typeface="Host Grotesk Medium" pitchFamily="34" charset="-122"/>
                <a:cs typeface="Host Grotesk Medium" pitchFamily="34" charset="-120"/>
              </a:rPr>
              <a:t>La compréhension de la notion d’héberge</a:t>
            </a:r>
            <a:endParaRPr lang="fr-FR" sz="2400" b="1" noProof="0" dirty="0"/>
          </a:p>
        </p:txBody>
      </p:sp>
      <p:sp>
        <p:nvSpPr>
          <p:cNvPr id="8" name="Text 5">
            <a:extLst>
              <a:ext uri="{FF2B5EF4-FFF2-40B4-BE49-F238E27FC236}">
                <a16:creationId xmlns:a16="http://schemas.microsoft.com/office/drawing/2014/main" id="{2A12761E-10B0-B476-E2C2-F8BCD40C4EBF}"/>
              </a:ext>
            </a:extLst>
          </p:cNvPr>
          <p:cNvSpPr/>
          <p:nvPr/>
        </p:nvSpPr>
        <p:spPr>
          <a:xfrm>
            <a:off x="785217" y="3958113"/>
            <a:ext cx="6176963" cy="1366445"/>
          </a:xfrm>
          <a:prstGeom prst="rect">
            <a:avLst/>
          </a:prstGeom>
          <a:noFill/>
          <a:ln/>
        </p:spPr>
        <p:txBody>
          <a:bodyPr wrap="square" lIns="0" tIns="0" rIns="0" bIns="0" rtlCol="0" anchor="t"/>
          <a:lstStyle/>
          <a:p>
            <a:pPr marL="0" indent="0" algn="l">
              <a:lnSpc>
                <a:spcPts val="1750"/>
              </a:lnSpc>
              <a:buNone/>
            </a:pPr>
            <a:endParaRPr lang="fr-FR" sz="1150" noProof="0" dirty="0"/>
          </a:p>
        </p:txBody>
      </p:sp>
      <p:pic>
        <p:nvPicPr>
          <p:cNvPr id="10" name="Image 1" descr="preencoded.png">
            <a:extLst>
              <a:ext uri="{FF2B5EF4-FFF2-40B4-BE49-F238E27FC236}">
                <a16:creationId xmlns:a16="http://schemas.microsoft.com/office/drawing/2014/main" id="{C94F3C65-81CD-778E-5FFA-02493F708A54}"/>
              </a:ext>
            </a:extLst>
          </p:cNvPr>
          <p:cNvPicPr>
            <a:picLocks noChangeAspect="1"/>
          </p:cNvPicPr>
          <p:nvPr/>
        </p:nvPicPr>
        <p:blipFill>
          <a:blip r:embed="rId3"/>
          <a:stretch>
            <a:fillRect/>
          </a:stretch>
        </p:blipFill>
        <p:spPr>
          <a:xfrm>
            <a:off x="525809" y="2979062"/>
            <a:ext cx="60960" cy="1409819"/>
          </a:xfrm>
          <a:prstGeom prst="rect">
            <a:avLst/>
          </a:prstGeom>
        </p:spPr>
      </p:pic>
      <p:sp>
        <p:nvSpPr>
          <p:cNvPr id="11" name="Text 7">
            <a:extLst>
              <a:ext uri="{FF2B5EF4-FFF2-40B4-BE49-F238E27FC236}">
                <a16:creationId xmlns:a16="http://schemas.microsoft.com/office/drawing/2014/main" id="{3E662D11-F827-D0F2-24DA-8DF5E3D94028}"/>
              </a:ext>
            </a:extLst>
          </p:cNvPr>
          <p:cNvSpPr/>
          <p:nvPr/>
        </p:nvSpPr>
        <p:spPr>
          <a:xfrm>
            <a:off x="785217" y="4438888"/>
            <a:ext cx="2123361" cy="237768"/>
          </a:xfrm>
          <a:prstGeom prst="rect">
            <a:avLst/>
          </a:prstGeom>
          <a:noFill/>
          <a:ln/>
        </p:spPr>
        <p:txBody>
          <a:bodyPr wrap="none" lIns="0" tIns="0" rIns="0" bIns="0" rtlCol="0" anchor="t"/>
          <a:lstStyle/>
          <a:p>
            <a:pPr marL="0" indent="0" algn="l">
              <a:lnSpc>
                <a:spcPts val="1850"/>
              </a:lnSpc>
              <a:buNone/>
            </a:pPr>
            <a:endParaRPr lang="fr-FR" sz="1450" noProof="0" dirty="0"/>
          </a:p>
        </p:txBody>
      </p:sp>
      <p:sp>
        <p:nvSpPr>
          <p:cNvPr id="12" name="Text 8">
            <a:extLst>
              <a:ext uri="{FF2B5EF4-FFF2-40B4-BE49-F238E27FC236}">
                <a16:creationId xmlns:a16="http://schemas.microsoft.com/office/drawing/2014/main" id="{6DAADB2C-03B0-DEB2-7942-700145A82E4E}"/>
              </a:ext>
            </a:extLst>
          </p:cNvPr>
          <p:cNvSpPr/>
          <p:nvPr/>
        </p:nvSpPr>
        <p:spPr>
          <a:xfrm>
            <a:off x="785217" y="4828818"/>
            <a:ext cx="6176963" cy="685086"/>
          </a:xfrm>
          <a:prstGeom prst="rect">
            <a:avLst/>
          </a:prstGeom>
          <a:noFill/>
          <a:ln/>
        </p:spPr>
        <p:txBody>
          <a:bodyPr wrap="square" lIns="0" tIns="0" rIns="0" bIns="0" rtlCol="0" anchor="t"/>
          <a:lstStyle/>
          <a:p>
            <a:pPr marL="0" indent="0" algn="l">
              <a:lnSpc>
                <a:spcPts val="1750"/>
              </a:lnSpc>
              <a:buNone/>
            </a:pPr>
            <a:endParaRPr lang="fr-FR" sz="1150" noProof="0" dirty="0"/>
          </a:p>
        </p:txBody>
      </p:sp>
      <p:sp>
        <p:nvSpPr>
          <p:cNvPr id="14" name="Text 9">
            <a:extLst>
              <a:ext uri="{FF2B5EF4-FFF2-40B4-BE49-F238E27FC236}">
                <a16:creationId xmlns:a16="http://schemas.microsoft.com/office/drawing/2014/main" id="{D1209C2E-6D56-D818-FBE8-494E1154023F}"/>
              </a:ext>
            </a:extLst>
          </p:cNvPr>
          <p:cNvSpPr/>
          <p:nvPr/>
        </p:nvSpPr>
        <p:spPr>
          <a:xfrm>
            <a:off x="283221" y="6970038"/>
            <a:ext cx="13782703" cy="976341"/>
          </a:xfrm>
          <a:prstGeom prst="rect">
            <a:avLst/>
          </a:prstGeom>
          <a:noFill/>
          <a:ln/>
        </p:spPr>
        <p:txBody>
          <a:bodyPr wrap="square" lIns="0" tIns="0" rIns="0" bIns="0" rtlCol="0" anchor="t"/>
          <a:lstStyle/>
          <a:p>
            <a:pPr marL="0" indent="0" algn="l">
              <a:lnSpc>
                <a:spcPts val="1750"/>
              </a:lnSpc>
              <a:buNone/>
            </a:pPr>
            <a:r>
              <a:rPr lang="fr-FR" sz="1400" noProof="0" dirty="0">
                <a:solidFill>
                  <a:srgbClr val="384653"/>
                </a:solidFill>
                <a:latin typeface="Roboto" pitchFamily="34" charset="0"/>
                <a:ea typeface="Roboto" pitchFamily="34" charset="-122"/>
                <a:cs typeface="Roboto" pitchFamily="34" charset="-120"/>
              </a:rPr>
              <a:t>Ces réflexions s'inscrivent dans un contexte où l'ITE devient une solution privilégiée pour améliorer la performance énergétique des immeubles en copropriété, tout en préservant la surface habitable des logements. La Commission poursuivra ses travaux sur ce sujet et reste à l’écoute de vos question.</a:t>
            </a:r>
            <a:endParaRPr lang="fr-FR" sz="1400" noProof="0" dirty="0"/>
          </a:p>
        </p:txBody>
      </p:sp>
      <p:pic>
        <p:nvPicPr>
          <p:cNvPr id="15" name="Image 14">
            <a:extLst>
              <a:ext uri="{FF2B5EF4-FFF2-40B4-BE49-F238E27FC236}">
                <a16:creationId xmlns:a16="http://schemas.microsoft.com/office/drawing/2014/main" id="{FDF7E0FD-E020-0021-043A-E9367E5B09AC}"/>
              </a:ext>
            </a:extLst>
          </p:cNvPr>
          <p:cNvPicPr>
            <a:picLocks noChangeAspect="1"/>
          </p:cNvPicPr>
          <p:nvPr/>
        </p:nvPicPr>
        <p:blipFill>
          <a:blip r:embed="rId4"/>
          <a:stretch>
            <a:fillRect/>
          </a:stretch>
        </p:blipFill>
        <p:spPr>
          <a:xfrm>
            <a:off x="8715122" y="1416106"/>
            <a:ext cx="4555815" cy="5178903"/>
          </a:xfrm>
          <a:prstGeom prst="rect">
            <a:avLst/>
          </a:prstGeom>
        </p:spPr>
      </p:pic>
      <p:sp>
        <p:nvSpPr>
          <p:cNvPr id="17" name="ZoneTexte 16">
            <a:extLst>
              <a:ext uri="{FF2B5EF4-FFF2-40B4-BE49-F238E27FC236}">
                <a16:creationId xmlns:a16="http://schemas.microsoft.com/office/drawing/2014/main" id="{AA70B44D-E79F-6D4A-E4A7-0CC17A0D536E}"/>
              </a:ext>
            </a:extLst>
          </p:cNvPr>
          <p:cNvSpPr txBox="1"/>
          <p:nvPr/>
        </p:nvSpPr>
        <p:spPr>
          <a:xfrm>
            <a:off x="968991" y="1787856"/>
            <a:ext cx="6281474" cy="4524315"/>
          </a:xfrm>
          <a:prstGeom prst="rect">
            <a:avLst/>
          </a:prstGeom>
          <a:noFill/>
        </p:spPr>
        <p:txBody>
          <a:bodyPr wrap="square">
            <a:spAutoFit/>
          </a:bodyPr>
          <a:lstStyle/>
          <a:p>
            <a:r>
              <a:rPr lang="fr-FR" sz="2400" i="1" noProof="0" dirty="0">
                <a:effectLst/>
                <a:latin typeface="+mj-lt"/>
                <a:ea typeface="Aptos" panose="020B0004020202020204" pitchFamily="34" charset="0"/>
              </a:rPr>
              <a:t>I.-Le propriétaire d'un bâtiment existant qui procède à son isolation thermique par l'extérieur bénéficie d'un droit de surplomb du fonds voisin de trente-cinq centimètres au plus lorsqu'aucune autre solution technique ne permet d'atteindre un niveau d'efficacité énergétique équivalent ou que cette autre solution présente un coût ou une complexité excessifs. L'ouvrage d'isolation par l'extérieur ne peut être réalisé qu'à deux mètres au moins au-dessus du pied du mur, du pied de l'héberge ou du sol, sauf accord des propriétaires des deux fonds sur une hauteur inférieure</a:t>
            </a:r>
            <a:endParaRPr lang="fr-FR" sz="2400" noProof="0" dirty="0">
              <a:latin typeface="+mj-lt"/>
            </a:endParaRPr>
          </a:p>
        </p:txBody>
      </p:sp>
    </p:spTree>
    <p:extLst>
      <p:ext uri="{BB962C8B-B14F-4D97-AF65-F5344CB8AC3E}">
        <p14:creationId xmlns:p14="http://schemas.microsoft.com/office/powerpoint/2010/main" val="33106446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F33422-3EAA-27AA-6558-03B8B313A66C}"/>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90386C39-8D6B-06FB-DBC5-8AA0AA49A3BB}"/>
              </a:ext>
            </a:extLst>
          </p:cNvPr>
          <p:cNvSpPr/>
          <p:nvPr/>
        </p:nvSpPr>
        <p:spPr>
          <a:xfrm>
            <a:off x="572095" y="418624"/>
            <a:ext cx="7365444" cy="475774"/>
          </a:xfrm>
          <a:prstGeom prst="rect">
            <a:avLst/>
          </a:prstGeom>
          <a:noFill/>
          <a:ln/>
        </p:spPr>
        <p:txBody>
          <a:bodyPr wrap="none" lIns="0" tIns="0" rIns="0" bIns="0" rtlCol="0" anchor="t"/>
          <a:lstStyle/>
          <a:p>
            <a:pPr marL="0" indent="0" algn="l">
              <a:lnSpc>
                <a:spcPts val="3700"/>
              </a:lnSpc>
              <a:buNone/>
            </a:pPr>
            <a:r>
              <a:rPr lang="fr-FR" sz="2950" noProof="0" dirty="0">
                <a:solidFill>
                  <a:srgbClr val="2E3C4E"/>
                </a:solidFill>
                <a:latin typeface="Host Grotesk Medium" pitchFamily="34" charset="0"/>
                <a:ea typeface="Host Grotesk Medium" pitchFamily="34" charset="-122"/>
                <a:cs typeface="Host Grotesk Medium" pitchFamily="34" charset="-120"/>
              </a:rPr>
              <a:t>I - Isolation Thermique par l'Extérieur (ITE)</a:t>
            </a:r>
            <a:endParaRPr lang="fr-FR" sz="2950" noProof="0" dirty="0"/>
          </a:p>
        </p:txBody>
      </p:sp>
      <p:sp>
        <p:nvSpPr>
          <p:cNvPr id="3" name="Text 1">
            <a:extLst>
              <a:ext uri="{FF2B5EF4-FFF2-40B4-BE49-F238E27FC236}">
                <a16:creationId xmlns:a16="http://schemas.microsoft.com/office/drawing/2014/main" id="{1189A6AD-E0E0-525E-34C7-B42346027C06}"/>
              </a:ext>
            </a:extLst>
          </p:cNvPr>
          <p:cNvSpPr/>
          <p:nvPr/>
        </p:nvSpPr>
        <p:spPr>
          <a:xfrm>
            <a:off x="572095" y="1259562"/>
            <a:ext cx="6557486" cy="913448"/>
          </a:xfrm>
          <a:prstGeom prst="rect">
            <a:avLst/>
          </a:prstGeom>
          <a:noFill/>
          <a:ln/>
        </p:spPr>
        <p:txBody>
          <a:bodyPr wrap="square" lIns="0" tIns="0" rIns="0" bIns="0" rtlCol="0" anchor="t"/>
          <a:lstStyle/>
          <a:p>
            <a:pPr marL="0" indent="0" algn="l">
              <a:lnSpc>
                <a:spcPts val="1750"/>
              </a:lnSpc>
              <a:buNone/>
            </a:pPr>
            <a:endParaRPr lang="fr-FR" sz="1150" noProof="0" dirty="0"/>
          </a:p>
        </p:txBody>
      </p:sp>
      <p:sp>
        <p:nvSpPr>
          <p:cNvPr id="4" name="Text 2">
            <a:extLst>
              <a:ext uri="{FF2B5EF4-FFF2-40B4-BE49-F238E27FC236}">
                <a16:creationId xmlns:a16="http://schemas.microsoft.com/office/drawing/2014/main" id="{169C2AD2-6361-D17D-ABCE-9FEE0996B73D}"/>
              </a:ext>
            </a:extLst>
          </p:cNvPr>
          <p:cNvSpPr/>
          <p:nvPr/>
        </p:nvSpPr>
        <p:spPr>
          <a:xfrm>
            <a:off x="572095" y="2309932"/>
            <a:ext cx="6557486" cy="2598244"/>
          </a:xfrm>
          <a:prstGeom prst="rect">
            <a:avLst/>
          </a:prstGeom>
          <a:noFill/>
          <a:ln/>
        </p:spPr>
        <p:txBody>
          <a:bodyPr wrap="none" lIns="0" tIns="0" rIns="0" bIns="0" rtlCol="0" anchor="t"/>
          <a:lstStyle/>
          <a:p>
            <a:pPr marL="0" indent="0" algn="l">
              <a:lnSpc>
                <a:spcPts val="1750"/>
              </a:lnSpc>
              <a:buNone/>
            </a:pPr>
            <a:r>
              <a:rPr lang="fr-FR" sz="2000" dirty="0"/>
              <a:t>La logique voudrait que l’on fasse en fait état du pignon </a:t>
            </a:r>
          </a:p>
          <a:p>
            <a:pPr marL="0" indent="0" algn="l">
              <a:lnSpc>
                <a:spcPts val="1750"/>
              </a:lnSpc>
              <a:buNone/>
            </a:pPr>
            <a:r>
              <a:rPr lang="fr-FR" sz="2000" dirty="0"/>
              <a:t>et non à une référence concernant la notion de mitoyenneté.</a:t>
            </a:r>
          </a:p>
          <a:p>
            <a:pPr marL="0" indent="0" algn="l">
              <a:lnSpc>
                <a:spcPts val="1750"/>
              </a:lnSpc>
              <a:buNone/>
            </a:pPr>
            <a:endParaRPr lang="fr-FR" sz="2000" noProof="0" dirty="0"/>
          </a:p>
          <a:p>
            <a:pPr marL="0" indent="0" algn="l">
              <a:lnSpc>
                <a:spcPts val="1750"/>
              </a:lnSpc>
              <a:buNone/>
            </a:pPr>
            <a:r>
              <a:rPr lang="fr-FR" sz="2000" dirty="0"/>
              <a:t>D’autre part, il semble que pour être complet, il faille proposer</a:t>
            </a:r>
          </a:p>
          <a:p>
            <a:pPr marL="0" indent="0" algn="l">
              <a:lnSpc>
                <a:spcPts val="1750"/>
              </a:lnSpc>
              <a:buNone/>
            </a:pPr>
            <a:r>
              <a:rPr lang="fr-FR" sz="2000" dirty="0"/>
              <a:t>de calculer l’indemnité conventionnelle du sol à 2 mètres mais</a:t>
            </a:r>
          </a:p>
          <a:p>
            <a:pPr marL="0" indent="0" algn="l">
              <a:lnSpc>
                <a:spcPts val="1750"/>
              </a:lnSpc>
              <a:buNone/>
            </a:pPr>
            <a:r>
              <a:rPr lang="fr-FR" sz="2000" dirty="0"/>
              <a:t>c</a:t>
            </a:r>
            <a:r>
              <a:rPr lang="fr-FR" sz="2000" noProof="0" dirty="0" err="1"/>
              <a:t>ela</a:t>
            </a:r>
            <a:r>
              <a:rPr lang="fr-FR" sz="2000" noProof="0" dirty="0"/>
              <a:t> peut poser question au notaire rédacteur de la convention</a:t>
            </a:r>
          </a:p>
        </p:txBody>
      </p:sp>
      <p:sp>
        <p:nvSpPr>
          <p:cNvPr id="7" name="Text 4">
            <a:extLst>
              <a:ext uri="{FF2B5EF4-FFF2-40B4-BE49-F238E27FC236}">
                <a16:creationId xmlns:a16="http://schemas.microsoft.com/office/drawing/2014/main" id="{F62A6788-90B3-E351-4D25-4931E78B6812}"/>
              </a:ext>
            </a:extLst>
          </p:cNvPr>
          <p:cNvSpPr/>
          <p:nvPr/>
        </p:nvSpPr>
        <p:spPr>
          <a:xfrm>
            <a:off x="785217" y="1359462"/>
            <a:ext cx="6116002" cy="575041"/>
          </a:xfrm>
          <a:prstGeom prst="rect">
            <a:avLst/>
          </a:prstGeom>
          <a:noFill/>
          <a:ln/>
        </p:spPr>
        <p:txBody>
          <a:bodyPr wrap="none" lIns="0" tIns="0" rIns="0" bIns="0" rtlCol="0" anchor="t"/>
          <a:lstStyle/>
          <a:p>
            <a:pPr marL="0" indent="0" algn="l">
              <a:lnSpc>
                <a:spcPts val="1850"/>
              </a:lnSpc>
              <a:buNone/>
            </a:pPr>
            <a:r>
              <a:rPr lang="fr-FR" sz="2400" b="1" noProof="0" dirty="0">
                <a:latin typeface="Host Grotesk Medium" pitchFamily="34" charset="0"/>
                <a:ea typeface="Host Grotesk Medium" pitchFamily="34" charset="-122"/>
                <a:cs typeface="Host Grotesk Medium" pitchFamily="34" charset="-120"/>
              </a:rPr>
              <a:t>La compréhension de la notion d’héberge</a:t>
            </a:r>
            <a:endParaRPr lang="fr-FR" sz="2400" b="1" noProof="0" dirty="0"/>
          </a:p>
        </p:txBody>
      </p:sp>
      <p:sp>
        <p:nvSpPr>
          <p:cNvPr id="8" name="Text 5">
            <a:extLst>
              <a:ext uri="{FF2B5EF4-FFF2-40B4-BE49-F238E27FC236}">
                <a16:creationId xmlns:a16="http://schemas.microsoft.com/office/drawing/2014/main" id="{B7765301-9102-338F-A36F-3BAA5AD5B0B4}"/>
              </a:ext>
            </a:extLst>
          </p:cNvPr>
          <p:cNvSpPr/>
          <p:nvPr/>
        </p:nvSpPr>
        <p:spPr>
          <a:xfrm>
            <a:off x="785217" y="3958113"/>
            <a:ext cx="6176963" cy="1366445"/>
          </a:xfrm>
          <a:prstGeom prst="rect">
            <a:avLst/>
          </a:prstGeom>
          <a:noFill/>
          <a:ln/>
        </p:spPr>
        <p:txBody>
          <a:bodyPr wrap="square" lIns="0" tIns="0" rIns="0" bIns="0" rtlCol="0" anchor="t"/>
          <a:lstStyle/>
          <a:p>
            <a:pPr marL="0" indent="0" algn="l">
              <a:lnSpc>
                <a:spcPts val="1750"/>
              </a:lnSpc>
              <a:buNone/>
            </a:pPr>
            <a:endParaRPr lang="fr-FR" sz="1150" noProof="0" dirty="0"/>
          </a:p>
        </p:txBody>
      </p:sp>
      <p:pic>
        <p:nvPicPr>
          <p:cNvPr id="10" name="Image 1" descr="preencoded.png">
            <a:extLst>
              <a:ext uri="{FF2B5EF4-FFF2-40B4-BE49-F238E27FC236}">
                <a16:creationId xmlns:a16="http://schemas.microsoft.com/office/drawing/2014/main" id="{41BF493E-23BD-F46A-0E32-615352CF0001}"/>
              </a:ext>
            </a:extLst>
          </p:cNvPr>
          <p:cNvPicPr>
            <a:picLocks noChangeAspect="1"/>
          </p:cNvPicPr>
          <p:nvPr/>
        </p:nvPicPr>
        <p:blipFill>
          <a:blip r:embed="rId3"/>
          <a:stretch>
            <a:fillRect/>
          </a:stretch>
        </p:blipFill>
        <p:spPr>
          <a:xfrm>
            <a:off x="525809" y="2979062"/>
            <a:ext cx="60960" cy="1409819"/>
          </a:xfrm>
          <a:prstGeom prst="rect">
            <a:avLst/>
          </a:prstGeom>
        </p:spPr>
      </p:pic>
      <p:sp>
        <p:nvSpPr>
          <p:cNvPr id="11" name="Text 7">
            <a:extLst>
              <a:ext uri="{FF2B5EF4-FFF2-40B4-BE49-F238E27FC236}">
                <a16:creationId xmlns:a16="http://schemas.microsoft.com/office/drawing/2014/main" id="{CCD1874D-3B8B-976D-02F3-586CE57FF7EF}"/>
              </a:ext>
            </a:extLst>
          </p:cNvPr>
          <p:cNvSpPr/>
          <p:nvPr/>
        </p:nvSpPr>
        <p:spPr>
          <a:xfrm>
            <a:off x="785217" y="4438888"/>
            <a:ext cx="2123361" cy="237768"/>
          </a:xfrm>
          <a:prstGeom prst="rect">
            <a:avLst/>
          </a:prstGeom>
          <a:noFill/>
          <a:ln/>
        </p:spPr>
        <p:txBody>
          <a:bodyPr wrap="none" lIns="0" tIns="0" rIns="0" bIns="0" rtlCol="0" anchor="t"/>
          <a:lstStyle/>
          <a:p>
            <a:pPr marL="0" indent="0" algn="l">
              <a:lnSpc>
                <a:spcPts val="1850"/>
              </a:lnSpc>
              <a:buNone/>
            </a:pPr>
            <a:endParaRPr lang="fr-FR" sz="1450" noProof="0" dirty="0"/>
          </a:p>
        </p:txBody>
      </p:sp>
      <p:sp>
        <p:nvSpPr>
          <p:cNvPr id="12" name="Text 8">
            <a:extLst>
              <a:ext uri="{FF2B5EF4-FFF2-40B4-BE49-F238E27FC236}">
                <a16:creationId xmlns:a16="http://schemas.microsoft.com/office/drawing/2014/main" id="{D4A8DF16-EE70-7A5A-8F3C-E655B7AF836C}"/>
              </a:ext>
            </a:extLst>
          </p:cNvPr>
          <p:cNvSpPr/>
          <p:nvPr/>
        </p:nvSpPr>
        <p:spPr>
          <a:xfrm>
            <a:off x="785217" y="4828818"/>
            <a:ext cx="6176963" cy="685086"/>
          </a:xfrm>
          <a:prstGeom prst="rect">
            <a:avLst/>
          </a:prstGeom>
          <a:noFill/>
          <a:ln/>
        </p:spPr>
        <p:txBody>
          <a:bodyPr wrap="square" lIns="0" tIns="0" rIns="0" bIns="0" rtlCol="0" anchor="t"/>
          <a:lstStyle/>
          <a:p>
            <a:pPr marL="0" indent="0" algn="l">
              <a:lnSpc>
                <a:spcPts val="1750"/>
              </a:lnSpc>
              <a:buNone/>
            </a:pPr>
            <a:endParaRPr lang="fr-FR" sz="1150" noProof="0" dirty="0"/>
          </a:p>
        </p:txBody>
      </p:sp>
      <p:sp>
        <p:nvSpPr>
          <p:cNvPr id="14" name="Text 9">
            <a:extLst>
              <a:ext uri="{FF2B5EF4-FFF2-40B4-BE49-F238E27FC236}">
                <a16:creationId xmlns:a16="http://schemas.microsoft.com/office/drawing/2014/main" id="{902AC9B3-B280-397D-CD38-E9537FDEA663}"/>
              </a:ext>
            </a:extLst>
          </p:cNvPr>
          <p:cNvSpPr/>
          <p:nvPr/>
        </p:nvSpPr>
        <p:spPr>
          <a:xfrm>
            <a:off x="283221" y="6970038"/>
            <a:ext cx="13782703" cy="976341"/>
          </a:xfrm>
          <a:prstGeom prst="rect">
            <a:avLst/>
          </a:prstGeom>
          <a:noFill/>
          <a:ln/>
        </p:spPr>
        <p:txBody>
          <a:bodyPr wrap="square" lIns="0" tIns="0" rIns="0" bIns="0" rtlCol="0" anchor="t"/>
          <a:lstStyle/>
          <a:p>
            <a:pPr marL="0" indent="0" algn="l">
              <a:lnSpc>
                <a:spcPts val="1750"/>
              </a:lnSpc>
              <a:buNone/>
            </a:pPr>
            <a:r>
              <a:rPr lang="fr-FR" sz="1400" noProof="0" dirty="0">
                <a:solidFill>
                  <a:srgbClr val="384653"/>
                </a:solidFill>
                <a:latin typeface="Roboto" pitchFamily="34" charset="0"/>
                <a:ea typeface="Roboto" pitchFamily="34" charset="-122"/>
                <a:cs typeface="Roboto" pitchFamily="34" charset="-120"/>
              </a:rPr>
              <a:t>Ces réflexions s'inscrivent dans un contexte où l'ITE devient une solution privilégiée pour améliorer la performance énergétique des immeubles en copropriété, tout en préservant la surface habitable des logements. La Commission poursuivra ses travaux sur ce sujet et reste à l’écoute de vos question.</a:t>
            </a:r>
            <a:endParaRPr lang="fr-FR" sz="1400" noProof="0" dirty="0"/>
          </a:p>
        </p:txBody>
      </p:sp>
      <p:pic>
        <p:nvPicPr>
          <p:cNvPr id="15" name="Image 14">
            <a:extLst>
              <a:ext uri="{FF2B5EF4-FFF2-40B4-BE49-F238E27FC236}">
                <a16:creationId xmlns:a16="http://schemas.microsoft.com/office/drawing/2014/main" id="{9DDE78E8-53FE-FD03-83F0-618F69620978}"/>
              </a:ext>
            </a:extLst>
          </p:cNvPr>
          <p:cNvPicPr>
            <a:picLocks noChangeAspect="1"/>
          </p:cNvPicPr>
          <p:nvPr/>
        </p:nvPicPr>
        <p:blipFill>
          <a:blip r:embed="rId4"/>
          <a:stretch>
            <a:fillRect/>
          </a:stretch>
        </p:blipFill>
        <p:spPr>
          <a:xfrm>
            <a:off x="8715122" y="1416106"/>
            <a:ext cx="4555815" cy="5178903"/>
          </a:xfrm>
          <a:prstGeom prst="rect">
            <a:avLst/>
          </a:prstGeom>
        </p:spPr>
      </p:pic>
    </p:spTree>
    <p:extLst>
      <p:ext uri="{BB962C8B-B14F-4D97-AF65-F5344CB8AC3E}">
        <p14:creationId xmlns:p14="http://schemas.microsoft.com/office/powerpoint/2010/main" val="181205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6A5C3F-7573-472F-EF89-BF5CD2A6970E}"/>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EECC26CD-7986-9A72-BF01-B52159261AB0}"/>
              </a:ext>
            </a:extLst>
          </p:cNvPr>
          <p:cNvSpPr/>
          <p:nvPr/>
        </p:nvSpPr>
        <p:spPr>
          <a:xfrm>
            <a:off x="572095" y="418624"/>
            <a:ext cx="7365444" cy="475774"/>
          </a:xfrm>
          <a:prstGeom prst="rect">
            <a:avLst/>
          </a:prstGeom>
          <a:noFill/>
          <a:ln/>
        </p:spPr>
        <p:txBody>
          <a:bodyPr wrap="none" lIns="0" tIns="0" rIns="0" bIns="0" rtlCol="0" anchor="t"/>
          <a:lstStyle/>
          <a:p>
            <a:pPr marL="0" indent="0" algn="l">
              <a:lnSpc>
                <a:spcPts val="3700"/>
              </a:lnSpc>
              <a:buNone/>
            </a:pPr>
            <a:r>
              <a:rPr lang="fr-FR" sz="2950" noProof="0" dirty="0">
                <a:solidFill>
                  <a:srgbClr val="2E3C4E"/>
                </a:solidFill>
                <a:latin typeface="Host Grotesk Medium" pitchFamily="34" charset="0"/>
                <a:ea typeface="Host Grotesk Medium" pitchFamily="34" charset="-122"/>
                <a:cs typeface="Host Grotesk Medium" pitchFamily="34" charset="-120"/>
              </a:rPr>
              <a:t>I - Isolation Thermique par l'Extérieur (ITE)</a:t>
            </a:r>
            <a:endParaRPr lang="fr-FR" sz="2950" noProof="0" dirty="0"/>
          </a:p>
        </p:txBody>
      </p:sp>
      <p:sp>
        <p:nvSpPr>
          <p:cNvPr id="3" name="Text 1">
            <a:extLst>
              <a:ext uri="{FF2B5EF4-FFF2-40B4-BE49-F238E27FC236}">
                <a16:creationId xmlns:a16="http://schemas.microsoft.com/office/drawing/2014/main" id="{E6163EEA-1144-98C6-5A2E-1D8FE0F88A10}"/>
              </a:ext>
            </a:extLst>
          </p:cNvPr>
          <p:cNvSpPr/>
          <p:nvPr/>
        </p:nvSpPr>
        <p:spPr>
          <a:xfrm>
            <a:off x="572095" y="1259562"/>
            <a:ext cx="6557486" cy="913448"/>
          </a:xfrm>
          <a:prstGeom prst="rect">
            <a:avLst/>
          </a:prstGeom>
          <a:noFill/>
          <a:ln/>
        </p:spPr>
        <p:txBody>
          <a:bodyPr wrap="square" lIns="0" tIns="0" rIns="0" bIns="0" rtlCol="0" anchor="t"/>
          <a:lstStyle/>
          <a:p>
            <a:pPr marL="0" indent="0" algn="l">
              <a:lnSpc>
                <a:spcPts val="1750"/>
              </a:lnSpc>
              <a:buNone/>
            </a:pPr>
            <a:endParaRPr lang="fr-FR" sz="1150" noProof="0" dirty="0"/>
          </a:p>
        </p:txBody>
      </p:sp>
      <p:sp>
        <p:nvSpPr>
          <p:cNvPr id="4" name="Text 2">
            <a:extLst>
              <a:ext uri="{FF2B5EF4-FFF2-40B4-BE49-F238E27FC236}">
                <a16:creationId xmlns:a16="http://schemas.microsoft.com/office/drawing/2014/main" id="{7CAC9C15-1E15-C943-F832-F813D36CAD14}"/>
              </a:ext>
            </a:extLst>
          </p:cNvPr>
          <p:cNvSpPr/>
          <p:nvPr/>
        </p:nvSpPr>
        <p:spPr>
          <a:xfrm>
            <a:off x="572095" y="2309932"/>
            <a:ext cx="6557486" cy="228362"/>
          </a:xfrm>
          <a:prstGeom prst="rect">
            <a:avLst/>
          </a:prstGeom>
          <a:noFill/>
          <a:ln/>
        </p:spPr>
        <p:txBody>
          <a:bodyPr wrap="none" lIns="0" tIns="0" rIns="0" bIns="0" rtlCol="0" anchor="t"/>
          <a:lstStyle/>
          <a:p>
            <a:pPr marL="0" indent="0" algn="l">
              <a:lnSpc>
                <a:spcPts val="1750"/>
              </a:lnSpc>
              <a:buNone/>
            </a:pPr>
            <a:endParaRPr lang="fr-FR" sz="1150" noProof="0" dirty="0"/>
          </a:p>
        </p:txBody>
      </p:sp>
      <p:sp>
        <p:nvSpPr>
          <p:cNvPr id="7" name="Text 4">
            <a:extLst>
              <a:ext uri="{FF2B5EF4-FFF2-40B4-BE49-F238E27FC236}">
                <a16:creationId xmlns:a16="http://schemas.microsoft.com/office/drawing/2014/main" id="{C2AAA76F-6BC6-4B87-F854-B67FAE69F67A}"/>
              </a:ext>
            </a:extLst>
          </p:cNvPr>
          <p:cNvSpPr/>
          <p:nvPr/>
        </p:nvSpPr>
        <p:spPr>
          <a:xfrm>
            <a:off x="785217" y="1359462"/>
            <a:ext cx="6116002" cy="575041"/>
          </a:xfrm>
          <a:prstGeom prst="rect">
            <a:avLst/>
          </a:prstGeom>
          <a:noFill/>
          <a:ln/>
        </p:spPr>
        <p:txBody>
          <a:bodyPr wrap="none" lIns="0" tIns="0" rIns="0" bIns="0" rtlCol="0" anchor="t"/>
          <a:lstStyle/>
          <a:p>
            <a:pPr marL="0" indent="0" algn="l">
              <a:lnSpc>
                <a:spcPts val="1850"/>
              </a:lnSpc>
              <a:buNone/>
            </a:pPr>
            <a:endParaRPr lang="fr-FR" sz="2400" noProof="0" dirty="0">
              <a:solidFill>
                <a:srgbClr val="384653"/>
              </a:solidFill>
              <a:latin typeface="Host Grotesk Medium" pitchFamily="34" charset="0"/>
              <a:ea typeface="Host Grotesk Medium" pitchFamily="34" charset="-122"/>
              <a:cs typeface="Host Grotesk Medium" pitchFamily="34" charset="-120"/>
            </a:endParaRPr>
          </a:p>
          <a:p>
            <a:pPr marL="0" indent="0" algn="l">
              <a:lnSpc>
                <a:spcPts val="1850"/>
              </a:lnSpc>
              <a:buNone/>
            </a:pPr>
            <a:r>
              <a:rPr lang="fr-FR" sz="2400" b="1" noProof="0" dirty="0">
                <a:latin typeface="Host Grotesk Medium" pitchFamily="34" charset="0"/>
              </a:rPr>
              <a:t>La profondeur de l’</a:t>
            </a:r>
            <a:r>
              <a:rPr lang="fr-FR" sz="2400" b="1" dirty="0">
                <a:latin typeface="Host Grotesk Medium" pitchFamily="34" charset="0"/>
              </a:rPr>
              <a:t>I</a:t>
            </a:r>
            <a:r>
              <a:rPr lang="fr-FR" sz="2400" b="1" noProof="0" dirty="0">
                <a:latin typeface="Host Grotesk Medium" pitchFamily="34" charset="0"/>
              </a:rPr>
              <a:t>TE</a:t>
            </a:r>
            <a:endParaRPr lang="fr-FR" sz="2400" b="1" noProof="0" dirty="0"/>
          </a:p>
        </p:txBody>
      </p:sp>
      <p:sp>
        <p:nvSpPr>
          <p:cNvPr id="8" name="Text 5">
            <a:extLst>
              <a:ext uri="{FF2B5EF4-FFF2-40B4-BE49-F238E27FC236}">
                <a16:creationId xmlns:a16="http://schemas.microsoft.com/office/drawing/2014/main" id="{DE802F70-9196-90CC-29C3-6BF8C23B5ACC}"/>
              </a:ext>
            </a:extLst>
          </p:cNvPr>
          <p:cNvSpPr/>
          <p:nvPr/>
        </p:nvSpPr>
        <p:spPr>
          <a:xfrm>
            <a:off x="785217" y="3958113"/>
            <a:ext cx="6176963" cy="1366445"/>
          </a:xfrm>
          <a:prstGeom prst="rect">
            <a:avLst/>
          </a:prstGeom>
          <a:noFill/>
          <a:ln/>
        </p:spPr>
        <p:txBody>
          <a:bodyPr wrap="square" lIns="0" tIns="0" rIns="0" bIns="0" rtlCol="0" anchor="t"/>
          <a:lstStyle/>
          <a:p>
            <a:pPr marL="0" indent="0" algn="l">
              <a:lnSpc>
                <a:spcPts val="1750"/>
              </a:lnSpc>
              <a:buNone/>
            </a:pPr>
            <a:endParaRPr lang="fr-FR" sz="1150" noProof="0" dirty="0"/>
          </a:p>
        </p:txBody>
      </p:sp>
      <p:pic>
        <p:nvPicPr>
          <p:cNvPr id="10" name="Image 1" descr="preencoded.png">
            <a:extLst>
              <a:ext uri="{FF2B5EF4-FFF2-40B4-BE49-F238E27FC236}">
                <a16:creationId xmlns:a16="http://schemas.microsoft.com/office/drawing/2014/main" id="{2A84BBE7-BEAA-A4ED-41A0-98B99431DD18}"/>
              </a:ext>
            </a:extLst>
          </p:cNvPr>
          <p:cNvPicPr>
            <a:picLocks noChangeAspect="1"/>
          </p:cNvPicPr>
          <p:nvPr/>
        </p:nvPicPr>
        <p:blipFill>
          <a:blip r:embed="rId3"/>
          <a:stretch>
            <a:fillRect/>
          </a:stretch>
        </p:blipFill>
        <p:spPr>
          <a:xfrm>
            <a:off x="556855" y="4271486"/>
            <a:ext cx="90300" cy="2088371"/>
          </a:xfrm>
          <a:prstGeom prst="rect">
            <a:avLst/>
          </a:prstGeom>
        </p:spPr>
      </p:pic>
      <p:sp>
        <p:nvSpPr>
          <p:cNvPr id="11" name="Text 7">
            <a:extLst>
              <a:ext uri="{FF2B5EF4-FFF2-40B4-BE49-F238E27FC236}">
                <a16:creationId xmlns:a16="http://schemas.microsoft.com/office/drawing/2014/main" id="{4D45CE33-7673-AC88-4097-FF83F3468B78}"/>
              </a:ext>
            </a:extLst>
          </p:cNvPr>
          <p:cNvSpPr/>
          <p:nvPr/>
        </p:nvSpPr>
        <p:spPr>
          <a:xfrm>
            <a:off x="785217" y="4183774"/>
            <a:ext cx="7082642" cy="2496805"/>
          </a:xfrm>
          <a:prstGeom prst="rect">
            <a:avLst/>
          </a:prstGeom>
          <a:noFill/>
          <a:ln/>
        </p:spPr>
        <p:txBody>
          <a:bodyPr wrap="none" lIns="0" tIns="0" rIns="0" bIns="0" rtlCol="0" anchor="t"/>
          <a:lstStyle/>
          <a:p>
            <a:pPr marL="0" indent="0" algn="l">
              <a:lnSpc>
                <a:spcPts val="1850"/>
              </a:lnSpc>
              <a:buNone/>
            </a:pPr>
            <a:r>
              <a:rPr lang="fr-FR" noProof="0" dirty="0"/>
              <a:t>Le principe posé par le texte fait état d’un droit de </a:t>
            </a:r>
          </a:p>
          <a:p>
            <a:pPr marL="0" indent="0" algn="l">
              <a:lnSpc>
                <a:spcPts val="1850"/>
              </a:lnSpc>
              <a:buNone/>
            </a:pPr>
            <a:r>
              <a:rPr lang="fr-FR" noProof="0" dirty="0"/>
              <a:t>surplomb de 35 cm au plus.</a:t>
            </a:r>
          </a:p>
          <a:p>
            <a:pPr marL="0" indent="0" algn="l">
              <a:lnSpc>
                <a:spcPts val="1850"/>
              </a:lnSpc>
              <a:buNone/>
            </a:pPr>
            <a:endParaRPr lang="fr-FR" noProof="0" dirty="0"/>
          </a:p>
          <a:p>
            <a:pPr marL="0" indent="0" algn="l">
              <a:lnSpc>
                <a:spcPts val="1850"/>
              </a:lnSpc>
              <a:buNone/>
            </a:pPr>
            <a:r>
              <a:rPr lang="fr-FR" noProof="0" dirty="0"/>
              <a:t>Mais à partir de quel point  calcule –t-on les </a:t>
            </a:r>
          </a:p>
          <a:p>
            <a:pPr marL="0" indent="0" algn="l">
              <a:lnSpc>
                <a:spcPts val="1850"/>
              </a:lnSpc>
              <a:buNone/>
            </a:pPr>
            <a:r>
              <a:rPr lang="fr-FR" dirty="0"/>
              <a:t>35 centimètres </a:t>
            </a:r>
            <a:r>
              <a:rPr lang="fr-FR" noProof="0" dirty="0"/>
              <a:t>?</a:t>
            </a:r>
          </a:p>
          <a:p>
            <a:pPr marL="0" indent="0" algn="l">
              <a:lnSpc>
                <a:spcPts val="1850"/>
              </a:lnSpc>
              <a:buNone/>
            </a:pPr>
            <a:endParaRPr lang="fr-FR" dirty="0"/>
          </a:p>
          <a:p>
            <a:pPr marL="0" indent="0" algn="l">
              <a:lnSpc>
                <a:spcPts val="1850"/>
              </a:lnSpc>
              <a:buNone/>
            </a:pPr>
            <a:r>
              <a:rPr lang="fr-FR" noProof="0" dirty="0"/>
              <a:t>On perçoit le problème de la détermination des </a:t>
            </a:r>
          </a:p>
          <a:p>
            <a:pPr marL="0" indent="0" algn="l">
              <a:lnSpc>
                <a:spcPts val="1850"/>
              </a:lnSpc>
              <a:buNone/>
            </a:pPr>
            <a:r>
              <a:rPr lang="fr-FR" noProof="0" dirty="0"/>
              <a:t>Limites de propriété par rapport aux limites apparentes </a:t>
            </a:r>
          </a:p>
          <a:p>
            <a:pPr marL="0" indent="0" algn="l">
              <a:lnSpc>
                <a:spcPts val="1850"/>
              </a:lnSpc>
              <a:buNone/>
            </a:pPr>
            <a:r>
              <a:rPr lang="fr-FR" noProof="0" dirty="0"/>
              <a:t>correspondant au pignon.</a:t>
            </a:r>
          </a:p>
          <a:p>
            <a:pPr marL="0" indent="0" algn="l">
              <a:lnSpc>
                <a:spcPts val="1850"/>
              </a:lnSpc>
              <a:buNone/>
            </a:pPr>
            <a:r>
              <a:rPr lang="fr-FR" dirty="0"/>
              <a:t>Le sujet des cheminées </a:t>
            </a:r>
            <a:r>
              <a:rPr lang="fr-FR" dirty="0" err="1"/>
              <a:t>releve</a:t>
            </a:r>
            <a:r>
              <a:rPr lang="fr-FR" dirty="0"/>
              <a:t> souvent soit de tolérance, </a:t>
            </a:r>
          </a:p>
          <a:p>
            <a:pPr marL="0" indent="0" algn="l">
              <a:lnSpc>
                <a:spcPts val="1850"/>
              </a:lnSpc>
              <a:buNone/>
            </a:pPr>
            <a:r>
              <a:rPr lang="fr-FR" dirty="0"/>
              <a:t>soit de servitude</a:t>
            </a:r>
            <a:endParaRPr lang="fr-FR" noProof="0" dirty="0"/>
          </a:p>
        </p:txBody>
      </p:sp>
      <p:sp>
        <p:nvSpPr>
          <p:cNvPr id="12" name="Text 8">
            <a:extLst>
              <a:ext uri="{FF2B5EF4-FFF2-40B4-BE49-F238E27FC236}">
                <a16:creationId xmlns:a16="http://schemas.microsoft.com/office/drawing/2014/main" id="{7ADB6AFE-5033-2D04-4635-D5CC2B96635E}"/>
              </a:ext>
            </a:extLst>
          </p:cNvPr>
          <p:cNvSpPr/>
          <p:nvPr/>
        </p:nvSpPr>
        <p:spPr>
          <a:xfrm>
            <a:off x="785217" y="4828818"/>
            <a:ext cx="6176963" cy="685086"/>
          </a:xfrm>
          <a:prstGeom prst="rect">
            <a:avLst/>
          </a:prstGeom>
          <a:noFill/>
          <a:ln/>
        </p:spPr>
        <p:txBody>
          <a:bodyPr wrap="square" lIns="0" tIns="0" rIns="0" bIns="0" rtlCol="0" anchor="t"/>
          <a:lstStyle/>
          <a:p>
            <a:pPr marL="0" indent="0" algn="l">
              <a:lnSpc>
                <a:spcPts val="1750"/>
              </a:lnSpc>
              <a:buNone/>
            </a:pPr>
            <a:endParaRPr lang="fr-FR" sz="1150" noProof="0" dirty="0"/>
          </a:p>
        </p:txBody>
      </p:sp>
      <p:sp>
        <p:nvSpPr>
          <p:cNvPr id="14" name="Text 9">
            <a:extLst>
              <a:ext uri="{FF2B5EF4-FFF2-40B4-BE49-F238E27FC236}">
                <a16:creationId xmlns:a16="http://schemas.microsoft.com/office/drawing/2014/main" id="{4A1D78BD-08CC-44CB-BE7D-29C1C6863439}"/>
              </a:ext>
            </a:extLst>
          </p:cNvPr>
          <p:cNvSpPr/>
          <p:nvPr/>
        </p:nvSpPr>
        <p:spPr>
          <a:xfrm>
            <a:off x="283221" y="6970038"/>
            <a:ext cx="13782703" cy="976341"/>
          </a:xfrm>
          <a:prstGeom prst="rect">
            <a:avLst/>
          </a:prstGeom>
          <a:noFill/>
          <a:ln/>
        </p:spPr>
        <p:txBody>
          <a:bodyPr wrap="square" lIns="0" tIns="0" rIns="0" bIns="0" rtlCol="0" anchor="t"/>
          <a:lstStyle/>
          <a:p>
            <a:pPr marL="0" indent="0" algn="l">
              <a:lnSpc>
                <a:spcPts val="1750"/>
              </a:lnSpc>
              <a:buNone/>
            </a:pPr>
            <a:r>
              <a:rPr lang="fr-FR" sz="1400" noProof="0" dirty="0">
                <a:solidFill>
                  <a:srgbClr val="384653"/>
                </a:solidFill>
                <a:latin typeface="Roboto" pitchFamily="34" charset="0"/>
                <a:ea typeface="Roboto" pitchFamily="34" charset="-122"/>
                <a:cs typeface="Roboto" pitchFamily="34" charset="-120"/>
              </a:rPr>
              <a:t>La Commission poursuivra ses travaux sur ce sujet et reste à l’écoute de vos questions </a:t>
            </a:r>
          </a:p>
          <a:p>
            <a:pPr marL="0" indent="0" algn="l">
              <a:lnSpc>
                <a:spcPts val="1750"/>
              </a:lnSpc>
              <a:buNone/>
            </a:pPr>
            <a:r>
              <a:rPr lang="fr-FR" sz="1400" noProof="0" dirty="0">
                <a:solidFill>
                  <a:srgbClr val="384653"/>
                </a:solidFill>
                <a:latin typeface="Roboto" pitchFamily="34" charset="0"/>
                <a:ea typeface="Roboto" pitchFamily="34" charset="-122"/>
                <a:cs typeface="Roboto" pitchFamily="34" charset="-120"/>
              </a:rPr>
              <a:t>et retours d’expériences.</a:t>
            </a:r>
            <a:endParaRPr lang="fr-FR" sz="1400" noProof="0" dirty="0"/>
          </a:p>
        </p:txBody>
      </p:sp>
      <p:sp>
        <p:nvSpPr>
          <p:cNvPr id="17" name="ZoneTexte 16">
            <a:extLst>
              <a:ext uri="{FF2B5EF4-FFF2-40B4-BE49-F238E27FC236}">
                <a16:creationId xmlns:a16="http://schemas.microsoft.com/office/drawing/2014/main" id="{1257B742-8C11-9C0E-F9CF-1BA04910E972}"/>
              </a:ext>
            </a:extLst>
          </p:cNvPr>
          <p:cNvSpPr txBox="1"/>
          <p:nvPr/>
        </p:nvSpPr>
        <p:spPr>
          <a:xfrm>
            <a:off x="493615" y="2309932"/>
            <a:ext cx="6756850" cy="1569660"/>
          </a:xfrm>
          <a:prstGeom prst="rect">
            <a:avLst/>
          </a:prstGeom>
          <a:noFill/>
        </p:spPr>
        <p:txBody>
          <a:bodyPr wrap="square">
            <a:spAutoFit/>
          </a:bodyPr>
          <a:lstStyle/>
          <a:p>
            <a:r>
              <a:rPr lang="fr-FR" sz="2400" i="1" noProof="0" dirty="0">
                <a:effectLst/>
                <a:latin typeface="+mj-lt"/>
                <a:ea typeface="Aptos" panose="020B0004020202020204" pitchFamily="34" charset="0"/>
              </a:rPr>
              <a:t>I.-Le propriétaire d'un bâtiment existant qui procède à son isolation thermique par l'extérieur bénéficie d'un droit de surplomb du fonds voisin de trente-cinq centimètres au plus</a:t>
            </a:r>
            <a:endParaRPr lang="fr-FR" sz="2400" noProof="0" dirty="0">
              <a:latin typeface="+mj-lt"/>
            </a:endParaRPr>
          </a:p>
        </p:txBody>
      </p:sp>
      <p:pic>
        <p:nvPicPr>
          <p:cNvPr id="18" name="Image 17">
            <a:extLst>
              <a:ext uri="{FF2B5EF4-FFF2-40B4-BE49-F238E27FC236}">
                <a16:creationId xmlns:a16="http://schemas.microsoft.com/office/drawing/2014/main" id="{CC3E269A-42A6-A8A7-D301-29D92FCC1903}"/>
              </a:ext>
            </a:extLst>
          </p:cNvPr>
          <p:cNvPicPr>
            <a:picLocks noChangeAspect="1"/>
          </p:cNvPicPr>
          <p:nvPr/>
        </p:nvPicPr>
        <p:blipFill>
          <a:blip r:embed="rId4"/>
          <a:stretch>
            <a:fillRect/>
          </a:stretch>
        </p:blipFill>
        <p:spPr>
          <a:xfrm>
            <a:off x="8373959" y="1879362"/>
            <a:ext cx="5150530" cy="4699238"/>
          </a:xfrm>
          <a:prstGeom prst="rect">
            <a:avLst/>
          </a:prstGeom>
        </p:spPr>
      </p:pic>
    </p:spTree>
    <p:extLst>
      <p:ext uri="{BB962C8B-B14F-4D97-AF65-F5344CB8AC3E}">
        <p14:creationId xmlns:p14="http://schemas.microsoft.com/office/powerpoint/2010/main" val="5056185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39247" y="923330"/>
            <a:ext cx="13247251" cy="570667"/>
          </a:xfrm>
          <a:prstGeom prst="rect">
            <a:avLst/>
          </a:prstGeom>
          <a:noFill/>
          <a:ln/>
        </p:spPr>
        <p:txBody>
          <a:bodyPr wrap="none" lIns="0" tIns="0" rIns="0" bIns="0" rtlCol="0" anchor="t"/>
          <a:lstStyle/>
          <a:p>
            <a:pPr marL="0" indent="0" algn="l">
              <a:lnSpc>
                <a:spcPts val="4450"/>
              </a:lnSpc>
              <a:buNone/>
            </a:pPr>
            <a:r>
              <a:rPr lang="fr-FR" sz="3550" noProof="0" dirty="0">
                <a:solidFill>
                  <a:srgbClr val="2E3C4E"/>
                </a:solidFill>
                <a:latin typeface="Host Grotesk Medium" pitchFamily="34" charset="0"/>
                <a:ea typeface="Host Grotesk Medium" pitchFamily="34" charset="-122"/>
                <a:cs typeface="Host Grotesk Medium" pitchFamily="34" charset="-120"/>
              </a:rPr>
              <a:t>II - Évaluation des Parties Communes : Principes Fondamentaux</a:t>
            </a:r>
            <a:endParaRPr lang="fr-FR" sz="3550" noProof="0" dirty="0"/>
          </a:p>
        </p:txBody>
      </p:sp>
      <p:sp>
        <p:nvSpPr>
          <p:cNvPr id="3" name="Text 1"/>
          <p:cNvSpPr/>
          <p:nvPr/>
        </p:nvSpPr>
        <p:spPr>
          <a:xfrm>
            <a:off x="639247" y="1859280"/>
            <a:ext cx="13351907" cy="821888"/>
          </a:xfrm>
          <a:prstGeom prst="rect">
            <a:avLst/>
          </a:prstGeom>
          <a:noFill/>
          <a:ln/>
        </p:spPr>
        <p:txBody>
          <a:bodyPr wrap="square" lIns="0" tIns="0" rIns="0" bIns="0" rtlCol="0" anchor="t"/>
          <a:lstStyle/>
          <a:p>
            <a:pPr marL="0" indent="0" algn="l">
              <a:lnSpc>
                <a:spcPts val="2150"/>
              </a:lnSpc>
              <a:buNone/>
            </a:pPr>
            <a:r>
              <a:rPr lang="fr-FR" noProof="0" dirty="0">
                <a:solidFill>
                  <a:srgbClr val="384653"/>
                </a:solidFill>
                <a:latin typeface="Roboto" pitchFamily="34" charset="0"/>
                <a:ea typeface="Roboto" pitchFamily="34" charset="-122"/>
                <a:cs typeface="Roboto" pitchFamily="34" charset="-120"/>
              </a:rPr>
              <a:t>L'évaluation des parties communes en copropriété constitue un exercice délicat qui nécessite une méthodologie rigoureuse. </a:t>
            </a:r>
          </a:p>
          <a:p>
            <a:pPr marL="0" indent="0" algn="l">
              <a:lnSpc>
                <a:spcPts val="2150"/>
              </a:lnSpc>
              <a:buNone/>
            </a:pPr>
            <a:r>
              <a:rPr lang="fr-FR" noProof="0" dirty="0">
                <a:solidFill>
                  <a:srgbClr val="384653"/>
                </a:solidFill>
                <a:latin typeface="Roboto" pitchFamily="34" charset="0"/>
                <a:ea typeface="Roboto" pitchFamily="34" charset="-122"/>
                <a:cs typeface="Roboto" pitchFamily="34" charset="-120"/>
              </a:rPr>
              <a:t>La Commission rappelle qu'il convient de distinguer les parties communes bâties des droits accessoires aux parties communes (droit de construire, droit de surélever). </a:t>
            </a:r>
          </a:p>
          <a:p>
            <a:pPr marL="0" indent="0" algn="l">
              <a:lnSpc>
                <a:spcPts val="2150"/>
              </a:lnSpc>
              <a:buNone/>
            </a:pPr>
            <a:endParaRPr lang="fr-FR" sz="2000" noProof="0" dirty="0"/>
          </a:p>
        </p:txBody>
      </p:sp>
      <p:sp>
        <p:nvSpPr>
          <p:cNvPr id="4" name="Shape 2"/>
          <p:cNvSpPr/>
          <p:nvPr/>
        </p:nvSpPr>
        <p:spPr>
          <a:xfrm>
            <a:off x="623886" y="2916199"/>
            <a:ext cx="6607493" cy="182642"/>
          </a:xfrm>
          <a:prstGeom prst="roundRect">
            <a:avLst>
              <a:gd name="adj" fmla="val 42005"/>
            </a:avLst>
          </a:prstGeom>
          <a:solidFill>
            <a:srgbClr val="D9EDF2"/>
          </a:solidFill>
          <a:ln w="7620">
            <a:solidFill>
              <a:srgbClr val="BFD3D8"/>
            </a:solidFill>
            <a:prstDash val="solid"/>
          </a:ln>
        </p:spPr>
        <p:txBody>
          <a:bodyPr/>
          <a:lstStyle/>
          <a:p>
            <a:endParaRPr lang="fr-FR" noProof="0" dirty="0"/>
          </a:p>
        </p:txBody>
      </p:sp>
      <p:sp>
        <p:nvSpPr>
          <p:cNvPr id="5" name="Text 3"/>
          <p:cNvSpPr/>
          <p:nvPr/>
        </p:nvSpPr>
        <p:spPr>
          <a:xfrm>
            <a:off x="821888" y="3251836"/>
            <a:ext cx="3105745" cy="394929"/>
          </a:xfrm>
          <a:prstGeom prst="rect">
            <a:avLst/>
          </a:prstGeom>
          <a:noFill/>
          <a:ln/>
        </p:spPr>
        <p:txBody>
          <a:bodyPr wrap="none" lIns="0" tIns="0" rIns="0" bIns="0" rtlCol="0" anchor="t"/>
          <a:lstStyle/>
          <a:p>
            <a:pPr marL="0" indent="0" algn="l">
              <a:lnSpc>
                <a:spcPts val="2200"/>
              </a:lnSpc>
              <a:buNone/>
            </a:pPr>
            <a:r>
              <a:rPr lang="fr-FR" sz="1750" noProof="0" dirty="0">
                <a:solidFill>
                  <a:srgbClr val="384653"/>
                </a:solidFill>
                <a:latin typeface="Host Grotesk Medium" pitchFamily="34" charset="0"/>
              </a:rPr>
              <a:t>Les parties communes</a:t>
            </a:r>
          </a:p>
          <a:p>
            <a:pPr marL="0" indent="0" algn="l">
              <a:lnSpc>
                <a:spcPts val="2200"/>
              </a:lnSpc>
              <a:buNone/>
            </a:pPr>
            <a:endParaRPr lang="fr-FR" sz="1750" noProof="0" dirty="0">
              <a:solidFill>
                <a:srgbClr val="384653"/>
              </a:solidFill>
              <a:latin typeface="Host Grotesk Medium" pitchFamily="34" charset="0"/>
            </a:endParaRPr>
          </a:p>
          <a:p>
            <a:pPr marL="0" indent="0" algn="l">
              <a:lnSpc>
                <a:spcPts val="2200"/>
              </a:lnSpc>
              <a:buNone/>
            </a:pPr>
            <a:endParaRPr lang="fr-FR" sz="1750" noProof="0" dirty="0">
              <a:solidFill>
                <a:srgbClr val="384653"/>
              </a:solidFill>
              <a:latin typeface="Host Grotesk Medium" pitchFamily="34" charset="0"/>
            </a:endParaRPr>
          </a:p>
          <a:p>
            <a:pPr marL="0" indent="0" algn="l">
              <a:lnSpc>
                <a:spcPts val="2200"/>
              </a:lnSpc>
              <a:buNone/>
            </a:pPr>
            <a:endParaRPr lang="fr-FR" sz="1750" dirty="0">
              <a:solidFill>
                <a:srgbClr val="384653"/>
              </a:solidFill>
              <a:latin typeface="Host Grotesk Medium" pitchFamily="34" charset="0"/>
            </a:endParaRPr>
          </a:p>
          <a:p>
            <a:pPr marL="0" indent="0" algn="l">
              <a:lnSpc>
                <a:spcPts val="2200"/>
              </a:lnSpc>
              <a:buNone/>
            </a:pPr>
            <a:endParaRPr lang="fr-FR" sz="1750" noProof="0" dirty="0">
              <a:solidFill>
                <a:srgbClr val="384653"/>
              </a:solidFill>
              <a:latin typeface="Host Grotesk Medium" pitchFamily="34" charset="0"/>
            </a:endParaRPr>
          </a:p>
          <a:p>
            <a:pPr marL="0" indent="0" algn="l">
              <a:lnSpc>
                <a:spcPts val="2200"/>
              </a:lnSpc>
              <a:buNone/>
            </a:pPr>
            <a:endParaRPr lang="fr-FR" sz="1750" dirty="0">
              <a:solidFill>
                <a:srgbClr val="384653"/>
              </a:solidFill>
              <a:latin typeface="Host Grotesk Medium" pitchFamily="34" charset="0"/>
            </a:endParaRPr>
          </a:p>
          <a:p>
            <a:pPr marL="0" indent="0" algn="l">
              <a:lnSpc>
                <a:spcPts val="2200"/>
              </a:lnSpc>
              <a:buNone/>
            </a:pPr>
            <a:endParaRPr lang="fr-FR" sz="1750" noProof="0" dirty="0">
              <a:solidFill>
                <a:srgbClr val="384653"/>
              </a:solidFill>
              <a:latin typeface="Host Grotesk Medium" pitchFamily="34" charset="0"/>
            </a:endParaRPr>
          </a:p>
          <a:p>
            <a:pPr marL="0" indent="0" algn="l">
              <a:lnSpc>
                <a:spcPts val="2200"/>
              </a:lnSpc>
              <a:buNone/>
            </a:pPr>
            <a:endParaRPr lang="fr-FR" sz="1750" noProof="0" dirty="0"/>
          </a:p>
        </p:txBody>
      </p:sp>
      <p:sp>
        <p:nvSpPr>
          <p:cNvPr id="6" name="Text 4"/>
          <p:cNvSpPr/>
          <p:nvPr/>
        </p:nvSpPr>
        <p:spPr>
          <a:xfrm>
            <a:off x="821888" y="3885560"/>
            <a:ext cx="6242209" cy="547926"/>
          </a:xfrm>
          <a:prstGeom prst="rect">
            <a:avLst/>
          </a:prstGeom>
          <a:noFill/>
          <a:ln/>
        </p:spPr>
        <p:txBody>
          <a:bodyPr wrap="square" lIns="0" tIns="0" rIns="0" bIns="0" rtlCol="0" anchor="t"/>
          <a:lstStyle/>
          <a:p>
            <a:pPr marL="0" indent="0" algn="l">
              <a:lnSpc>
                <a:spcPts val="2150"/>
              </a:lnSpc>
              <a:buNone/>
            </a:pPr>
            <a:endParaRPr lang="fr-FR" sz="1400" noProof="0" dirty="0"/>
          </a:p>
        </p:txBody>
      </p:sp>
      <p:sp>
        <p:nvSpPr>
          <p:cNvPr id="7" name="Shape 5"/>
          <p:cNvSpPr/>
          <p:nvPr/>
        </p:nvSpPr>
        <p:spPr>
          <a:xfrm>
            <a:off x="7383661" y="2886551"/>
            <a:ext cx="6607493" cy="182642"/>
          </a:xfrm>
          <a:prstGeom prst="roundRect">
            <a:avLst>
              <a:gd name="adj" fmla="val 42005"/>
            </a:avLst>
          </a:prstGeom>
          <a:solidFill>
            <a:srgbClr val="D9EDF2"/>
          </a:solidFill>
          <a:ln w="7620">
            <a:solidFill>
              <a:srgbClr val="BFD3D8"/>
            </a:solidFill>
            <a:prstDash val="solid"/>
          </a:ln>
        </p:spPr>
        <p:txBody>
          <a:bodyPr/>
          <a:lstStyle/>
          <a:p>
            <a:endParaRPr lang="fr-FR" noProof="0" dirty="0"/>
          </a:p>
        </p:txBody>
      </p:sp>
      <p:sp>
        <p:nvSpPr>
          <p:cNvPr id="8" name="Text 6"/>
          <p:cNvSpPr/>
          <p:nvPr/>
        </p:nvSpPr>
        <p:spPr>
          <a:xfrm>
            <a:off x="7566303" y="3251835"/>
            <a:ext cx="2319933" cy="285393"/>
          </a:xfrm>
          <a:prstGeom prst="rect">
            <a:avLst/>
          </a:prstGeom>
          <a:noFill/>
          <a:ln/>
        </p:spPr>
        <p:txBody>
          <a:bodyPr wrap="none" lIns="0" tIns="0" rIns="0" bIns="0" rtlCol="0" anchor="t"/>
          <a:lstStyle/>
          <a:p>
            <a:pPr marL="0" indent="0" algn="l">
              <a:lnSpc>
                <a:spcPts val="2200"/>
              </a:lnSpc>
              <a:buNone/>
            </a:pPr>
            <a:r>
              <a:rPr lang="fr-FR" sz="1750" noProof="0" dirty="0">
                <a:solidFill>
                  <a:srgbClr val="384653"/>
                </a:solidFill>
                <a:latin typeface="Host Grotesk Medium" pitchFamily="34" charset="0"/>
                <a:ea typeface="Host Grotesk Medium" pitchFamily="34" charset="-122"/>
                <a:cs typeface="Host Grotesk Medium" pitchFamily="34" charset="-120"/>
              </a:rPr>
              <a:t>Parties communes à jouissance privative</a:t>
            </a:r>
          </a:p>
          <a:p>
            <a:pPr marL="0" indent="0" algn="l">
              <a:lnSpc>
                <a:spcPts val="2200"/>
              </a:lnSpc>
              <a:buNone/>
            </a:pPr>
            <a:endParaRPr lang="fr-FR" sz="1750" dirty="0">
              <a:solidFill>
                <a:srgbClr val="384653"/>
              </a:solidFill>
              <a:latin typeface="Host Grotesk Medium" pitchFamily="34" charset="0"/>
            </a:endParaRPr>
          </a:p>
          <a:p>
            <a:pPr marL="0" indent="0" algn="l">
              <a:lnSpc>
                <a:spcPts val="2200"/>
              </a:lnSpc>
              <a:buNone/>
            </a:pPr>
            <a:endParaRPr lang="fr-FR" sz="1750" noProof="0" dirty="0"/>
          </a:p>
        </p:txBody>
      </p:sp>
      <p:sp>
        <p:nvSpPr>
          <p:cNvPr id="9" name="Text 7" descr=" "/>
          <p:cNvSpPr/>
          <p:nvPr/>
        </p:nvSpPr>
        <p:spPr>
          <a:xfrm>
            <a:off x="7566303" y="3646765"/>
            <a:ext cx="6242209" cy="547926"/>
          </a:xfrm>
          <a:prstGeom prst="rect">
            <a:avLst/>
          </a:prstGeom>
          <a:noFill/>
          <a:ln/>
        </p:spPr>
        <p:txBody>
          <a:bodyPr wrap="square" lIns="0" tIns="0" rIns="0" bIns="0" rtlCol="0" anchor="t"/>
          <a:lstStyle/>
          <a:p>
            <a:pPr marL="0" indent="0" algn="l">
              <a:lnSpc>
                <a:spcPts val="2150"/>
              </a:lnSpc>
              <a:buNone/>
            </a:pPr>
            <a:endParaRPr lang="fr-FR" sz="1400" noProof="0" dirty="0"/>
          </a:p>
        </p:txBody>
      </p:sp>
      <p:sp>
        <p:nvSpPr>
          <p:cNvPr id="10" name="Shape 8"/>
          <p:cNvSpPr/>
          <p:nvPr/>
        </p:nvSpPr>
        <p:spPr>
          <a:xfrm>
            <a:off x="731520" y="5195574"/>
            <a:ext cx="6515220" cy="169717"/>
          </a:xfrm>
          <a:prstGeom prst="roundRect">
            <a:avLst>
              <a:gd name="adj" fmla="val 42005"/>
            </a:avLst>
          </a:prstGeom>
          <a:solidFill>
            <a:srgbClr val="D9EDF2"/>
          </a:solidFill>
          <a:ln w="7620">
            <a:solidFill>
              <a:srgbClr val="BFD3D8"/>
            </a:solidFill>
            <a:prstDash val="solid"/>
          </a:ln>
        </p:spPr>
        <p:txBody>
          <a:bodyPr/>
          <a:lstStyle/>
          <a:p>
            <a:endParaRPr lang="fr-FR" noProof="0" dirty="0"/>
          </a:p>
        </p:txBody>
      </p:sp>
      <p:sp>
        <p:nvSpPr>
          <p:cNvPr id="11" name="Text 9"/>
          <p:cNvSpPr/>
          <p:nvPr/>
        </p:nvSpPr>
        <p:spPr>
          <a:xfrm>
            <a:off x="821888" y="5427464"/>
            <a:ext cx="2283262" cy="285393"/>
          </a:xfrm>
          <a:prstGeom prst="rect">
            <a:avLst/>
          </a:prstGeom>
          <a:noFill/>
          <a:ln/>
        </p:spPr>
        <p:txBody>
          <a:bodyPr wrap="none" lIns="0" tIns="0" rIns="0" bIns="0" rtlCol="0" anchor="t"/>
          <a:lstStyle/>
          <a:p>
            <a:pPr>
              <a:lnSpc>
                <a:spcPts val="2200"/>
              </a:lnSpc>
            </a:pPr>
            <a:r>
              <a:rPr lang="fr-FR" sz="1750">
                <a:solidFill>
                  <a:srgbClr val="384653"/>
                </a:solidFill>
                <a:latin typeface="Host Grotesk Medium" pitchFamily="34" charset="0"/>
              </a:rPr>
              <a:t>Les parties communes  bâties </a:t>
            </a:r>
            <a:endParaRPr lang="fr-FR" sz="1750" dirty="0">
              <a:solidFill>
                <a:srgbClr val="384653"/>
              </a:solidFill>
              <a:latin typeface="Host Grotesk Medium" pitchFamily="34" charset="0"/>
            </a:endParaRPr>
          </a:p>
        </p:txBody>
      </p:sp>
      <p:sp>
        <p:nvSpPr>
          <p:cNvPr id="12" name="Text 10"/>
          <p:cNvSpPr/>
          <p:nvPr/>
        </p:nvSpPr>
        <p:spPr>
          <a:xfrm>
            <a:off x="731520" y="5100350"/>
            <a:ext cx="6332578" cy="612507"/>
          </a:xfrm>
          <a:prstGeom prst="rect">
            <a:avLst/>
          </a:prstGeom>
          <a:noFill/>
          <a:ln/>
        </p:spPr>
        <p:txBody>
          <a:bodyPr wrap="square" lIns="0" tIns="0" rIns="0" bIns="0" rtlCol="0" anchor="t"/>
          <a:lstStyle/>
          <a:p>
            <a:pPr marL="0" indent="0" algn="l">
              <a:lnSpc>
                <a:spcPts val="2150"/>
              </a:lnSpc>
              <a:buNone/>
            </a:pPr>
            <a:endParaRPr lang="fr-FR" sz="1750" noProof="0" dirty="0">
              <a:solidFill>
                <a:srgbClr val="384653"/>
              </a:solidFill>
              <a:latin typeface="Host Grotesk Medium" pitchFamily="34" charset="0"/>
            </a:endParaRPr>
          </a:p>
        </p:txBody>
      </p:sp>
      <p:sp>
        <p:nvSpPr>
          <p:cNvPr id="13" name="Shape 11"/>
          <p:cNvSpPr/>
          <p:nvPr/>
        </p:nvSpPr>
        <p:spPr>
          <a:xfrm>
            <a:off x="7566302" y="5182026"/>
            <a:ext cx="6424851" cy="245437"/>
          </a:xfrm>
          <a:prstGeom prst="roundRect">
            <a:avLst>
              <a:gd name="adj" fmla="val 42005"/>
            </a:avLst>
          </a:prstGeom>
          <a:solidFill>
            <a:srgbClr val="D9EDF2"/>
          </a:solidFill>
          <a:ln w="7620">
            <a:solidFill>
              <a:srgbClr val="BFD3D8"/>
            </a:solidFill>
            <a:prstDash val="solid"/>
          </a:ln>
        </p:spPr>
        <p:txBody>
          <a:bodyPr/>
          <a:lstStyle/>
          <a:p>
            <a:endParaRPr lang="fr-FR" noProof="0" dirty="0"/>
          </a:p>
        </p:txBody>
      </p:sp>
      <p:sp>
        <p:nvSpPr>
          <p:cNvPr id="14" name="Text 12"/>
          <p:cNvSpPr/>
          <p:nvPr/>
        </p:nvSpPr>
        <p:spPr>
          <a:xfrm>
            <a:off x="7566303" y="5079899"/>
            <a:ext cx="2391608" cy="285393"/>
          </a:xfrm>
          <a:prstGeom prst="rect">
            <a:avLst/>
          </a:prstGeom>
          <a:noFill/>
          <a:ln/>
        </p:spPr>
        <p:txBody>
          <a:bodyPr wrap="none" lIns="0" tIns="0" rIns="0" bIns="0" rtlCol="0" anchor="t"/>
          <a:lstStyle/>
          <a:p>
            <a:pPr>
              <a:lnSpc>
                <a:spcPts val="2200"/>
              </a:lnSpc>
            </a:pPr>
            <a:endParaRPr lang="fr-FR" sz="1750" noProof="0" dirty="0"/>
          </a:p>
        </p:txBody>
      </p:sp>
      <p:sp>
        <p:nvSpPr>
          <p:cNvPr id="15" name="Text 13"/>
          <p:cNvSpPr/>
          <p:nvPr/>
        </p:nvSpPr>
        <p:spPr>
          <a:xfrm>
            <a:off x="7602140" y="5548432"/>
            <a:ext cx="6206372" cy="488521"/>
          </a:xfrm>
          <a:prstGeom prst="rect">
            <a:avLst/>
          </a:prstGeom>
          <a:noFill/>
          <a:ln/>
        </p:spPr>
        <p:txBody>
          <a:bodyPr wrap="square" lIns="0" tIns="0" rIns="0" bIns="0" rtlCol="0" anchor="t"/>
          <a:lstStyle/>
          <a:p>
            <a:pPr>
              <a:lnSpc>
                <a:spcPts val="2200"/>
              </a:lnSpc>
            </a:pPr>
            <a:r>
              <a:rPr lang="fr-FR" sz="1400" dirty="0">
                <a:solidFill>
                  <a:srgbClr val="384653"/>
                </a:solidFill>
                <a:latin typeface="Host Grotesk Medium" pitchFamily="34" charset="0"/>
                <a:ea typeface="Host Grotesk Medium" pitchFamily="34" charset="-122"/>
                <a:cs typeface="Host Grotesk Medium" pitchFamily="34" charset="-120"/>
              </a:rPr>
              <a:t>Rédaction de certains nouveaux règlement de copropriété</a:t>
            </a:r>
          </a:p>
        </p:txBody>
      </p:sp>
      <p:sp>
        <p:nvSpPr>
          <p:cNvPr id="16" name="Text 14"/>
          <p:cNvSpPr/>
          <p:nvPr/>
        </p:nvSpPr>
        <p:spPr>
          <a:xfrm>
            <a:off x="639247" y="6758345"/>
            <a:ext cx="13351907" cy="547926"/>
          </a:xfrm>
          <a:prstGeom prst="rect">
            <a:avLst/>
          </a:prstGeom>
          <a:noFill/>
          <a:ln/>
        </p:spPr>
        <p:txBody>
          <a:bodyPr wrap="square" lIns="0" tIns="0" rIns="0" bIns="0" rtlCol="0" anchor="t"/>
          <a:lstStyle/>
          <a:p>
            <a:pPr marL="0" indent="0" algn="l">
              <a:lnSpc>
                <a:spcPts val="2150"/>
              </a:lnSpc>
              <a:buNone/>
            </a:pPr>
            <a:endParaRPr lang="fr-FR" sz="1400" noProof="0" dirty="0"/>
          </a:p>
        </p:txBody>
      </p:sp>
      <p:sp>
        <p:nvSpPr>
          <p:cNvPr id="32" name="Text 6">
            <a:extLst>
              <a:ext uri="{FF2B5EF4-FFF2-40B4-BE49-F238E27FC236}">
                <a16:creationId xmlns:a16="http://schemas.microsoft.com/office/drawing/2014/main" id="{27E72F72-A300-9ABD-E38D-7E579DA0EEE0}"/>
              </a:ext>
            </a:extLst>
          </p:cNvPr>
          <p:cNvSpPr/>
          <p:nvPr/>
        </p:nvSpPr>
        <p:spPr>
          <a:xfrm>
            <a:off x="7602140" y="3638727"/>
            <a:ext cx="2319933" cy="285393"/>
          </a:xfrm>
          <a:prstGeom prst="rect">
            <a:avLst/>
          </a:prstGeom>
          <a:noFill/>
          <a:ln/>
        </p:spPr>
        <p:txBody>
          <a:bodyPr wrap="none" lIns="0" tIns="0" rIns="0" bIns="0" rtlCol="0" anchor="t"/>
          <a:lstStyle/>
          <a:p>
            <a:pPr marL="0" indent="0" algn="l">
              <a:lnSpc>
                <a:spcPts val="2200"/>
              </a:lnSpc>
              <a:buNone/>
            </a:pPr>
            <a:r>
              <a:rPr lang="fr-FR" sz="1750" dirty="0">
                <a:solidFill>
                  <a:srgbClr val="384653"/>
                </a:solidFill>
                <a:latin typeface="Host Grotesk Medium" pitchFamily="34" charset="0"/>
              </a:rPr>
              <a:t>   LOT 105 </a:t>
            </a:r>
            <a:endParaRPr lang="fr-FR" sz="1750" noProof="0" dirty="0"/>
          </a:p>
        </p:txBody>
      </p:sp>
      <p:pic>
        <p:nvPicPr>
          <p:cNvPr id="34" name="Image 33">
            <a:extLst>
              <a:ext uri="{FF2B5EF4-FFF2-40B4-BE49-F238E27FC236}">
                <a16:creationId xmlns:a16="http://schemas.microsoft.com/office/drawing/2014/main" id="{232AAD1B-868F-DC4C-1334-A718343A2338}"/>
              </a:ext>
            </a:extLst>
          </p:cNvPr>
          <p:cNvPicPr>
            <a:picLocks noChangeAspect="1"/>
          </p:cNvPicPr>
          <p:nvPr/>
        </p:nvPicPr>
        <p:blipFill>
          <a:blip r:embed="rId3"/>
          <a:stretch>
            <a:fillRect/>
          </a:stretch>
        </p:blipFill>
        <p:spPr>
          <a:xfrm>
            <a:off x="8904804" y="3535060"/>
            <a:ext cx="5086350" cy="1181100"/>
          </a:xfrm>
          <a:prstGeom prst="rect">
            <a:avLst/>
          </a:prstGeom>
          <a:ln>
            <a:solidFill>
              <a:schemeClr val="tx1"/>
            </a:solidFill>
          </a:ln>
        </p:spPr>
      </p:pic>
      <p:pic>
        <p:nvPicPr>
          <p:cNvPr id="17" name="Image 16">
            <a:extLst>
              <a:ext uri="{FF2B5EF4-FFF2-40B4-BE49-F238E27FC236}">
                <a16:creationId xmlns:a16="http://schemas.microsoft.com/office/drawing/2014/main" id="{4227B207-90A7-5498-D217-1A7A76E77178}"/>
              </a:ext>
            </a:extLst>
          </p:cNvPr>
          <p:cNvPicPr>
            <a:picLocks noChangeAspect="1"/>
          </p:cNvPicPr>
          <p:nvPr/>
        </p:nvPicPr>
        <p:blipFill>
          <a:blip r:embed="rId4"/>
          <a:stretch>
            <a:fillRect/>
          </a:stretch>
        </p:blipFill>
        <p:spPr>
          <a:xfrm>
            <a:off x="821888" y="5944746"/>
            <a:ext cx="5886450" cy="552450"/>
          </a:xfrm>
          <a:prstGeom prst="rect">
            <a:avLst/>
          </a:prstGeom>
          <a:ln>
            <a:solidFill>
              <a:schemeClr val="tx2"/>
            </a:solidFill>
          </a:ln>
        </p:spPr>
      </p:pic>
      <p:pic>
        <p:nvPicPr>
          <p:cNvPr id="20" name="Image 19">
            <a:extLst>
              <a:ext uri="{FF2B5EF4-FFF2-40B4-BE49-F238E27FC236}">
                <a16:creationId xmlns:a16="http://schemas.microsoft.com/office/drawing/2014/main" id="{004B92FB-9482-80A4-DAD4-7784615A7D88}"/>
              </a:ext>
            </a:extLst>
          </p:cNvPr>
          <p:cNvPicPr>
            <a:picLocks noChangeAspect="1"/>
          </p:cNvPicPr>
          <p:nvPr/>
        </p:nvPicPr>
        <p:blipFill>
          <a:blip r:embed="rId5"/>
          <a:stretch>
            <a:fillRect/>
          </a:stretch>
        </p:blipFill>
        <p:spPr>
          <a:xfrm>
            <a:off x="3389030" y="3208988"/>
            <a:ext cx="3343299" cy="1876439"/>
          </a:xfrm>
          <a:prstGeom prst="rect">
            <a:avLst/>
          </a:prstGeom>
        </p:spPr>
      </p:pic>
      <p:pic>
        <p:nvPicPr>
          <p:cNvPr id="23" name="Image 22">
            <a:extLst>
              <a:ext uri="{FF2B5EF4-FFF2-40B4-BE49-F238E27FC236}">
                <a16:creationId xmlns:a16="http://schemas.microsoft.com/office/drawing/2014/main" id="{F8544708-747B-0E8D-159C-ED07BC2819A6}"/>
              </a:ext>
            </a:extLst>
          </p:cNvPr>
          <p:cNvPicPr>
            <a:picLocks noChangeAspect="1"/>
          </p:cNvPicPr>
          <p:nvPr/>
        </p:nvPicPr>
        <p:blipFill>
          <a:blip r:embed="rId6"/>
          <a:stretch>
            <a:fillRect/>
          </a:stretch>
        </p:blipFill>
        <p:spPr>
          <a:xfrm>
            <a:off x="8160133" y="6250500"/>
            <a:ext cx="5153063" cy="1114433"/>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BE5E51-EB1A-67D6-1BC9-7F6DB0B82294}"/>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F45D9A08-E3CE-5909-D7DC-3CBD0A5D492D}"/>
              </a:ext>
            </a:extLst>
          </p:cNvPr>
          <p:cNvSpPr/>
          <p:nvPr/>
        </p:nvSpPr>
        <p:spPr>
          <a:xfrm>
            <a:off x="639247" y="923330"/>
            <a:ext cx="13247251" cy="570667"/>
          </a:xfrm>
          <a:prstGeom prst="rect">
            <a:avLst/>
          </a:prstGeom>
          <a:noFill/>
          <a:ln/>
        </p:spPr>
        <p:txBody>
          <a:bodyPr wrap="none" lIns="0" tIns="0" rIns="0" bIns="0" rtlCol="0" anchor="t"/>
          <a:lstStyle/>
          <a:p>
            <a:pPr marL="0" indent="0" algn="l">
              <a:lnSpc>
                <a:spcPts val="4450"/>
              </a:lnSpc>
              <a:buNone/>
            </a:pPr>
            <a:r>
              <a:rPr lang="fr-FR" sz="3550" noProof="0" dirty="0">
                <a:solidFill>
                  <a:srgbClr val="2E3C4E"/>
                </a:solidFill>
                <a:latin typeface="Host Grotesk Medium" pitchFamily="34" charset="0"/>
                <a:ea typeface="Host Grotesk Medium" pitchFamily="34" charset="-122"/>
                <a:cs typeface="Host Grotesk Medium" pitchFamily="34" charset="-120"/>
              </a:rPr>
              <a:t>II - Évaluation des Parties Communes : Principes Fondamentaux</a:t>
            </a:r>
            <a:endParaRPr lang="fr-FR" sz="3550" noProof="0" dirty="0"/>
          </a:p>
        </p:txBody>
      </p:sp>
      <p:sp>
        <p:nvSpPr>
          <p:cNvPr id="3" name="Text 1">
            <a:extLst>
              <a:ext uri="{FF2B5EF4-FFF2-40B4-BE49-F238E27FC236}">
                <a16:creationId xmlns:a16="http://schemas.microsoft.com/office/drawing/2014/main" id="{871E64AB-4302-00A8-1403-3CCE64EB2448}"/>
              </a:ext>
            </a:extLst>
          </p:cNvPr>
          <p:cNvSpPr/>
          <p:nvPr/>
        </p:nvSpPr>
        <p:spPr>
          <a:xfrm>
            <a:off x="639247" y="1859280"/>
            <a:ext cx="13351907" cy="821888"/>
          </a:xfrm>
          <a:prstGeom prst="rect">
            <a:avLst/>
          </a:prstGeom>
          <a:noFill/>
          <a:ln/>
        </p:spPr>
        <p:txBody>
          <a:bodyPr wrap="square" lIns="0" tIns="0" rIns="0" bIns="0" rtlCol="0" anchor="t"/>
          <a:lstStyle/>
          <a:p>
            <a:pPr marL="0" indent="0" algn="l">
              <a:lnSpc>
                <a:spcPts val="2150"/>
              </a:lnSpc>
              <a:buNone/>
            </a:pPr>
            <a:r>
              <a:rPr lang="fr-FR" sz="1400" noProof="0" dirty="0">
                <a:solidFill>
                  <a:srgbClr val="384653"/>
                </a:solidFill>
                <a:latin typeface="Roboto" pitchFamily="34" charset="0"/>
                <a:ea typeface="Roboto" pitchFamily="34" charset="-122"/>
                <a:cs typeface="Roboto" pitchFamily="34" charset="-120"/>
              </a:rPr>
              <a:t>L'évaluation des parties communes en copropriété constitue un exercice délicat qui nécessite une méthodologie rigoureuse. </a:t>
            </a:r>
          </a:p>
          <a:p>
            <a:pPr marL="0" indent="0" algn="l">
              <a:lnSpc>
                <a:spcPts val="2150"/>
              </a:lnSpc>
              <a:buNone/>
            </a:pPr>
            <a:r>
              <a:rPr lang="fr-FR" sz="1400" noProof="0" dirty="0">
                <a:solidFill>
                  <a:srgbClr val="384653"/>
                </a:solidFill>
                <a:latin typeface="Roboto" pitchFamily="34" charset="0"/>
                <a:ea typeface="Roboto" pitchFamily="34" charset="-122"/>
                <a:cs typeface="Roboto" pitchFamily="34" charset="-120"/>
              </a:rPr>
              <a:t>La Commission rappelle qu'il convient de distinguer les parties communes bâties des droits accessoires aux parties communes (droit de construire, droit de surélever). </a:t>
            </a:r>
            <a:endParaRPr lang="fr-FR" sz="1400" noProof="0" dirty="0"/>
          </a:p>
        </p:txBody>
      </p:sp>
      <p:sp>
        <p:nvSpPr>
          <p:cNvPr id="4" name="Shape 2">
            <a:extLst>
              <a:ext uri="{FF2B5EF4-FFF2-40B4-BE49-F238E27FC236}">
                <a16:creationId xmlns:a16="http://schemas.microsoft.com/office/drawing/2014/main" id="{3CB6FC3D-ED40-DFC1-6E62-7BFE918F0534}"/>
              </a:ext>
            </a:extLst>
          </p:cNvPr>
          <p:cNvSpPr/>
          <p:nvPr/>
        </p:nvSpPr>
        <p:spPr>
          <a:xfrm>
            <a:off x="623886" y="2916199"/>
            <a:ext cx="6607493" cy="182642"/>
          </a:xfrm>
          <a:prstGeom prst="roundRect">
            <a:avLst>
              <a:gd name="adj" fmla="val 42005"/>
            </a:avLst>
          </a:prstGeom>
          <a:solidFill>
            <a:srgbClr val="D9EDF2"/>
          </a:solidFill>
          <a:ln w="7620">
            <a:solidFill>
              <a:srgbClr val="BFD3D8"/>
            </a:solidFill>
            <a:prstDash val="solid"/>
          </a:ln>
        </p:spPr>
        <p:txBody>
          <a:bodyPr/>
          <a:lstStyle/>
          <a:p>
            <a:endParaRPr lang="fr-FR" noProof="0" dirty="0"/>
          </a:p>
        </p:txBody>
      </p:sp>
      <p:sp>
        <p:nvSpPr>
          <p:cNvPr id="6" name="Text 4">
            <a:extLst>
              <a:ext uri="{FF2B5EF4-FFF2-40B4-BE49-F238E27FC236}">
                <a16:creationId xmlns:a16="http://schemas.microsoft.com/office/drawing/2014/main" id="{F2D1ED40-BC9F-CC1A-9381-6E310B4A3594}"/>
              </a:ext>
            </a:extLst>
          </p:cNvPr>
          <p:cNvSpPr/>
          <p:nvPr/>
        </p:nvSpPr>
        <p:spPr>
          <a:xfrm>
            <a:off x="821888" y="3920728"/>
            <a:ext cx="6242209" cy="547926"/>
          </a:xfrm>
          <a:prstGeom prst="rect">
            <a:avLst/>
          </a:prstGeom>
          <a:noFill/>
          <a:ln/>
        </p:spPr>
        <p:txBody>
          <a:bodyPr wrap="square" lIns="0" tIns="0" rIns="0" bIns="0" rtlCol="0" anchor="t"/>
          <a:lstStyle/>
          <a:p>
            <a:pPr marL="0" indent="0" algn="l">
              <a:lnSpc>
                <a:spcPts val="2150"/>
              </a:lnSpc>
              <a:buNone/>
            </a:pPr>
            <a:endParaRPr lang="fr-FR" sz="1400" noProof="0" dirty="0"/>
          </a:p>
        </p:txBody>
      </p:sp>
      <p:sp>
        <p:nvSpPr>
          <p:cNvPr id="7" name="Shape 5">
            <a:extLst>
              <a:ext uri="{FF2B5EF4-FFF2-40B4-BE49-F238E27FC236}">
                <a16:creationId xmlns:a16="http://schemas.microsoft.com/office/drawing/2014/main" id="{66A4A9DD-F7D4-9B47-DCD9-C438FC56102F}"/>
              </a:ext>
            </a:extLst>
          </p:cNvPr>
          <p:cNvSpPr/>
          <p:nvPr/>
        </p:nvSpPr>
        <p:spPr>
          <a:xfrm>
            <a:off x="7383661" y="2886551"/>
            <a:ext cx="6607493" cy="182642"/>
          </a:xfrm>
          <a:prstGeom prst="roundRect">
            <a:avLst>
              <a:gd name="adj" fmla="val 42005"/>
            </a:avLst>
          </a:prstGeom>
          <a:solidFill>
            <a:srgbClr val="D9EDF2"/>
          </a:solidFill>
          <a:ln w="7620">
            <a:solidFill>
              <a:srgbClr val="BFD3D8"/>
            </a:solidFill>
            <a:prstDash val="solid"/>
          </a:ln>
        </p:spPr>
        <p:txBody>
          <a:bodyPr/>
          <a:lstStyle/>
          <a:p>
            <a:endParaRPr lang="fr-FR" noProof="0" dirty="0"/>
          </a:p>
        </p:txBody>
      </p:sp>
      <p:sp>
        <p:nvSpPr>
          <p:cNvPr id="8" name="Text 6">
            <a:extLst>
              <a:ext uri="{FF2B5EF4-FFF2-40B4-BE49-F238E27FC236}">
                <a16:creationId xmlns:a16="http://schemas.microsoft.com/office/drawing/2014/main" id="{E719B09B-CD63-F97B-12EE-6287A68DD294}"/>
              </a:ext>
            </a:extLst>
          </p:cNvPr>
          <p:cNvSpPr/>
          <p:nvPr/>
        </p:nvSpPr>
        <p:spPr>
          <a:xfrm>
            <a:off x="7566303" y="3251835"/>
            <a:ext cx="2319933" cy="285393"/>
          </a:xfrm>
          <a:prstGeom prst="rect">
            <a:avLst/>
          </a:prstGeom>
          <a:noFill/>
          <a:ln/>
        </p:spPr>
        <p:txBody>
          <a:bodyPr wrap="none" lIns="0" tIns="0" rIns="0" bIns="0" rtlCol="0" anchor="t"/>
          <a:lstStyle/>
          <a:p>
            <a:pPr>
              <a:lnSpc>
                <a:spcPts val="2200"/>
              </a:lnSpc>
            </a:pPr>
            <a:r>
              <a:rPr lang="fr-FR" sz="1750" dirty="0">
                <a:solidFill>
                  <a:srgbClr val="384653"/>
                </a:solidFill>
                <a:latin typeface="Host Grotesk Medium" pitchFamily="34" charset="0"/>
                <a:ea typeface="Host Grotesk Medium" pitchFamily="34" charset="-122"/>
                <a:cs typeface="Host Grotesk Medium" pitchFamily="34" charset="-120"/>
              </a:rPr>
              <a:t>Les droits accessoires aux parties communes</a:t>
            </a:r>
            <a:endParaRPr lang="fr-FR" sz="1750" dirty="0"/>
          </a:p>
          <a:p>
            <a:pPr marL="0" indent="0" algn="l">
              <a:lnSpc>
                <a:spcPts val="2200"/>
              </a:lnSpc>
              <a:buNone/>
            </a:pPr>
            <a:endParaRPr lang="fr-FR" sz="1750" noProof="0" dirty="0"/>
          </a:p>
        </p:txBody>
      </p:sp>
      <p:sp>
        <p:nvSpPr>
          <p:cNvPr id="9" name="Text 7" descr=" ">
            <a:extLst>
              <a:ext uri="{FF2B5EF4-FFF2-40B4-BE49-F238E27FC236}">
                <a16:creationId xmlns:a16="http://schemas.microsoft.com/office/drawing/2014/main" id="{F48412DF-77C2-41EC-5B47-68E1D9173D2C}"/>
              </a:ext>
            </a:extLst>
          </p:cNvPr>
          <p:cNvSpPr/>
          <p:nvPr/>
        </p:nvSpPr>
        <p:spPr>
          <a:xfrm>
            <a:off x="7566303" y="3646765"/>
            <a:ext cx="6242209" cy="547926"/>
          </a:xfrm>
          <a:prstGeom prst="rect">
            <a:avLst/>
          </a:prstGeom>
          <a:noFill/>
          <a:ln/>
        </p:spPr>
        <p:txBody>
          <a:bodyPr wrap="square" lIns="0" tIns="0" rIns="0" bIns="0" rtlCol="0" anchor="t"/>
          <a:lstStyle/>
          <a:p>
            <a:pPr marL="0" indent="0" algn="l">
              <a:lnSpc>
                <a:spcPts val="2150"/>
              </a:lnSpc>
              <a:buNone/>
            </a:pPr>
            <a:endParaRPr lang="fr-FR" sz="1400" noProof="0" dirty="0"/>
          </a:p>
        </p:txBody>
      </p:sp>
      <p:sp>
        <p:nvSpPr>
          <p:cNvPr id="11" name="Text 9">
            <a:extLst>
              <a:ext uri="{FF2B5EF4-FFF2-40B4-BE49-F238E27FC236}">
                <a16:creationId xmlns:a16="http://schemas.microsoft.com/office/drawing/2014/main" id="{03F99F53-4932-3DD4-C9BB-EF150564C433}"/>
              </a:ext>
            </a:extLst>
          </p:cNvPr>
          <p:cNvSpPr/>
          <p:nvPr/>
        </p:nvSpPr>
        <p:spPr>
          <a:xfrm>
            <a:off x="821888" y="5427464"/>
            <a:ext cx="2283262" cy="285393"/>
          </a:xfrm>
          <a:prstGeom prst="rect">
            <a:avLst/>
          </a:prstGeom>
          <a:noFill/>
          <a:ln/>
        </p:spPr>
        <p:txBody>
          <a:bodyPr wrap="none" lIns="0" tIns="0" rIns="0" bIns="0" rtlCol="0" anchor="t"/>
          <a:lstStyle/>
          <a:p>
            <a:pPr marL="0" indent="0" algn="l">
              <a:lnSpc>
                <a:spcPts val="2200"/>
              </a:lnSpc>
              <a:buNone/>
            </a:pPr>
            <a:endParaRPr lang="fr-FR" sz="1750" noProof="0" dirty="0"/>
          </a:p>
        </p:txBody>
      </p:sp>
      <p:sp>
        <p:nvSpPr>
          <p:cNvPr id="12" name="Text 10">
            <a:extLst>
              <a:ext uri="{FF2B5EF4-FFF2-40B4-BE49-F238E27FC236}">
                <a16:creationId xmlns:a16="http://schemas.microsoft.com/office/drawing/2014/main" id="{DD270C78-EAE0-E37A-246D-A71E07809E3D}"/>
              </a:ext>
            </a:extLst>
          </p:cNvPr>
          <p:cNvSpPr/>
          <p:nvPr/>
        </p:nvSpPr>
        <p:spPr>
          <a:xfrm>
            <a:off x="731520" y="5100350"/>
            <a:ext cx="6332578" cy="612507"/>
          </a:xfrm>
          <a:prstGeom prst="rect">
            <a:avLst/>
          </a:prstGeom>
          <a:noFill/>
          <a:ln/>
        </p:spPr>
        <p:txBody>
          <a:bodyPr wrap="square" lIns="0" tIns="0" rIns="0" bIns="0" rtlCol="0" anchor="t"/>
          <a:lstStyle/>
          <a:p>
            <a:pPr marL="0" indent="0" algn="l">
              <a:lnSpc>
                <a:spcPts val="2150"/>
              </a:lnSpc>
              <a:buNone/>
            </a:pPr>
            <a:endParaRPr lang="fr-FR" sz="1750" noProof="0" dirty="0">
              <a:solidFill>
                <a:srgbClr val="384653"/>
              </a:solidFill>
              <a:latin typeface="Host Grotesk Medium" pitchFamily="34" charset="0"/>
            </a:endParaRPr>
          </a:p>
        </p:txBody>
      </p:sp>
      <p:sp>
        <p:nvSpPr>
          <p:cNvPr id="14" name="Text 12">
            <a:extLst>
              <a:ext uri="{FF2B5EF4-FFF2-40B4-BE49-F238E27FC236}">
                <a16:creationId xmlns:a16="http://schemas.microsoft.com/office/drawing/2014/main" id="{57760119-E2E2-D699-AA21-08F0ECB0D8C7}"/>
              </a:ext>
            </a:extLst>
          </p:cNvPr>
          <p:cNvSpPr/>
          <p:nvPr/>
        </p:nvSpPr>
        <p:spPr>
          <a:xfrm>
            <a:off x="7566303" y="5079899"/>
            <a:ext cx="2391608" cy="285393"/>
          </a:xfrm>
          <a:prstGeom prst="rect">
            <a:avLst/>
          </a:prstGeom>
          <a:noFill/>
          <a:ln/>
        </p:spPr>
        <p:txBody>
          <a:bodyPr wrap="none" lIns="0" tIns="0" rIns="0" bIns="0" rtlCol="0" anchor="t"/>
          <a:lstStyle/>
          <a:p>
            <a:pPr>
              <a:lnSpc>
                <a:spcPts val="2200"/>
              </a:lnSpc>
            </a:pPr>
            <a:endParaRPr lang="fr-FR" sz="1750" noProof="0" dirty="0"/>
          </a:p>
        </p:txBody>
      </p:sp>
      <p:sp>
        <p:nvSpPr>
          <p:cNvPr id="15" name="Text 13">
            <a:extLst>
              <a:ext uri="{FF2B5EF4-FFF2-40B4-BE49-F238E27FC236}">
                <a16:creationId xmlns:a16="http://schemas.microsoft.com/office/drawing/2014/main" id="{18DA3E3F-F218-78EA-DF33-4B199CA1CF6A}"/>
              </a:ext>
            </a:extLst>
          </p:cNvPr>
          <p:cNvSpPr/>
          <p:nvPr/>
        </p:nvSpPr>
        <p:spPr>
          <a:xfrm>
            <a:off x="7566303" y="5548432"/>
            <a:ext cx="6242209" cy="821888"/>
          </a:xfrm>
          <a:prstGeom prst="rect">
            <a:avLst/>
          </a:prstGeom>
          <a:noFill/>
          <a:ln/>
        </p:spPr>
        <p:txBody>
          <a:bodyPr wrap="square" lIns="0" tIns="0" rIns="0" bIns="0" rtlCol="0" anchor="t"/>
          <a:lstStyle/>
          <a:p>
            <a:pPr marL="0" indent="0" algn="l">
              <a:lnSpc>
                <a:spcPts val="2150"/>
              </a:lnSpc>
              <a:buNone/>
            </a:pPr>
            <a:endParaRPr lang="fr-FR" sz="1400" noProof="0" dirty="0"/>
          </a:p>
        </p:txBody>
      </p:sp>
      <p:sp>
        <p:nvSpPr>
          <p:cNvPr id="16" name="Text 14">
            <a:extLst>
              <a:ext uri="{FF2B5EF4-FFF2-40B4-BE49-F238E27FC236}">
                <a16:creationId xmlns:a16="http://schemas.microsoft.com/office/drawing/2014/main" id="{EA193004-3CBD-BE23-F882-5BFB4EA4DAF3}"/>
              </a:ext>
            </a:extLst>
          </p:cNvPr>
          <p:cNvSpPr/>
          <p:nvPr/>
        </p:nvSpPr>
        <p:spPr>
          <a:xfrm>
            <a:off x="639247" y="6758345"/>
            <a:ext cx="13351907" cy="547926"/>
          </a:xfrm>
          <a:prstGeom prst="rect">
            <a:avLst/>
          </a:prstGeom>
          <a:noFill/>
          <a:ln/>
        </p:spPr>
        <p:txBody>
          <a:bodyPr wrap="square" lIns="0" tIns="0" rIns="0" bIns="0" rtlCol="0" anchor="t"/>
          <a:lstStyle/>
          <a:p>
            <a:pPr marL="0" indent="0" algn="l">
              <a:lnSpc>
                <a:spcPts val="2150"/>
              </a:lnSpc>
              <a:buNone/>
            </a:pPr>
            <a:endParaRPr lang="fr-FR" sz="1400" noProof="0" dirty="0"/>
          </a:p>
        </p:txBody>
      </p:sp>
      <p:sp>
        <p:nvSpPr>
          <p:cNvPr id="18" name="ZoneTexte 17">
            <a:extLst>
              <a:ext uri="{FF2B5EF4-FFF2-40B4-BE49-F238E27FC236}">
                <a16:creationId xmlns:a16="http://schemas.microsoft.com/office/drawing/2014/main" id="{AEA28F6E-A470-44B4-C6F7-29BEF318B620}"/>
              </a:ext>
            </a:extLst>
          </p:cNvPr>
          <p:cNvSpPr txBox="1"/>
          <p:nvPr/>
        </p:nvSpPr>
        <p:spPr>
          <a:xfrm>
            <a:off x="647183" y="5970223"/>
            <a:ext cx="13611558" cy="919226"/>
          </a:xfrm>
          <a:prstGeom prst="rect">
            <a:avLst/>
          </a:prstGeom>
          <a:noFill/>
        </p:spPr>
        <p:txBody>
          <a:bodyPr wrap="square">
            <a:spAutoFit/>
          </a:bodyPr>
          <a:lstStyle/>
          <a:p>
            <a:pPr marL="0" indent="0" algn="l">
              <a:lnSpc>
                <a:spcPts val="2200"/>
              </a:lnSpc>
              <a:buNone/>
            </a:pPr>
            <a:r>
              <a:rPr lang="fr-FR" sz="1400" dirty="0">
                <a:solidFill>
                  <a:srgbClr val="384653"/>
                </a:solidFill>
                <a:latin typeface="Host Grotesk Medium" pitchFamily="34" charset="0"/>
              </a:rPr>
              <a:t>Les parties communes générales appartiennent à tous les copropriétaires en « indivision forcée ». </a:t>
            </a:r>
          </a:p>
          <a:p>
            <a:pPr marL="0" indent="0" algn="l">
              <a:lnSpc>
                <a:spcPts val="2200"/>
              </a:lnSpc>
              <a:buNone/>
            </a:pPr>
            <a:r>
              <a:rPr lang="fr-FR" sz="1400" dirty="0">
                <a:solidFill>
                  <a:srgbClr val="384653"/>
                </a:solidFill>
                <a:latin typeface="Host Grotesk Medium" pitchFamily="34" charset="0"/>
              </a:rPr>
              <a:t>Lorsqu’un copropriétaire sollicite une cession de parties communes ( couloir, </a:t>
            </a:r>
            <a:r>
              <a:rPr lang="fr-FR" sz="1400" dirty="0" err="1">
                <a:solidFill>
                  <a:srgbClr val="384653"/>
                </a:solidFill>
                <a:latin typeface="Host Grotesk Medium" pitchFamily="34" charset="0"/>
              </a:rPr>
              <a:t>wc</a:t>
            </a:r>
            <a:r>
              <a:rPr lang="fr-FR" sz="1400" dirty="0">
                <a:solidFill>
                  <a:srgbClr val="384653"/>
                </a:solidFill>
                <a:latin typeface="Host Grotesk Medium" pitchFamily="34" charset="0"/>
              </a:rPr>
              <a:t> etc..) , il est déjà propriétaire à hauteur de ses tantièmes de propriété</a:t>
            </a:r>
          </a:p>
          <a:p>
            <a:pPr marL="0" indent="0" algn="l">
              <a:lnSpc>
                <a:spcPts val="2200"/>
              </a:lnSpc>
              <a:buNone/>
            </a:pPr>
            <a:r>
              <a:rPr lang="fr-FR" sz="1400" dirty="0">
                <a:solidFill>
                  <a:srgbClr val="384653"/>
                </a:solidFill>
                <a:latin typeface="Host Grotesk Medium" pitchFamily="34" charset="0"/>
              </a:rPr>
              <a:t>Cela signifie que sur le prix qui sera payé une quote part lui reviendra.</a:t>
            </a:r>
          </a:p>
        </p:txBody>
      </p:sp>
      <p:pic>
        <p:nvPicPr>
          <p:cNvPr id="27" name="Image 26">
            <a:extLst>
              <a:ext uri="{FF2B5EF4-FFF2-40B4-BE49-F238E27FC236}">
                <a16:creationId xmlns:a16="http://schemas.microsoft.com/office/drawing/2014/main" id="{578B109C-CCD7-028C-1727-EFBF4F51C753}"/>
              </a:ext>
            </a:extLst>
          </p:cNvPr>
          <p:cNvPicPr>
            <a:picLocks noChangeAspect="1"/>
          </p:cNvPicPr>
          <p:nvPr/>
        </p:nvPicPr>
        <p:blipFill>
          <a:blip r:embed="rId3"/>
          <a:stretch>
            <a:fillRect/>
          </a:stretch>
        </p:blipFill>
        <p:spPr>
          <a:xfrm>
            <a:off x="7566303" y="3932158"/>
            <a:ext cx="5712432" cy="1854925"/>
          </a:xfrm>
          <a:prstGeom prst="rect">
            <a:avLst/>
          </a:prstGeom>
          <a:ln>
            <a:solidFill>
              <a:schemeClr val="tx1"/>
            </a:solidFill>
          </a:ln>
        </p:spPr>
      </p:pic>
      <p:sp>
        <p:nvSpPr>
          <p:cNvPr id="32" name="Text 6">
            <a:extLst>
              <a:ext uri="{FF2B5EF4-FFF2-40B4-BE49-F238E27FC236}">
                <a16:creationId xmlns:a16="http://schemas.microsoft.com/office/drawing/2014/main" id="{00A8022B-5C96-B15D-BB2D-2FBF7AF61C21}"/>
              </a:ext>
            </a:extLst>
          </p:cNvPr>
          <p:cNvSpPr/>
          <p:nvPr/>
        </p:nvSpPr>
        <p:spPr>
          <a:xfrm>
            <a:off x="7602140" y="3638727"/>
            <a:ext cx="2319933" cy="285393"/>
          </a:xfrm>
          <a:prstGeom prst="rect">
            <a:avLst/>
          </a:prstGeom>
          <a:noFill/>
          <a:ln/>
        </p:spPr>
        <p:txBody>
          <a:bodyPr wrap="none" lIns="0" tIns="0" rIns="0" bIns="0" rtlCol="0" anchor="t"/>
          <a:lstStyle/>
          <a:p>
            <a:pPr marL="0" indent="0" algn="l">
              <a:lnSpc>
                <a:spcPts val="2200"/>
              </a:lnSpc>
              <a:buNone/>
            </a:pPr>
            <a:endParaRPr lang="fr-FR" sz="1750" noProof="0" dirty="0"/>
          </a:p>
        </p:txBody>
      </p:sp>
      <p:sp>
        <p:nvSpPr>
          <p:cNvPr id="22" name="ZoneTexte 21">
            <a:extLst>
              <a:ext uri="{FF2B5EF4-FFF2-40B4-BE49-F238E27FC236}">
                <a16:creationId xmlns:a16="http://schemas.microsoft.com/office/drawing/2014/main" id="{98029B58-39D2-2D68-A561-6795A258B805}"/>
              </a:ext>
            </a:extLst>
          </p:cNvPr>
          <p:cNvSpPr txBox="1"/>
          <p:nvPr/>
        </p:nvSpPr>
        <p:spPr>
          <a:xfrm>
            <a:off x="821888" y="3159905"/>
            <a:ext cx="6424852" cy="651653"/>
          </a:xfrm>
          <a:prstGeom prst="rect">
            <a:avLst/>
          </a:prstGeom>
          <a:noFill/>
        </p:spPr>
        <p:txBody>
          <a:bodyPr wrap="square">
            <a:spAutoFit/>
          </a:bodyPr>
          <a:lstStyle/>
          <a:p>
            <a:pPr marL="0" indent="0" algn="l">
              <a:lnSpc>
                <a:spcPts val="2150"/>
              </a:lnSpc>
              <a:buNone/>
            </a:pPr>
            <a:r>
              <a:rPr lang="fr-FR" sz="1800" noProof="0" dirty="0">
                <a:solidFill>
                  <a:srgbClr val="384653"/>
                </a:solidFill>
                <a:latin typeface="Host Grotesk Medium" pitchFamily="34" charset="0"/>
              </a:rPr>
              <a:t>Parties communes générales et parties communes spéciales.</a:t>
            </a:r>
          </a:p>
        </p:txBody>
      </p:sp>
      <p:pic>
        <p:nvPicPr>
          <p:cNvPr id="23" name="Image 22">
            <a:extLst>
              <a:ext uri="{FF2B5EF4-FFF2-40B4-BE49-F238E27FC236}">
                <a16:creationId xmlns:a16="http://schemas.microsoft.com/office/drawing/2014/main" id="{2F997EAB-1D6B-9434-31E6-05F6D38D5E66}"/>
              </a:ext>
            </a:extLst>
          </p:cNvPr>
          <p:cNvPicPr>
            <a:picLocks noChangeAspect="1"/>
          </p:cNvPicPr>
          <p:nvPr/>
        </p:nvPicPr>
        <p:blipFill>
          <a:blip r:embed="rId4"/>
          <a:stretch>
            <a:fillRect/>
          </a:stretch>
        </p:blipFill>
        <p:spPr>
          <a:xfrm>
            <a:off x="647183" y="3945397"/>
            <a:ext cx="5788666" cy="1767460"/>
          </a:xfrm>
          <a:prstGeom prst="rect">
            <a:avLst/>
          </a:prstGeom>
          <a:ln>
            <a:solidFill>
              <a:schemeClr val="tx2"/>
            </a:solidFill>
          </a:ln>
        </p:spPr>
      </p:pic>
    </p:spTree>
    <p:extLst>
      <p:ext uri="{BB962C8B-B14F-4D97-AF65-F5344CB8AC3E}">
        <p14:creationId xmlns:p14="http://schemas.microsoft.com/office/powerpoint/2010/main" val="19830313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ception personnalisé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2350</Words>
  <Application>Microsoft Office PowerPoint</Application>
  <PresentationFormat>Personnalisé</PresentationFormat>
  <Paragraphs>230</Paragraphs>
  <Slides>20</Slides>
  <Notes>20</Notes>
  <HiddenSlides>0</HiddenSlides>
  <MMClips>0</MMClips>
  <ScaleCrop>false</ScaleCrop>
  <HeadingPairs>
    <vt:vector size="6" baseType="variant">
      <vt:variant>
        <vt:lpstr>Polices utilisées</vt:lpstr>
      </vt:variant>
      <vt:variant>
        <vt:i4>6</vt:i4>
      </vt:variant>
      <vt:variant>
        <vt:lpstr>Thème</vt:lpstr>
      </vt:variant>
      <vt:variant>
        <vt:i4>2</vt:i4>
      </vt:variant>
      <vt:variant>
        <vt:lpstr>Titres des diapositives</vt:lpstr>
      </vt:variant>
      <vt:variant>
        <vt:i4>20</vt:i4>
      </vt:variant>
    </vt:vector>
  </HeadingPairs>
  <TitlesOfParts>
    <vt:vector size="28" baseType="lpstr">
      <vt:lpstr>Aptos Display</vt:lpstr>
      <vt:lpstr>Aptos</vt:lpstr>
      <vt:lpstr>Host Grotesk Medium</vt:lpstr>
      <vt:lpstr>Wingdings</vt:lpstr>
      <vt:lpstr>Roboto</vt:lpstr>
      <vt:lpstr>Arial</vt:lpstr>
      <vt:lpstr>Office Theme</vt:lpstr>
      <vt:lpstr>Conception personnalisée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VBR Consulte</dc:creator>
  <cp:lastModifiedBy>Véronique BACOT REAUME</cp:lastModifiedBy>
  <cp:revision>54</cp:revision>
  <dcterms:created xsi:type="dcterms:W3CDTF">2025-07-21T12:34:53Z</dcterms:created>
  <dcterms:modified xsi:type="dcterms:W3CDTF">2025-09-24T20:36:48Z</dcterms:modified>
</cp:coreProperties>
</file>