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66" r:id="rId5"/>
    <p:sldId id="269" r:id="rId6"/>
    <p:sldId id="261" r:id="rId7"/>
    <p:sldId id="272" r:id="rId8"/>
    <p:sldId id="273" r:id="rId9"/>
    <p:sldId id="263" r:id="rId10"/>
    <p:sldId id="271" r:id="rId11"/>
    <p:sldId id="264" r:id="rId12"/>
    <p:sldId id="265" r:id="rId13"/>
    <p:sldId id="270" r:id="rId14"/>
    <p:sldId id="268" r:id="rId15"/>
  </p:sldIdLst>
  <p:sldSz cx="12192000" cy="6858000"/>
  <p:notesSz cx="6799263"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66AC"/>
    <a:srgbClr val="2B3D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48" autoAdjust="0"/>
    <p:restoredTop sz="94672"/>
  </p:normalViewPr>
  <p:slideViewPr>
    <p:cSldViewPr snapToGrid="0">
      <p:cViewPr varScale="1">
        <p:scale>
          <a:sx n="81" d="100"/>
          <a:sy n="81"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C39DDB-A8D9-8040-97CF-9739A9B171B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FD0A20D-21F2-DC7B-3CE9-EAEB42690D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DFDF693-8608-1E0A-C8B7-ADD686B4BEBD}"/>
              </a:ext>
            </a:extLst>
          </p:cNvPr>
          <p:cNvSpPr>
            <a:spLocks noGrp="1"/>
          </p:cNvSpPr>
          <p:nvPr>
            <p:ph type="dt" sz="half" idx="10"/>
          </p:nvPr>
        </p:nvSpPr>
        <p:spPr/>
        <p:txBody>
          <a:bodyPr/>
          <a:lstStyle/>
          <a:p>
            <a:fld id="{25DE1F97-EF17-4929-B2D6-2F93FD180AC4}" type="datetimeFigureOut">
              <a:rPr lang="fr-FR" smtClean="0"/>
              <a:t>25/09/2025</a:t>
            </a:fld>
            <a:endParaRPr lang="fr-FR" dirty="0"/>
          </a:p>
        </p:txBody>
      </p:sp>
      <p:sp>
        <p:nvSpPr>
          <p:cNvPr id="5" name="Espace réservé du pied de page 4">
            <a:extLst>
              <a:ext uri="{FF2B5EF4-FFF2-40B4-BE49-F238E27FC236}">
                <a16:creationId xmlns:a16="http://schemas.microsoft.com/office/drawing/2014/main" id="{D6677BBA-0244-15A5-B004-0B39DADD6680}"/>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1D216EBA-BCD9-6F1E-2A51-7FA1D3589578}"/>
              </a:ext>
            </a:extLst>
          </p:cNvPr>
          <p:cNvSpPr>
            <a:spLocks noGrp="1"/>
          </p:cNvSpPr>
          <p:nvPr>
            <p:ph type="sldNum" sz="quarter" idx="12"/>
          </p:nvPr>
        </p:nvSpPr>
        <p:spPr/>
        <p:txBody>
          <a:bodyPr/>
          <a:lstStyle/>
          <a:p>
            <a:fld id="{87C06D93-7EFA-419A-B25E-0DA0185CEE1A}" type="slidenum">
              <a:rPr lang="fr-FR" smtClean="0"/>
              <a:t>‹N°›</a:t>
            </a:fld>
            <a:endParaRPr lang="fr-FR" dirty="0"/>
          </a:p>
        </p:txBody>
      </p:sp>
    </p:spTree>
    <p:extLst>
      <p:ext uri="{BB962C8B-B14F-4D97-AF65-F5344CB8AC3E}">
        <p14:creationId xmlns:p14="http://schemas.microsoft.com/office/powerpoint/2010/main" val="2047655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8D38A2-0A8E-46F9-3F1C-11BDB1B2861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1ABCCFF-78DB-AB6E-8D45-286FB9E21C8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4AE9C06-848D-D17A-3695-03F3A0FBDD8B}"/>
              </a:ext>
            </a:extLst>
          </p:cNvPr>
          <p:cNvSpPr>
            <a:spLocks noGrp="1"/>
          </p:cNvSpPr>
          <p:nvPr>
            <p:ph type="dt" sz="half" idx="10"/>
          </p:nvPr>
        </p:nvSpPr>
        <p:spPr/>
        <p:txBody>
          <a:bodyPr/>
          <a:lstStyle/>
          <a:p>
            <a:fld id="{25DE1F97-EF17-4929-B2D6-2F93FD180AC4}" type="datetimeFigureOut">
              <a:rPr lang="fr-FR" smtClean="0"/>
              <a:t>25/09/2025</a:t>
            </a:fld>
            <a:endParaRPr lang="fr-FR" dirty="0"/>
          </a:p>
        </p:txBody>
      </p:sp>
      <p:sp>
        <p:nvSpPr>
          <p:cNvPr id="5" name="Espace réservé du pied de page 4">
            <a:extLst>
              <a:ext uri="{FF2B5EF4-FFF2-40B4-BE49-F238E27FC236}">
                <a16:creationId xmlns:a16="http://schemas.microsoft.com/office/drawing/2014/main" id="{F577DCE4-CBA4-F477-19DC-0A212A28A0F3}"/>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4266EE52-56EA-D7A9-6DCA-281FC15239F6}"/>
              </a:ext>
            </a:extLst>
          </p:cNvPr>
          <p:cNvSpPr>
            <a:spLocks noGrp="1"/>
          </p:cNvSpPr>
          <p:nvPr>
            <p:ph type="sldNum" sz="quarter" idx="12"/>
          </p:nvPr>
        </p:nvSpPr>
        <p:spPr/>
        <p:txBody>
          <a:bodyPr/>
          <a:lstStyle/>
          <a:p>
            <a:fld id="{87C06D93-7EFA-419A-B25E-0DA0185CEE1A}" type="slidenum">
              <a:rPr lang="fr-FR" smtClean="0"/>
              <a:t>‹N°›</a:t>
            </a:fld>
            <a:endParaRPr lang="fr-FR" dirty="0"/>
          </a:p>
        </p:txBody>
      </p:sp>
    </p:spTree>
    <p:extLst>
      <p:ext uri="{BB962C8B-B14F-4D97-AF65-F5344CB8AC3E}">
        <p14:creationId xmlns:p14="http://schemas.microsoft.com/office/powerpoint/2010/main" val="2466420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34F8E15-E591-70B5-38F9-D25FA18A167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DA22CFB-78F8-12EC-8E89-4666236C123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8858A42-B164-2FFA-79C5-00AC08E7309B}"/>
              </a:ext>
            </a:extLst>
          </p:cNvPr>
          <p:cNvSpPr>
            <a:spLocks noGrp="1"/>
          </p:cNvSpPr>
          <p:nvPr>
            <p:ph type="dt" sz="half" idx="10"/>
          </p:nvPr>
        </p:nvSpPr>
        <p:spPr/>
        <p:txBody>
          <a:bodyPr/>
          <a:lstStyle/>
          <a:p>
            <a:fld id="{25DE1F97-EF17-4929-B2D6-2F93FD180AC4}" type="datetimeFigureOut">
              <a:rPr lang="fr-FR" smtClean="0"/>
              <a:t>25/09/2025</a:t>
            </a:fld>
            <a:endParaRPr lang="fr-FR" dirty="0"/>
          </a:p>
        </p:txBody>
      </p:sp>
      <p:sp>
        <p:nvSpPr>
          <p:cNvPr id="5" name="Espace réservé du pied de page 4">
            <a:extLst>
              <a:ext uri="{FF2B5EF4-FFF2-40B4-BE49-F238E27FC236}">
                <a16:creationId xmlns:a16="http://schemas.microsoft.com/office/drawing/2014/main" id="{6F5F4E7C-0338-A3B7-C93E-E20EEFC55532}"/>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C71F88EA-AC1E-C367-E535-57E683EFE882}"/>
              </a:ext>
            </a:extLst>
          </p:cNvPr>
          <p:cNvSpPr>
            <a:spLocks noGrp="1"/>
          </p:cNvSpPr>
          <p:nvPr>
            <p:ph type="sldNum" sz="quarter" idx="12"/>
          </p:nvPr>
        </p:nvSpPr>
        <p:spPr/>
        <p:txBody>
          <a:bodyPr/>
          <a:lstStyle/>
          <a:p>
            <a:fld id="{87C06D93-7EFA-419A-B25E-0DA0185CEE1A}" type="slidenum">
              <a:rPr lang="fr-FR" smtClean="0"/>
              <a:t>‹N°›</a:t>
            </a:fld>
            <a:endParaRPr lang="fr-FR" dirty="0"/>
          </a:p>
        </p:txBody>
      </p:sp>
    </p:spTree>
    <p:extLst>
      <p:ext uri="{BB962C8B-B14F-4D97-AF65-F5344CB8AC3E}">
        <p14:creationId xmlns:p14="http://schemas.microsoft.com/office/powerpoint/2010/main" val="3795047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67D50E-C3B7-50AC-6E4D-82A0CE80DC3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1D45980-311E-0933-AEC6-3138070FFC9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4A5DA86-2B86-87D3-6A9D-56D558A123C2}"/>
              </a:ext>
            </a:extLst>
          </p:cNvPr>
          <p:cNvSpPr>
            <a:spLocks noGrp="1"/>
          </p:cNvSpPr>
          <p:nvPr>
            <p:ph type="dt" sz="half" idx="10"/>
          </p:nvPr>
        </p:nvSpPr>
        <p:spPr/>
        <p:txBody>
          <a:bodyPr/>
          <a:lstStyle/>
          <a:p>
            <a:fld id="{25DE1F97-EF17-4929-B2D6-2F93FD180AC4}" type="datetimeFigureOut">
              <a:rPr lang="fr-FR" smtClean="0"/>
              <a:t>25/09/2025</a:t>
            </a:fld>
            <a:endParaRPr lang="fr-FR" dirty="0"/>
          </a:p>
        </p:txBody>
      </p:sp>
      <p:sp>
        <p:nvSpPr>
          <p:cNvPr id="5" name="Espace réservé du pied de page 4">
            <a:extLst>
              <a:ext uri="{FF2B5EF4-FFF2-40B4-BE49-F238E27FC236}">
                <a16:creationId xmlns:a16="http://schemas.microsoft.com/office/drawing/2014/main" id="{E62B75EE-BC54-BF9B-6AEB-62FFDB037177}"/>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2A3CA851-9E83-F1AB-99B6-261E416BE53B}"/>
              </a:ext>
            </a:extLst>
          </p:cNvPr>
          <p:cNvSpPr>
            <a:spLocks noGrp="1"/>
          </p:cNvSpPr>
          <p:nvPr>
            <p:ph type="sldNum" sz="quarter" idx="12"/>
          </p:nvPr>
        </p:nvSpPr>
        <p:spPr/>
        <p:txBody>
          <a:bodyPr/>
          <a:lstStyle/>
          <a:p>
            <a:fld id="{87C06D93-7EFA-419A-B25E-0DA0185CEE1A}" type="slidenum">
              <a:rPr lang="fr-FR" smtClean="0"/>
              <a:t>‹N°›</a:t>
            </a:fld>
            <a:endParaRPr lang="fr-FR" dirty="0"/>
          </a:p>
        </p:txBody>
      </p:sp>
    </p:spTree>
    <p:extLst>
      <p:ext uri="{BB962C8B-B14F-4D97-AF65-F5344CB8AC3E}">
        <p14:creationId xmlns:p14="http://schemas.microsoft.com/office/powerpoint/2010/main" val="1693896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6B6C35-8B13-20B2-F343-01FAF1162F2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12894AB-3638-7A0B-0593-586F68A78C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5E07F70-0C79-2EB0-674D-53F8DEF8970D}"/>
              </a:ext>
            </a:extLst>
          </p:cNvPr>
          <p:cNvSpPr>
            <a:spLocks noGrp="1"/>
          </p:cNvSpPr>
          <p:nvPr>
            <p:ph type="dt" sz="half" idx="10"/>
          </p:nvPr>
        </p:nvSpPr>
        <p:spPr/>
        <p:txBody>
          <a:bodyPr/>
          <a:lstStyle/>
          <a:p>
            <a:fld id="{25DE1F97-EF17-4929-B2D6-2F93FD180AC4}" type="datetimeFigureOut">
              <a:rPr lang="fr-FR" smtClean="0"/>
              <a:t>25/09/2025</a:t>
            </a:fld>
            <a:endParaRPr lang="fr-FR" dirty="0"/>
          </a:p>
        </p:txBody>
      </p:sp>
      <p:sp>
        <p:nvSpPr>
          <p:cNvPr id="5" name="Espace réservé du pied de page 4">
            <a:extLst>
              <a:ext uri="{FF2B5EF4-FFF2-40B4-BE49-F238E27FC236}">
                <a16:creationId xmlns:a16="http://schemas.microsoft.com/office/drawing/2014/main" id="{C6553B5B-BA20-F614-C5F3-D9F6032E5C7B}"/>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F0CEA813-B91B-D69B-CB7C-9F558A11AC26}"/>
              </a:ext>
            </a:extLst>
          </p:cNvPr>
          <p:cNvSpPr>
            <a:spLocks noGrp="1"/>
          </p:cNvSpPr>
          <p:nvPr>
            <p:ph type="sldNum" sz="quarter" idx="12"/>
          </p:nvPr>
        </p:nvSpPr>
        <p:spPr/>
        <p:txBody>
          <a:bodyPr/>
          <a:lstStyle/>
          <a:p>
            <a:fld id="{87C06D93-7EFA-419A-B25E-0DA0185CEE1A}" type="slidenum">
              <a:rPr lang="fr-FR" smtClean="0"/>
              <a:t>‹N°›</a:t>
            </a:fld>
            <a:endParaRPr lang="fr-FR" dirty="0"/>
          </a:p>
        </p:txBody>
      </p:sp>
    </p:spTree>
    <p:extLst>
      <p:ext uri="{BB962C8B-B14F-4D97-AF65-F5344CB8AC3E}">
        <p14:creationId xmlns:p14="http://schemas.microsoft.com/office/powerpoint/2010/main" val="1250243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009967-9176-967F-A72A-48AFEB0C0D1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3CF2969-CFAD-74D3-5761-BA0464DAD2F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2D968A8-3BF5-C94D-1CC7-B2A9A04A228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A93E36BB-6501-697F-04C1-20B6EEC3D0B1}"/>
              </a:ext>
            </a:extLst>
          </p:cNvPr>
          <p:cNvSpPr>
            <a:spLocks noGrp="1"/>
          </p:cNvSpPr>
          <p:nvPr>
            <p:ph type="dt" sz="half" idx="10"/>
          </p:nvPr>
        </p:nvSpPr>
        <p:spPr/>
        <p:txBody>
          <a:bodyPr/>
          <a:lstStyle/>
          <a:p>
            <a:fld id="{25DE1F97-EF17-4929-B2D6-2F93FD180AC4}" type="datetimeFigureOut">
              <a:rPr lang="fr-FR" smtClean="0"/>
              <a:t>25/09/2025</a:t>
            </a:fld>
            <a:endParaRPr lang="fr-FR" dirty="0"/>
          </a:p>
        </p:txBody>
      </p:sp>
      <p:sp>
        <p:nvSpPr>
          <p:cNvPr id="6" name="Espace réservé du pied de page 5">
            <a:extLst>
              <a:ext uri="{FF2B5EF4-FFF2-40B4-BE49-F238E27FC236}">
                <a16:creationId xmlns:a16="http://schemas.microsoft.com/office/drawing/2014/main" id="{C284D466-A375-0F7D-EE04-BDBD2DD2D9B0}"/>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C247AF9B-A72D-4A7C-EDBE-ABA9CD53A7BE}"/>
              </a:ext>
            </a:extLst>
          </p:cNvPr>
          <p:cNvSpPr>
            <a:spLocks noGrp="1"/>
          </p:cNvSpPr>
          <p:nvPr>
            <p:ph type="sldNum" sz="quarter" idx="12"/>
          </p:nvPr>
        </p:nvSpPr>
        <p:spPr/>
        <p:txBody>
          <a:bodyPr/>
          <a:lstStyle/>
          <a:p>
            <a:fld id="{87C06D93-7EFA-419A-B25E-0DA0185CEE1A}" type="slidenum">
              <a:rPr lang="fr-FR" smtClean="0"/>
              <a:t>‹N°›</a:t>
            </a:fld>
            <a:endParaRPr lang="fr-FR" dirty="0"/>
          </a:p>
        </p:txBody>
      </p:sp>
    </p:spTree>
    <p:extLst>
      <p:ext uri="{BB962C8B-B14F-4D97-AF65-F5344CB8AC3E}">
        <p14:creationId xmlns:p14="http://schemas.microsoft.com/office/powerpoint/2010/main" val="3683638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2D4F42-7978-57E1-601F-D3D01A51B70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20D71EAA-AAF4-7CC4-83A5-0A33E58B37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BD10A7F-2FB2-BB53-E3B0-188D14F4831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DCB21A1-AB98-5343-1A43-01CA91986B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E0FF219-7251-9A5A-5CD3-4B63D28555E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0EFF2B8-1ECE-5AB3-499E-F3AD8B836CC6}"/>
              </a:ext>
            </a:extLst>
          </p:cNvPr>
          <p:cNvSpPr>
            <a:spLocks noGrp="1"/>
          </p:cNvSpPr>
          <p:nvPr>
            <p:ph type="dt" sz="half" idx="10"/>
          </p:nvPr>
        </p:nvSpPr>
        <p:spPr/>
        <p:txBody>
          <a:bodyPr/>
          <a:lstStyle/>
          <a:p>
            <a:fld id="{25DE1F97-EF17-4929-B2D6-2F93FD180AC4}" type="datetimeFigureOut">
              <a:rPr lang="fr-FR" smtClean="0"/>
              <a:t>25/09/2025</a:t>
            </a:fld>
            <a:endParaRPr lang="fr-FR" dirty="0"/>
          </a:p>
        </p:txBody>
      </p:sp>
      <p:sp>
        <p:nvSpPr>
          <p:cNvPr id="8" name="Espace réservé du pied de page 7">
            <a:extLst>
              <a:ext uri="{FF2B5EF4-FFF2-40B4-BE49-F238E27FC236}">
                <a16:creationId xmlns:a16="http://schemas.microsoft.com/office/drawing/2014/main" id="{D271D5C4-8A61-BE23-86FC-C9D358CF4BA2}"/>
              </a:ext>
            </a:extLst>
          </p:cNvPr>
          <p:cNvSpPr>
            <a:spLocks noGrp="1"/>
          </p:cNvSpPr>
          <p:nvPr>
            <p:ph type="ftr" sz="quarter" idx="11"/>
          </p:nvPr>
        </p:nvSpPr>
        <p:spPr/>
        <p:txBody>
          <a:bodyPr/>
          <a:lstStyle/>
          <a:p>
            <a:endParaRPr lang="fr-FR" dirty="0"/>
          </a:p>
        </p:txBody>
      </p:sp>
      <p:sp>
        <p:nvSpPr>
          <p:cNvPr id="9" name="Espace réservé du numéro de diapositive 8">
            <a:extLst>
              <a:ext uri="{FF2B5EF4-FFF2-40B4-BE49-F238E27FC236}">
                <a16:creationId xmlns:a16="http://schemas.microsoft.com/office/drawing/2014/main" id="{AF584779-B330-FB89-9EF6-2478B1431CDB}"/>
              </a:ext>
            </a:extLst>
          </p:cNvPr>
          <p:cNvSpPr>
            <a:spLocks noGrp="1"/>
          </p:cNvSpPr>
          <p:nvPr>
            <p:ph type="sldNum" sz="quarter" idx="12"/>
          </p:nvPr>
        </p:nvSpPr>
        <p:spPr/>
        <p:txBody>
          <a:bodyPr/>
          <a:lstStyle/>
          <a:p>
            <a:fld id="{87C06D93-7EFA-419A-B25E-0DA0185CEE1A}" type="slidenum">
              <a:rPr lang="fr-FR" smtClean="0"/>
              <a:t>‹N°›</a:t>
            </a:fld>
            <a:endParaRPr lang="fr-FR" dirty="0"/>
          </a:p>
        </p:txBody>
      </p:sp>
    </p:spTree>
    <p:extLst>
      <p:ext uri="{BB962C8B-B14F-4D97-AF65-F5344CB8AC3E}">
        <p14:creationId xmlns:p14="http://schemas.microsoft.com/office/powerpoint/2010/main" val="3380335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F5619F-0E7A-31BE-EED2-50FB16B4CF4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B87CF8C-8DAF-E904-CED0-893FFD0F7EB6}"/>
              </a:ext>
            </a:extLst>
          </p:cNvPr>
          <p:cNvSpPr>
            <a:spLocks noGrp="1"/>
          </p:cNvSpPr>
          <p:nvPr>
            <p:ph type="dt" sz="half" idx="10"/>
          </p:nvPr>
        </p:nvSpPr>
        <p:spPr/>
        <p:txBody>
          <a:bodyPr/>
          <a:lstStyle/>
          <a:p>
            <a:fld id="{25DE1F97-EF17-4929-B2D6-2F93FD180AC4}" type="datetimeFigureOut">
              <a:rPr lang="fr-FR" smtClean="0"/>
              <a:t>25/09/2025</a:t>
            </a:fld>
            <a:endParaRPr lang="fr-FR" dirty="0"/>
          </a:p>
        </p:txBody>
      </p:sp>
      <p:sp>
        <p:nvSpPr>
          <p:cNvPr id="4" name="Espace réservé du pied de page 3">
            <a:extLst>
              <a:ext uri="{FF2B5EF4-FFF2-40B4-BE49-F238E27FC236}">
                <a16:creationId xmlns:a16="http://schemas.microsoft.com/office/drawing/2014/main" id="{B4FE3525-33B6-5F25-57DC-2F7F35410525}"/>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E7E97E46-5CC6-F69C-2597-72DD9EA30162}"/>
              </a:ext>
            </a:extLst>
          </p:cNvPr>
          <p:cNvSpPr>
            <a:spLocks noGrp="1"/>
          </p:cNvSpPr>
          <p:nvPr>
            <p:ph type="sldNum" sz="quarter" idx="12"/>
          </p:nvPr>
        </p:nvSpPr>
        <p:spPr/>
        <p:txBody>
          <a:bodyPr/>
          <a:lstStyle/>
          <a:p>
            <a:fld id="{87C06D93-7EFA-419A-B25E-0DA0185CEE1A}" type="slidenum">
              <a:rPr lang="fr-FR" smtClean="0"/>
              <a:t>‹N°›</a:t>
            </a:fld>
            <a:endParaRPr lang="fr-FR" dirty="0"/>
          </a:p>
        </p:txBody>
      </p:sp>
    </p:spTree>
    <p:extLst>
      <p:ext uri="{BB962C8B-B14F-4D97-AF65-F5344CB8AC3E}">
        <p14:creationId xmlns:p14="http://schemas.microsoft.com/office/powerpoint/2010/main" val="1008407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B7459EC-70AA-B7BE-4E1B-34FDC72CCB22}"/>
              </a:ext>
            </a:extLst>
          </p:cNvPr>
          <p:cNvSpPr>
            <a:spLocks noGrp="1"/>
          </p:cNvSpPr>
          <p:nvPr>
            <p:ph type="dt" sz="half" idx="10"/>
          </p:nvPr>
        </p:nvSpPr>
        <p:spPr/>
        <p:txBody>
          <a:bodyPr/>
          <a:lstStyle/>
          <a:p>
            <a:fld id="{25DE1F97-EF17-4929-B2D6-2F93FD180AC4}" type="datetimeFigureOut">
              <a:rPr lang="fr-FR" smtClean="0"/>
              <a:t>25/09/2025</a:t>
            </a:fld>
            <a:endParaRPr lang="fr-FR" dirty="0"/>
          </a:p>
        </p:txBody>
      </p:sp>
      <p:sp>
        <p:nvSpPr>
          <p:cNvPr id="3" name="Espace réservé du pied de page 2">
            <a:extLst>
              <a:ext uri="{FF2B5EF4-FFF2-40B4-BE49-F238E27FC236}">
                <a16:creationId xmlns:a16="http://schemas.microsoft.com/office/drawing/2014/main" id="{3D42E2F7-96E8-FE72-446C-27DE64116DA9}"/>
              </a:ext>
            </a:extLst>
          </p:cNvPr>
          <p:cNvSpPr>
            <a:spLocks noGrp="1"/>
          </p:cNvSpPr>
          <p:nvPr>
            <p:ph type="ftr" sz="quarter" idx="1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4A461953-7117-E6D9-C864-F3616223DF8E}"/>
              </a:ext>
            </a:extLst>
          </p:cNvPr>
          <p:cNvSpPr>
            <a:spLocks noGrp="1"/>
          </p:cNvSpPr>
          <p:nvPr>
            <p:ph type="sldNum" sz="quarter" idx="12"/>
          </p:nvPr>
        </p:nvSpPr>
        <p:spPr/>
        <p:txBody>
          <a:bodyPr/>
          <a:lstStyle/>
          <a:p>
            <a:fld id="{87C06D93-7EFA-419A-B25E-0DA0185CEE1A}" type="slidenum">
              <a:rPr lang="fr-FR" smtClean="0"/>
              <a:t>‹N°›</a:t>
            </a:fld>
            <a:endParaRPr lang="fr-FR" dirty="0"/>
          </a:p>
        </p:txBody>
      </p:sp>
    </p:spTree>
    <p:extLst>
      <p:ext uri="{BB962C8B-B14F-4D97-AF65-F5344CB8AC3E}">
        <p14:creationId xmlns:p14="http://schemas.microsoft.com/office/powerpoint/2010/main" val="3478724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C9C9BC-52D4-9C5F-59AD-AD551E121E4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AA892EE-E662-C2DD-BF3E-908C8A1E6E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C6F9CFC-F90D-B19C-D689-CA342C3190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A6E0ECD-5AFF-8564-3F4E-FF396B30EEEE}"/>
              </a:ext>
            </a:extLst>
          </p:cNvPr>
          <p:cNvSpPr>
            <a:spLocks noGrp="1"/>
          </p:cNvSpPr>
          <p:nvPr>
            <p:ph type="dt" sz="half" idx="10"/>
          </p:nvPr>
        </p:nvSpPr>
        <p:spPr/>
        <p:txBody>
          <a:bodyPr/>
          <a:lstStyle/>
          <a:p>
            <a:fld id="{25DE1F97-EF17-4929-B2D6-2F93FD180AC4}" type="datetimeFigureOut">
              <a:rPr lang="fr-FR" smtClean="0"/>
              <a:t>25/09/2025</a:t>
            </a:fld>
            <a:endParaRPr lang="fr-FR" dirty="0"/>
          </a:p>
        </p:txBody>
      </p:sp>
      <p:sp>
        <p:nvSpPr>
          <p:cNvPr id="6" name="Espace réservé du pied de page 5">
            <a:extLst>
              <a:ext uri="{FF2B5EF4-FFF2-40B4-BE49-F238E27FC236}">
                <a16:creationId xmlns:a16="http://schemas.microsoft.com/office/drawing/2014/main" id="{FD7E2E75-C8ED-F87C-A542-487D3B7C9014}"/>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2B3C2990-1A70-CAB0-AC7E-DCA2DD5F678B}"/>
              </a:ext>
            </a:extLst>
          </p:cNvPr>
          <p:cNvSpPr>
            <a:spLocks noGrp="1"/>
          </p:cNvSpPr>
          <p:nvPr>
            <p:ph type="sldNum" sz="quarter" idx="12"/>
          </p:nvPr>
        </p:nvSpPr>
        <p:spPr/>
        <p:txBody>
          <a:bodyPr/>
          <a:lstStyle/>
          <a:p>
            <a:fld id="{87C06D93-7EFA-419A-B25E-0DA0185CEE1A}" type="slidenum">
              <a:rPr lang="fr-FR" smtClean="0"/>
              <a:t>‹N°›</a:t>
            </a:fld>
            <a:endParaRPr lang="fr-FR" dirty="0"/>
          </a:p>
        </p:txBody>
      </p:sp>
    </p:spTree>
    <p:extLst>
      <p:ext uri="{BB962C8B-B14F-4D97-AF65-F5344CB8AC3E}">
        <p14:creationId xmlns:p14="http://schemas.microsoft.com/office/powerpoint/2010/main" val="3561829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9F8B74-B7BA-11C9-1D83-F86FB398AF9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8205414-917B-229C-F88A-E58292AD19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a:extLst>
              <a:ext uri="{FF2B5EF4-FFF2-40B4-BE49-F238E27FC236}">
                <a16:creationId xmlns:a16="http://schemas.microsoft.com/office/drawing/2014/main" id="{D3C94A56-F7AB-3CAF-BA23-71B9691ACC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5134018-148C-5CF2-AB7C-BC37AE7F3AC2}"/>
              </a:ext>
            </a:extLst>
          </p:cNvPr>
          <p:cNvSpPr>
            <a:spLocks noGrp="1"/>
          </p:cNvSpPr>
          <p:nvPr>
            <p:ph type="dt" sz="half" idx="10"/>
          </p:nvPr>
        </p:nvSpPr>
        <p:spPr/>
        <p:txBody>
          <a:bodyPr/>
          <a:lstStyle/>
          <a:p>
            <a:fld id="{25DE1F97-EF17-4929-B2D6-2F93FD180AC4}" type="datetimeFigureOut">
              <a:rPr lang="fr-FR" smtClean="0"/>
              <a:t>25/09/2025</a:t>
            </a:fld>
            <a:endParaRPr lang="fr-FR" dirty="0"/>
          </a:p>
        </p:txBody>
      </p:sp>
      <p:sp>
        <p:nvSpPr>
          <p:cNvPr id="6" name="Espace réservé du pied de page 5">
            <a:extLst>
              <a:ext uri="{FF2B5EF4-FFF2-40B4-BE49-F238E27FC236}">
                <a16:creationId xmlns:a16="http://schemas.microsoft.com/office/drawing/2014/main" id="{5F62B4A9-AD0C-8397-7FC8-80AE9BF2A5F3}"/>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DB661EF9-8B6A-F26B-3CA5-CCC8FC6C08E4}"/>
              </a:ext>
            </a:extLst>
          </p:cNvPr>
          <p:cNvSpPr>
            <a:spLocks noGrp="1"/>
          </p:cNvSpPr>
          <p:nvPr>
            <p:ph type="sldNum" sz="quarter" idx="12"/>
          </p:nvPr>
        </p:nvSpPr>
        <p:spPr/>
        <p:txBody>
          <a:bodyPr/>
          <a:lstStyle/>
          <a:p>
            <a:fld id="{87C06D93-7EFA-419A-B25E-0DA0185CEE1A}" type="slidenum">
              <a:rPr lang="fr-FR" smtClean="0"/>
              <a:t>‹N°›</a:t>
            </a:fld>
            <a:endParaRPr lang="fr-FR" dirty="0"/>
          </a:p>
        </p:txBody>
      </p:sp>
    </p:spTree>
    <p:extLst>
      <p:ext uri="{BB962C8B-B14F-4D97-AF65-F5344CB8AC3E}">
        <p14:creationId xmlns:p14="http://schemas.microsoft.com/office/powerpoint/2010/main" val="161706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C9E9FF1-F586-3BE9-B27F-DC4A10673F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3C1F9F8-F157-8422-0544-4112D90F12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4306A60-15C8-07A1-01CD-64B60B6568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DE1F97-EF17-4929-B2D6-2F93FD180AC4}" type="datetimeFigureOut">
              <a:rPr lang="fr-FR" smtClean="0"/>
              <a:t>25/09/2025</a:t>
            </a:fld>
            <a:endParaRPr lang="fr-FR" dirty="0"/>
          </a:p>
        </p:txBody>
      </p:sp>
      <p:sp>
        <p:nvSpPr>
          <p:cNvPr id="5" name="Espace réservé du pied de page 4">
            <a:extLst>
              <a:ext uri="{FF2B5EF4-FFF2-40B4-BE49-F238E27FC236}">
                <a16:creationId xmlns:a16="http://schemas.microsoft.com/office/drawing/2014/main" id="{7F638DB0-8DBB-4E64-CA81-BB6CE95070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F7F29B90-7A37-6E2E-35E2-12D62C9989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06D93-7EFA-419A-B25E-0DA0185CEE1A}" type="slidenum">
              <a:rPr lang="fr-FR" smtClean="0"/>
              <a:t>‹N°›</a:t>
            </a:fld>
            <a:endParaRPr lang="fr-FR" dirty="0"/>
          </a:p>
        </p:txBody>
      </p:sp>
    </p:spTree>
    <p:extLst>
      <p:ext uri="{BB962C8B-B14F-4D97-AF65-F5344CB8AC3E}">
        <p14:creationId xmlns:p14="http://schemas.microsoft.com/office/powerpoint/2010/main" val="1800823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D9E5EC-78F8-3671-5A26-7D413F18EA26}"/>
              </a:ext>
            </a:extLst>
          </p:cNvPr>
          <p:cNvSpPr>
            <a:spLocks noGrp="1"/>
          </p:cNvSpPr>
          <p:nvPr>
            <p:ph type="ctrTitle"/>
          </p:nvPr>
        </p:nvSpPr>
        <p:spPr>
          <a:xfrm>
            <a:off x="5669280" y="1176294"/>
            <a:ext cx="5895534" cy="2990353"/>
          </a:xfrm>
        </p:spPr>
        <p:txBody>
          <a:bodyPr>
            <a:normAutofit fontScale="90000"/>
          </a:bodyPr>
          <a:lstStyle/>
          <a:p>
            <a:br>
              <a:rPr lang="fr-FR" sz="2000" dirty="0"/>
            </a:br>
            <a:br>
              <a:rPr lang="fr-FR" sz="2000" dirty="0"/>
            </a:br>
            <a:br>
              <a:rPr lang="fr-FR" sz="2000" dirty="0"/>
            </a:br>
            <a:br>
              <a:rPr lang="fr-FR" sz="2000" dirty="0"/>
            </a:br>
            <a:br>
              <a:rPr lang="fr-FR" sz="2000" dirty="0"/>
            </a:br>
            <a:br>
              <a:rPr lang="fr-FR" sz="2000" dirty="0"/>
            </a:br>
            <a:br>
              <a:rPr lang="fr-FR" sz="2000" dirty="0"/>
            </a:br>
            <a:br>
              <a:rPr lang="fr-FR" sz="2000" dirty="0"/>
            </a:br>
            <a:br>
              <a:rPr lang="fr-FR" sz="2000" b="1" dirty="0">
                <a:solidFill>
                  <a:schemeClr val="tx2"/>
                </a:solidFill>
              </a:rPr>
            </a:br>
            <a:br>
              <a:rPr lang="fr-FR" sz="2000" b="1" dirty="0">
                <a:solidFill>
                  <a:schemeClr val="tx2"/>
                </a:solidFill>
              </a:rPr>
            </a:br>
            <a:br>
              <a:rPr lang="fr-FR" sz="2000" b="1" dirty="0">
                <a:solidFill>
                  <a:schemeClr val="tx2"/>
                </a:solidFill>
              </a:rPr>
            </a:br>
            <a:r>
              <a:rPr lang="fr-FR" sz="2800" b="1" dirty="0">
                <a:solidFill>
                  <a:schemeClr val="tx2"/>
                </a:solidFill>
              </a:rPr>
              <a:t>Décret n° 2025-660</a:t>
            </a:r>
            <a:br>
              <a:rPr lang="fr-FR" sz="2800" b="1" dirty="0">
                <a:solidFill>
                  <a:schemeClr val="tx2"/>
                </a:solidFill>
              </a:rPr>
            </a:br>
            <a:r>
              <a:rPr lang="fr-FR" sz="2800" b="1" dirty="0">
                <a:solidFill>
                  <a:schemeClr val="tx2"/>
                </a:solidFill>
              </a:rPr>
              <a:t>du 18 juillet 2025</a:t>
            </a:r>
            <a:br>
              <a:rPr lang="fr-FR" sz="2800" b="1" dirty="0"/>
            </a:br>
            <a:r>
              <a:rPr lang="fr-FR" sz="2800" b="1" dirty="0"/>
              <a:t>applicable le 1</a:t>
            </a:r>
            <a:r>
              <a:rPr lang="fr-FR" sz="2800" b="1" baseline="30000" dirty="0"/>
              <a:t>er</a:t>
            </a:r>
            <a:r>
              <a:rPr lang="fr-FR" sz="2800" b="1" dirty="0"/>
              <a:t> septembre 2025</a:t>
            </a:r>
            <a:br>
              <a:rPr lang="fr-FR" sz="2800" b="1" dirty="0"/>
            </a:br>
            <a:br>
              <a:rPr lang="fr-FR" sz="2800" b="1" dirty="0"/>
            </a:br>
            <a:r>
              <a:rPr lang="fr-FR" sz="2800" b="1" dirty="0"/>
              <a:t>LA REFORME DE L’INSTRUCTION CONVENTIONNELLE  </a:t>
            </a:r>
            <a:br>
              <a:rPr lang="fr-FR" sz="2800" b="1" dirty="0"/>
            </a:br>
            <a:r>
              <a:rPr lang="fr-FR" sz="2800" b="1" dirty="0"/>
              <a:t>et RECODIFICATION DES MODES AMIABLES</a:t>
            </a:r>
            <a:br>
              <a:rPr lang="fr-FR" sz="2800" b="1" dirty="0"/>
            </a:br>
            <a:r>
              <a:rPr lang="fr-FR" sz="2800" b="1" dirty="0"/>
              <a:t> DE REGLEMENT DES DIFFERENDS</a:t>
            </a:r>
            <a:br>
              <a:rPr lang="fr-FR" sz="2000" dirty="0"/>
            </a:br>
            <a:endParaRPr lang="fr-FR" dirty="0">
              <a:solidFill>
                <a:srgbClr val="2B3D6C"/>
              </a:solidFill>
              <a:latin typeface="Montserrat" pitchFamily="2" charset="77"/>
            </a:endParaRPr>
          </a:p>
        </p:txBody>
      </p:sp>
      <p:sp>
        <p:nvSpPr>
          <p:cNvPr id="3" name="Sous-titre 2">
            <a:extLst>
              <a:ext uri="{FF2B5EF4-FFF2-40B4-BE49-F238E27FC236}">
                <a16:creationId xmlns:a16="http://schemas.microsoft.com/office/drawing/2014/main" id="{0BEA5FFD-0C3D-67F0-0CE1-1EA248659CC6}"/>
              </a:ext>
            </a:extLst>
          </p:cNvPr>
          <p:cNvSpPr>
            <a:spLocks noGrp="1"/>
          </p:cNvSpPr>
          <p:nvPr>
            <p:ph type="subTitle" idx="1"/>
          </p:nvPr>
        </p:nvSpPr>
        <p:spPr>
          <a:xfrm>
            <a:off x="6096000" y="3877055"/>
            <a:ext cx="5468815" cy="1655762"/>
          </a:xfrm>
        </p:spPr>
        <p:txBody>
          <a:bodyPr>
            <a:normAutofit/>
          </a:bodyPr>
          <a:lstStyle/>
          <a:p>
            <a:r>
              <a:rPr lang="fr-FR" sz="1500" dirty="0">
                <a:solidFill>
                  <a:srgbClr val="4966AC"/>
                </a:solidFill>
                <a:latin typeface="Montserrat" pitchFamily="2" charset="77"/>
              </a:rPr>
              <a:t>Sophie MUTTER PUCCETTI</a:t>
            </a:r>
          </a:p>
          <a:p>
            <a:r>
              <a:rPr lang="fr-FR" sz="1500" dirty="0">
                <a:solidFill>
                  <a:srgbClr val="4966AC"/>
                </a:solidFill>
                <a:latin typeface="Montserrat" pitchFamily="2" charset="77"/>
              </a:rPr>
              <a:t>Présidente de la CNEJI</a:t>
            </a:r>
          </a:p>
          <a:p>
            <a:r>
              <a:rPr lang="fr-FR" sz="1500" dirty="0">
                <a:solidFill>
                  <a:srgbClr val="4966AC"/>
                </a:solidFill>
                <a:latin typeface="Montserrat" pitchFamily="2" charset="77"/>
              </a:rPr>
              <a:t>Expert près la Cour d’appel d’Aix en Provence</a:t>
            </a:r>
          </a:p>
          <a:p>
            <a:r>
              <a:rPr lang="fr-FR" sz="1500" dirty="0">
                <a:solidFill>
                  <a:srgbClr val="4966AC"/>
                </a:solidFill>
                <a:latin typeface="Montserrat" pitchFamily="2" charset="77"/>
              </a:rPr>
              <a:t>Agréée par </a:t>
            </a:r>
            <a:r>
              <a:rPr lang="fr-FR" sz="1500">
                <a:solidFill>
                  <a:srgbClr val="4966AC"/>
                </a:solidFill>
                <a:latin typeface="Montserrat" pitchFamily="2" charset="77"/>
              </a:rPr>
              <a:t>la Cour de cassation </a:t>
            </a:r>
            <a:endParaRPr lang="fr-FR" sz="1500" dirty="0">
              <a:solidFill>
                <a:srgbClr val="4966AC"/>
              </a:solidFill>
              <a:latin typeface="Montserrat" pitchFamily="2" charset="77"/>
            </a:endParaRPr>
          </a:p>
        </p:txBody>
      </p:sp>
      <p:pic>
        <p:nvPicPr>
          <p:cNvPr id="6" name="Image 5" descr="Une image contenant texte, capture d’écran, graphisme, conception&#10;&#10;Le contenu généré par l’IA peut être incorrect.">
            <a:extLst>
              <a:ext uri="{FF2B5EF4-FFF2-40B4-BE49-F238E27FC236}">
                <a16:creationId xmlns:a16="http://schemas.microsoft.com/office/drawing/2014/main" id="{666E2EED-A9A1-0E8B-54EB-30FDEF65778F}"/>
              </a:ext>
            </a:extLst>
          </p:cNvPr>
          <p:cNvPicPr>
            <a:picLocks noChangeAspect="1"/>
          </p:cNvPicPr>
          <p:nvPr/>
        </p:nvPicPr>
        <p:blipFill>
          <a:blip r:embed="rId2">
            <a:extLst>
              <a:ext uri="{28A0092B-C50C-407E-A947-70E740481C1C}">
                <a14:useLocalDpi xmlns:a14="http://schemas.microsoft.com/office/drawing/2010/main" val="0"/>
              </a:ext>
            </a:extLst>
          </a:blip>
          <a:srcRect r="55144"/>
          <a:stretch>
            <a:fillRect/>
          </a:stretch>
        </p:blipFill>
        <p:spPr>
          <a:xfrm>
            <a:off x="0" y="0"/>
            <a:ext cx="5468815" cy="6858000"/>
          </a:xfrm>
          <a:prstGeom prst="rect">
            <a:avLst/>
          </a:prstGeom>
        </p:spPr>
      </p:pic>
    </p:spTree>
    <p:extLst>
      <p:ext uri="{BB962C8B-B14F-4D97-AF65-F5344CB8AC3E}">
        <p14:creationId xmlns:p14="http://schemas.microsoft.com/office/powerpoint/2010/main" val="2604958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72D13C-6317-D079-B53B-15B62488B119}"/>
              </a:ext>
            </a:extLst>
          </p:cNvPr>
          <p:cNvSpPr>
            <a:spLocks noGrp="1"/>
          </p:cNvSpPr>
          <p:nvPr>
            <p:ph type="title"/>
          </p:nvPr>
        </p:nvSpPr>
        <p:spPr/>
        <p:txBody>
          <a:bodyPr/>
          <a:lstStyle/>
          <a:p>
            <a:r>
              <a:rPr lang="fr-FR" b="1" dirty="0">
                <a:solidFill>
                  <a:srgbClr val="2B3D6C"/>
                </a:solidFill>
                <a:latin typeface="Montserrat" pitchFamily="2" charset="77"/>
              </a:rPr>
              <a:t>Qui est le technicien ?</a:t>
            </a:r>
            <a:endParaRPr lang="fr-FR" dirty="0"/>
          </a:p>
        </p:txBody>
      </p:sp>
      <p:sp>
        <p:nvSpPr>
          <p:cNvPr id="3" name="Espace réservé du contenu 2">
            <a:extLst>
              <a:ext uri="{FF2B5EF4-FFF2-40B4-BE49-F238E27FC236}">
                <a16:creationId xmlns:a16="http://schemas.microsoft.com/office/drawing/2014/main" id="{F40F8DAA-FBB5-CDCC-C0E5-2B98879E2B75}"/>
              </a:ext>
            </a:extLst>
          </p:cNvPr>
          <p:cNvSpPr>
            <a:spLocks noGrp="1"/>
          </p:cNvSpPr>
          <p:nvPr>
            <p:ph idx="1"/>
          </p:nvPr>
        </p:nvSpPr>
        <p:spPr/>
        <p:txBody>
          <a:bodyPr/>
          <a:lstStyle/>
          <a:p>
            <a:r>
              <a:rPr lang="fr-FR" dirty="0"/>
              <a:t>La réforme a privilégié le terme de « technicien » plutôt que celui d’expert inscrit sur une liste de Cour d’appel ou sur la liste nationale.</a:t>
            </a:r>
          </a:p>
          <a:p>
            <a:r>
              <a:rPr lang="fr-FR" dirty="0"/>
              <a:t>Le technicien est un homme de l’art spécialisé dans son domaine de compétence, expérimenté, qui n’est pas forcément expert de justice mais qui est choisi d’un commun accord entre les parties.</a:t>
            </a:r>
          </a:p>
          <a:p>
            <a:r>
              <a:rPr lang="fr-FR" dirty="0"/>
              <a:t>Les parties doivent ainsi préalablement s’accorder sur le nom du technicien. </a:t>
            </a:r>
          </a:p>
          <a:p>
            <a:endParaRPr lang="fr-FR" dirty="0"/>
          </a:p>
          <a:p>
            <a:pPr marL="0" indent="0">
              <a:buNone/>
            </a:pPr>
            <a:endParaRPr lang="fr-FR" dirty="0"/>
          </a:p>
          <a:p>
            <a:endParaRPr lang="fr-FR" dirty="0"/>
          </a:p>
        </p:txBody>
      </p:sp>
    </p:spTree>
    <p:extLst>
      <p:ext uri="{BB962C8B-B14F-4D97-AF65-F5344CB8AC3E}">
        <p14:creationId xmlns:p14="http://schemas.microsoft.com/office/powerpoint/2010/main" val="4116714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1E8D77-747C-40A6-4D2E-D3C6108BD23E}"/>
              </a:ext>
            </a:extLst>
          </p:cNvPr>
          <p:cNvSpPr>
            <a:spLocks noGrp="1"/>
          </p:cNvSpPr>
          <p:nvPr>
            <p:ph type="title"/>
          </p:nvPr>
        </p:nvSpPr>
        <p:spPr>
          <a:xfrm>
            <a:off x="752856" y="1316736"/>
            <a:ext cx="10515600" cy="337376"/>
          </a:xfrm>
        </p:spPr>
        <p:txBody>
          <a:bodyPr>
            <a:normAutofit fontScale="90000"/>
          </a:bodyPr>
          <a:lstStyle/>
          <a:p>
            <a:br>
              <a:rPr lang="fr-FR" b="1" dirty="0">
                <a:solidFill>
                  <a:srgbClr val="2B3D6C"/>
                </a:solidFill>
                <a:latin typeface="Montserrat" pitchFamily="2" charset="77"/>
              </a:rPr>
            </a:br>
            <a:r>
              <a:rPr lang="fr-FR" b="1" dirty="0">
                <a:solidFill>
                  <a:srgbClr val="2B3D6C"/>
                </a:solidFill>
                <a:latin typeface="Montserrat" pitchFamily="2" charset="77"/>
              </a:rPr>
              <a:t>Quelle est la mission du technicien ?</a:t>
            </a:r>
            <a:br>
              <a:rPr lang="fr-FR" b="1" dirty="0">
                <a:solidFill>
                  <a:srgbClr val="2B3D6C"/>
                </a:solidFill>
                <a:latin typeface="Montserrat" pitchFamily="2" charset="77"/>
              </a:rPr>
            </a:br>
            <a:r>
              <a:rPr lang="fr-FR" dirty="0"/>
              <a:t>art. 131 à 131-8 du CPC. </a:t>
            </a:r>
            <a:br>
              <a:rPr lang="fr-FR" dirty="0"/>
            </a:br>
            <a:endParaRPr lang="fr-FR" dirty="0"/>
          </a:p>
        </p:txBody>
      </p:sp>
      <p:sp>
        <p:nvSpPr>
          <p:cNvPr id="3" name="Espace réservé du contenu 2">
            <a:extLst>
              <a:ext uri="{FF2B5EF4-FFF2-40B4-BE49-F238E27FC236}">
                <a16:creationId xmlns:a16="http://schemas.microsoft.com/office/drawing/2014/main" id="{03350507-0328-ADB2-77E8-3C1AC4861C0C}"/>
              </a:ext>
            </a:extLst>
          </p:cNvPr>
          <p:cNvSpPr>
            <a:spLocks noGrp="1"/>
          </p:cNvSpPr>
          <p:nvPr>
            <p:ph idx="1"/>
          </p:nvPr>
        </p:nvSpPr>
        <p:spPr>
          <a:xfrm>
            <a:off x="838200" y="1654112"/>
            <a:ext cx="10515600" cy="4351338"/>
          </a:xfrm>
        </p:spPr>
        <p:txBody>
          <a:bodyPr>
            <a:normAutofit/>
          </a:bodyPr>
          <a:lstStyle/>
          <a:p>
            <a:pPr marL="0" indent="0">
              <a:buNone/>
            </a:pPr>
            <a:endParaRPr lang="fr-FR" dirty="0"/>
          </a:p>
          <a:p>
            <a:r>
              <a:rPr lang="fr-FR" dirty="0"/>
              <a:t>Le technicien doit accomplir sa mission dans le respect des règles que qui s’imposent à l’expert de Justice :  </a:t>
            </a:r>
            <a:r>
              <a:rPr lang="fr-FR" dirty="0">
                <a:solidFill>
                  <a:schemeClr val="accent1"/>
                </a:solidFill>
              </a:rPr>
              <a:t>agir avec conscience, diligence, impartialité et dans le respect du principe de la contradiction. </a:t>
            </a:r>
          </a:p>
          <a:p>
            <a:r>
              <a:rPr lang="fr-FR" dirty="0"/>
              <a:t>Il appartient au technicien, avant d'accepter sa mission, de révéler toute circonstance susceptible d'affecter son indépendance et son impartialité (131-1) comme pour l’expert de Justice. </a:t>
            </a:r>
          </a:p>
          <a:p>
            <a:r>
              <a:rPr lang="fr-FR" dirty="0"/>
              <a:t>Le technicien ne doit pas porter d’appréciations juridiques (131-2).</a:t>
            </a:r>
          </a:p>
          <a:p>
            <a:pPr marL="0" indent="0">
              <a:buNone/>
            </a:pPr>
            <a:endParaRPr lang="fr-FR" dirty="0"/>
          </a:p>
        </p:txBody>
      </p:sp>
    </p:spTree>
    <p:extLst>
      <p:ext uri="{BB962C8B-B14F-4D97-AF65-F5344CB8AC3E}">
        <p14:creationId xmlns:p14="http://schemas.microsoft.com/office/powerpoint/2010/main" val="2481056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9DECB7-713E-D424-8CDE-B1BC342FDA37}"/>
              </a:ext>
            </a:extLst>
          </p:cNvPr>
          <p:cNvSpPr>
            <a:spLocks noGrp="1"/>
          </p:cNvSpPr>
          <p:nvPr>
            <p:ph type="title"/>
          </p:nvPr>
        </p:nvSpPr>
        <p:spPr/>
        <p:txBody>
          <a:bodyPr/>
          <a:lstStyle/>
          <a:p>
            <a:r>
              <a:rPr lang="fr-FR" b="1" dirty="0">
                <a:solidFill>
                  <a:srgbClr val="2B3D6C"/>
                </a:solidFill>
                <a:latin typeface="Montserrat" pitchFamily="2" charset="77"/>
              </a:rPr>
              <a:t>Déroulement de la mission du  technicien</a:t>
            </a:r>
            <a:endParaRPr lang="fr-FR" dirty="0"/>
          </a:p>
        </p:txBody>
      </p:sp>
      <p:sp>
        <p:nvSpPr>
          <p:cNvPr id="3" name="Espace réservé du contenu 2">
            <a:extLst>
              <a:ext uri="{FF2B5EF4-FFF2-40B4-BE49-F238E27FC236}">
                <a16:creationId xmlns:a16="http://schemas.microsoft.com/office/drawing/2014/main" id="{7E2CD4BD-7163-68F8-DE36-97BFBF0D2032}"/>
              </a:ext>
            </a:extLst>
          </p:cNvPr>
          <p:cNvSpPr>
            <a:spLocks noGrp="1"/>
          </p:cNvSpPr>
          <p:nvPr>
            <p:ph idx="1"/>
          </p:nvPr>
        </p:nvSpPr>
        <p:spPr/>
        <p:txBody>
          <a:bodyPr>
            <a:normAutofit lnSpcReduction="10000"/>
          </a:bodyPr>
          <a:lstStyle/>
          <a:p>
            <a:r>
              <a:rPr lang="fr-FR" dirty="0"/>
              <a:t>A l’issue de ses opérations, le technicien doit rendre un rapport aux parties</a:t>
            </a:r>
          </a:p>
          <a:p>
            <a:r>
              <a:rPr lang="fr-FR" dirty="0"/>
              <a:t>Comme les parties, le technicien peut faire appel à un juge en cas de difficulté. (des précisions sont attendues sur le juge d’appui).</a:t>
            </a:r>
          </a:p>
          <a:p>
            <a:r>
              <a:rPr lang="fr-FR" dirty="0"/>
              <a:t>Si les parties le demandent, le technicien joint à son rapport leurs observations ou réclamations écrites. Il fait mention dans celui-ci des suites données à ces observations ou réclamations. (des précisions sont attendues).</a:t>
            </a:r>
          </a:p>
          <a:p>
            <a:r>
              <a:rPr lang="fr-FR" b="1" dirty="0">
                <a:solidFill>
                  <a:schemeClr val="accent1"/>
                </a:solidFill>
              </a:rPr>
              <a:t>Il convient de retenir que désormais le rapport du technicien encadré par une convention entre avocats vaut rapport d’expertise judiciaire. </a:t>
            </a:r>
          </a:p>
          <a:p>
            <a:pPr marL="0" indent="0">
              <a:buNone/>
            </a:pPr>
            <a:endParaRPr lang="fr-FR" dirty="0"/>
          </a:p>
        </p:txBody>
      </p:sp>
    </p:spTree>
    <p:extLst>
      <p:ext uri="{BB962C8B-B14F-4D97-AF65-F5344CB8AC3E}">
        <p14:creationId xmlns:p14="http://schemas.microsoft.com/office/powerpoint/2010/main" val="4133349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C09A4F-94A8-3A6F-33B9-C1431B2A3B97}"/>
              </a:ext>
            </a:extLst>
          </p:cNvPr>
          <p:cNvSpPr>
            <a:spLocks noGrp="1"/>
          </p:cNvSpPr>
          <p:nvPr>
            <p:ph type="title"/>
          </p:nvPr>
        </p:nvSpPr>
        <p:spPr>
          <a:xfrm>
            <a:off x="838200" y="365126"/>
            <a:ext cx="10515600" cy="1199724"/>
          </a:xfrm>
        </p:spPr>
        <p:txBody>
          <a:bodyPr/>
          <a:lstStyle/>
          <a:p>
            <a:r>
              <a:rPr lang="fr-FR" b="1" dirty="0">
                <a:solidFill>
                  <a:srgbClr val="2B3D6C"/>
                </a:solidFill>
                <a:latin typeface="Montserrat" pitchFamily="2" charset="77"/>
              </a:rPr>
              <a:t>L’experts de Justice et la réforme ?</a:t>
            </a:r>
            <a:endParaRPr lang="fr-FR" dirty="0"/>
          </a:p>
        </p:txBody>
      </p:sp>
      <p:sp>
        <p:nvSpPr>
          <p:cNvPr id="3" name="Espace réservé du contenu 2">
            <a:extLst>
              <a:ext uri="{FF2B5EF4-FFF2-40B4-BE49-F238E27FC236}">
                <a16:creationId xmlns:a16="http://schemas.microsoft.com/office/drawing/2014/main" id="{8062FED1-9513-3730-9B69-BB43D8678EE9}"/>
              </a:ext>
            </a:extLst>
          </p:cNvPr>
          <p:cNvSpPr>
            <a:spLocks noGrp="1"/>
          </p:cNvSpPr>
          <p:nvPr>
            <p:ph idx="1"/>
          </p:nvPr>
        </p:nvSpPr>
        <p:spPr>
          <a:xfrm>
            <a:off x="838200" y="1429699"/>
            <a:ext cx="10515600" cy="4351338"/>
          </a:xfrm>
        </p:spPr>
        <p:txBody>
          <a:bodyPr>
            <a:normAutofit lnSpcReduction="10000"/>
          </a:bodyPr>
          <a:lstStyle/>
          <a:p>
            <a:r>
              <a:rPr lang="fr-FR" dirty="0"/>
              <a:t>Les experts de Justice sont </a:t>
            </a:r>
            <a:r>
              <a:rPr lang="fr-FR" b="1" dirty="0"/>
              <a:t>les techniciens par excellence.</a:t>
            </a:r>
          </a:p>
          <a:p>
            <a:r>
              <a:rPr lang="fr-FR" dirty="0"/>
              <a:t>En plus des connaissances techniques, ils maîtrisent les règles de procédure et bénéficient de l’expérience des contextes litigieux. </a:t>
            </a:r>
          </a:p>
          <a:p>
            <a:r>
              <a:rPr lang="fr-FR" dirty="0"/>
              <a:t>Les avocats devraient naturellement privilégier les experts inscrits sur une liste de Cour d’appel ou sur la liste nationale.</a:t>
            </a:r>
          </a:p>
          <a:p>
            <a:r>
              <a:rPr lang="fr-FR" dirty="0"/>
              <a:t>Les experts de Justice doivent continuer à se former techniquement et les procédures d’expertise. Ils seront choisis pour leur indépendance, impartialité et pour l’excellence de leur expertise. </a:t>
            </a:r>
          </a:p>
          <a:p>
            <a:r>
              <a:rPr lang="fr-FR" b="1" dirty="0"/>
              <a:t>Les experts de la CNEJI devront se positionner afin de répondre aux nouveaux enjeux résultant du décret du 18 juillet 2025. </a:t>
            </a:r>
          </a:p>
        </p:txBody>
      </p:sp>
    </p:spTree>
    <p:extLst>
      <p:ext uri="{BB962C8B-B14F-4D97-AF65-F5344CB8AC3E}">
        <p14:creationId xmlns:p14="http://schemas.microsoft.com/office/powerpoint/2010/main" val="3336002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04FE7B-3263-142B-A165-70FED328E308}"/>
              </a:ext>
            </a:extLst>
          </p:cNvPr>
          <p:cNvSpPr>
            <a:spLocks noGrp="1"/>
          </p:cNvSpPr>
          <p:nvPr>
            <p:ph type="title"/>
          </p:nvPr>
        </p:nvSpPr>
        <p:spPr/>
        <p:txBody>
          <a:bodyPr/>
          <a:lstStyle/>
          <a:p>
            <a:r>
              <a:rPr lang="fr-FR" dirty="0"/>
              <a:t>Références </a:t>
            </a:r>
          </a:p>
        </p:txBody>
      </p:sp>
      <p:sp>
        <p:nvSpPr>
          <p:cNvPr id="3" name="Espace réservé du contenu 2">
            <a:extLst>
              <a:ext uri="{FF2B5EF4-FFF2-40B4-BE49-F238E27FC236}">
                <a16:creationId xmlns:a16="http://schemas.microsoft.com/office/drawing/2014/main" id="{3D6C9B22-C4E8-90AE-E0D1-C922BEED0222}"/>
              </a:ext>
            </a:extLst>
          </p:cNvPr>
          <p:cNvSpPr>
            <a:spLocks noGrp="1"/>
          </p:cNvSpPr>
          <p:nvPr>
            <p:ph idx="1"/>
          </p:nvPr>
        </p:nvSpPr>
        <p:spPr>
          <a:xfrm>
            <a:off x="740664" y="1447673"/>
            <a:ext cx="10515600" cy="4351338"/>
          </a:xfrm>
        </p:spPr>
        <p:txBody>
          <a:bodyPr>
            <a:normAutofit lnSpcReduction="10000"/>
          </a:bodyPr>
          <a:lstStyle/>
          <a:p>
            <a:pPr marL="0" indent="0">
              <a:buNone/>
            </a:pPr>
            <a:r>
              <a:rPr lang="fr-FR" sz="2500" dirty="0"/>
              <a:t>Code civil et Code de procédure civile,</a:t>
            </a:r>
          </a:p>
          <a:p>
            <a:pPr marL="0" indent="0">
              <a:buNone/>
            </a:pPr>
            <a:r>
              <a:rPr lang="fr-FR" sz="2500" dirty="0"/>
              <a:t>Décret n° 78-381 du 20 mars 1978 relatif aux conciliateurs,</a:t>
            </a:r>
          </a:p>
          <a:p>
            <a:pPr marL="0" indent="0">
              <a:buNone/>
            </a:pPr>
            <a:r>
              <a:rPr lang="fr-FR" sz="2500" dirty="0"/>
              <a:t>Décret n° 2017-1457 du 9 octobre 2017 relatif aux médiateurs,</a:t>
            </a:r>
          </a:p>
          <a:p>
            <a:pPr marL="0" indent="0">
              <a:buNone/>
            </a:pPr>
            <a:r>
              <a:rPr lang="fr-FR" sz="2500" dirty="0"/>
              <a:t>Décret n° 2025-660 du 18 juillet 2025, portant réforme de l’instruction conventionnelle et recodification des modes amiables de résolution des différends,</a:t>
            </a:r>
          </a:p>
          <a:p>
            <a:pPr marL="0" indent="0">
              <a:buNone/>
            </a:pPr>
            <a:r>
              <a:rPr lang="fr-FR" sz="2500" dirty="0"/>
              <a:t>Circulaire n° CIV/08/2025 du 19 juillet 2025 de la direction des affaires civiles et du sceau n°NOR:JUSC2520914C.</a:t>
            </a:r>
          </a:p>
          <a:p>
            <a:pPr marL="0" indent="0">
              <a:buNone/>
            </a:pPr>
            <a:endParaRPr lang="fr-FR" sz="2500" dirty="0"/>
          </a:p>
          <a:p>
            <a:pPr marL="0" indent="0" algn="just">
              <a:buNone/>
            </a:pPr>
            <a:r>
              <a:rPr lang="fr-FR" sz="2000" i="1" dirty="0"/>
              <a:t>Remerciements adressés à Monsieur Michel Mallard, Conseiller Honoraire près la Cour de cassation, Monsieur Lucien Simonet, expert de Justice, administrateurs du Centre de formation de l’UCECAAP (Cour d’appel d’Aix en Provence).</a:t>
            </a:r>
          </a:p>
          <a:p>
            <a:endParaRPr lang="fr-FR" dirty="0"/>
          </a:p>
        </p:txBody>
      </p:sp>
    </p:spTree>
    <p:extLst>
      <p:ext uri="{BB962C8B-B14F-4D97-AF65-F5344CB8AC3E}">
        <p14:creationId xmlns:p14="http://schemas.microsoft.com/office/powerpoint/2010/main" val="1443476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85B6CD-FC42-C146-5E24-EBAF6E9181A0}"/>
              </a:ext>
            </a:extLst>
          </p:cNvPr>
          <p:cNvSpPr>
            <a:spLocks noGrp="1"/>
          </p:cNvSpPr>
          <p:nvPr>
            <p:ph type="title"/>
          </p:nvPr>
        </p:nvSpPr>
        <p:spPr>
          <a:xfrm>
            <a:off x="841248" y="1328928"/>
            <a:ext cx="5254752" cy="5529072"/>
          </a:xfrm>
        </p:spPr>
        <p:txBody>
          <a:bodyPr>
            <a:normAutofit fontScale="90000"/>
          </a:bodyPr>
          <a:lstStyle/>
          <a:p>
            <a:br>
              <a:rPr lang="fr-FR" sz="2200" b="1" kern="0" spc="-1" dirty="0"/>
            </a:br>
            <a:br>
              <a:rPr lang="fr-FR" sz="2200" b="1" kern="0" spc="-1" dirty="0"/>
            </a:br>
            <a:br>
              <a:rPr lang="fr-FR" sz="2200" b="1" kern="0" spc="-1" dirty="0"/>
            </a:br>
            <a:br>
              <a:rPr lang="fr-FR" sz="2200" b="1" kern="0" spc="-1" dirty="0"/>
            </a:br>
            <a:br>
              <a:rPr lang="fr-FR" sz="2200" b="1" kern="0" spc="-1" dirty="0"/>
            </a:br>
            <a:br>
              <a:rPr lang="fr-FR" sz="2200" b="1" kern="0" spc="-1" dirty="0"/>
            </a:br>
            <a:r>
              <a:rPr lang="fr-FR" sz="2800" b="1" kern="0" spc="-1" dirty="0"/>
              <a:t>Le Décret du 18 Janvier 2025 vient clarifier et encadrer les modes amiables de résolution des différends.</a:t>
            </a:r>
            <a:br>
              <a:rPr lang="fr-FR" sz="2000" b="1" kern="0" spc="-1" dirty="0"/>
            </a:br>
            <a:br>
              <a:rPr lang="fr-FR" sz="2000" b="1" kern="0" spc="-1" dirty="0"/>
            </a:br>
            <a:r>
              <a:rPr lang="fr-FR" sz="2000" b="1" dirty="0">
                <a:solidFill>
                  <a:srgbClr val="2B3D6C"/>
                </a:solidFill>
                <a:latin typeface="Montserrat" pitchFamily="2" charset="77"/>
              </a:rPr>
              <a:t>Principe</a:t>
            </a:r>
            <a:br>
              <a:rPr lang="fr-FR" sz="2000" b="1" dirty="0">
                <a:solidFill>
                  <a:srgbClr val="2B3D6C"/>
                </a:solidFill>
                <a:latin typeface="Montserrat" pitchFamily="2" charset="77"/>
              </a:rPr>
            </a:br>
            <a:br>
              <a:rPr lang="fr-FR" sz="2000" b="1" dirty="0">
                <a:solidFill>
                  <a:srgbClr val="2B3D6C"/>
                </a:solidFill>
                <a:latin typeface="Montserrat" pitchFamily="2" charset="77"/>
              </a:rPr>
            </a:br>
            <a:r>
              <a:rPr lang="fr-FR" sz="2800" b="1" kern="0" spc="-1" dirty="0"/>
              <a:t>L’instruction conventionnelle devient la règle, l’instruction judiciaire devient l’exception.</a:t>
            </a:r>
            <a:br>
              <a:rPr lang="fr-FR" sz="2800" b="1" kern="0" spc="-1" dirty="0"/>
            </a:br>
            <a:br>
              <a:rPr lang="fr-FR" sz="2800" b="1" kern="0" spc="-1" dirty="0"/>
            </a:br>
            <a:r>
              <a:rPr lang="fr-FR" sz="2200" b="1" kern="0" spc="-1" dirty="0"/>
              <a:t>(article 127, al. 1 du code de procédure civile). </a:t>
            </a:r>
            <a:br>
              <a:rPr lang="fr-FR" sz="2200" b="1" kern="0" spc="-1" dirty="0"/>
            </a:br>
            <a:br>
              <a:rPr lang="fr-FR" sz="2200" b="1" kern="0" spc="-1" dirty="0"/>
            </a:br>
            <a:br>
              <a:rPr lang="fr-FR" sz="2800" dirty="0"/>
            </a:br>
            <a:br>
              <a:rPr lang="fr-FR" sz="2800" b="1" kern="0" spc="-1" dirty="0"/>
            </a:br>
            <a:br>
              <a:rPr lang="fr-FR" sz="2800" b="1" kern="0" spc="-1" dirty="0"/>
            </a:br>
            <a:br>
              <a:rPr lang="fr-FR" sz="2200" b="1" kern="0" spc="-1" dirty="0"/>
            </a:br>
            <a:br>
              <a:rPr lang="fr-FR" sz="2200" kern="0" spc="-1" dirty="0"/>
            </a:br>
            <a:br>
              <a:rPr lang="fr-FR" b="1" dirty="0">
                <a:solidFill>
                  <a:srgbClr val="2B3D6C"/>
                </a:solidFill>
                <a:latin typeface="Montserrat" pitchFamily="2" charset="77"/>
              </a:rPr>
            </a:br>
            <a:endParaRPr lang="fr-FR" b="1" dirty="0">
              <a:solidFill>
                <a:srgbClr val="2B3D6C"/>
              </a:solidFill>
              <a:latin typeface="Montserrat" pitchFamily="2" charset="77"/>
            </a:endParaRPr>
          </a:p>
        </p:txBody>
      </p:sp>
      <p:pic>
        <p:nvPicPr>
          <p:cNvPr id="5" name="Espace réservé du contenu 4" descr="Une image contenant texte, capture d’écran, conception&#10;&#10;Le contenu généré par l’IA peut être incorrect.">
            <a:extLst>
              <a:ext uri="{FF2B5EF4-FFF2-40B4-BE49-F238E27FC236}">
                <a16:creationId xmlns:a16="http://schemas.microsoft.com/office/drawing/2014/main" id="{DF411749-737B-17CF-72AF-51C0FADE1FC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54663"/>
          <a:stretch>
            <a:fillRect/>
          </a:stretch>
        </p:blipFill>
        <p:spPr>
          <a:xfrm>
            <a:off x="6664568" y="0"/>
            <a:ext cx="5527431" cy="6858000"/>
          </a:xfrm>
        </p:spPr>
      </p:pic>
    </p:spTree>
    <p:extLst>
      <p:ext uri="{BB962C8B-B14F-4D97-AF65-F5344CB8AC3E}">
        <p14:creationId xmlns:p14="http://schemas.microsoft.com/office/powerpoint/2010/main" val="779724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D5DB06-9C84-784A-E474-6C885E979A9A}"/>
              </a:ext>
            </a:extLst>
          </p:cNvPr>
          <p:cNvSpPr>
            <a:spLocks noGrp="1"/>
          </p:cNvSpPr>
          <p:nvPr>
            <p:ph type="title"/>
          </p:nvPr>
        </p:nvSpPr>
        <p:spPr/>
        <p:txBody>
          <a:bodyPr/>
          <a:lstStyle/>
          <a:p>
            <a:r>
              <a:rPr lang="fr-FR" b="1" dirty="0">
                <a:solidFill>
                  <a:srgbClr val="2B3D6C"/>
                </a:solidFill>
                <a:latin typeface="Montserrat" pitchFamily="2" charset="77"/>
              </a:rPr>
              <a:t>Objectif de la réforme </a:t>
            </a:r>
            <a:endParaRPr lang="fr-FR" dirty="0"/>
          </a:p>
        </p:txBody>
      </p:sp>
      <p:sp>
        <p:nvSpPr>
          <p:cNvPr id="3" name="Espace réservé du contenu 2">
            <a:extLst>
              <a:ext uri="{FF2B5EF4-FFF2-40B4-BE49-F238E27FC236}">
                <a16:creationId xmlns:a16="http://schemas.microsoft.com/office/drawing/2014/main" id="{DF4C5988-BFA6-327A-37CB-7E7F2F92BB81}"/>
              </a:ext>
            </a:extLst>
          </p:cNvPr>
          <p:cNvSpPr>
            <a:spLocks noGrp="1"/>
          </p:cNvSpPr>
          <p:nvPr>
            <p:ph idx="1"/>
          </p:nvPr>
        </p:nvSpPr>
        <p:spPr>
          <a:xfrm>
            <a:off x="774192" y="1411097"/>
            <a:ext cx="10515600" cy="4351338"/>
          </a:xfrm>
        </p:spPr>
        <p:txBody>
          <a:bodyPr>
            <a:normAutofit lnSpcReduction="10000"/>
          </a:bodyPr>
          <a:lstStyle/>
          <a:p>
            <a:pPr marL="0" indent="0">
              <a:buNone/>
            </a:pPr>
            <a:r>
              <a:rPr lang="fr-FR" b="1" dirty="0"/>
              <a:t>Privilégier et orienter les parties vers la voie amiable la plus adaptée. </a:t>
            </a:r>
          </a:p>
          <a:p>
            <a:pPr marL="0" indent="0">
              <a:buNone/>
            </a:pPr>
            <a:r>
              <a:rPr lang="fr-FR" dirty="0"/>
              <a:t>Les parties peuvent à tout moment convenir de résoudre à l'amiable tout ou partie du litige.</a:t>
            </a:r>
            <a:r>
              <a:rPr lang="fr-FR" b="1" dirty="0"/>
              <a:t> (art 21 du CPC).</a:t>
            </a:r>
          </a:p>
          <a:p>
            <a:pPr marL="0" indent="0">
              <a:buNone/>
            </a:pPr>
            <a:endParaRPr lang="fr-FR" b="1" dirty="0"/>
          </a:p>
          <a:p>
            <a:pPr marL="0" indent="0">
              <a:buNone/>
            </a:pPr>
            <a:r>
              <a:rPr lang="fr-FR" sz="3500" b="1" dirty="0">
                <a:solidFill>
                  <a:srgbClr val="2B3D6C"/>
                </a:solidFill>
                <a:latin typeface="Montserrat" pitchFamily="2" charset="77"/>
              </a:rPr>
              <a:t>Les modes amiables à distinguer :</a:t>
            </a:r>
          </a:p>
          <a:p>
            <a:pPr>
              <a:buFont typeface="Wingdings" panose="05000000000000000000" pitchFamily="2" charset="2"/>
              <a:buChar char="§"/>
            </a:pPr>
            <a:r>
              <a:rPr lang="fr-FR" b="1" kern="0" spc="-1" dirty="0">
                <a:solidFill>
                  <a:schemeClr val="accent1"/>
                </a:solidFill>
              </a:rPr>
              <a:t>La conciliation </a:t>
            </a:r>
          </a:p>
          <a:p>
            <a:pPr>
              <a:buFont typeface="Wingdings" panose="05000000000000000000" pitchFamily="2" charset="2"/>
              <a:buChar char="§"/>
            </a:pPr>
            <a:r>
              <a:rPr lang="fr-FR" b="1" kern="0" spc="-1" dirty="0">
                <a:solidFill>
                  <a:schemeClr val="accent1"/>
                </a:solidFill>
              </a:rPr>
              <a:t>La médiation conventionnelle et judiciaire.</a:t>
            </a:r>
          </a:p>
          <a:p>
            <a:pPr>
              <a:buFont typeface="Wingdings" panose="05000000000000000000" pitchFamily="2" charset="2"/>
              <a:buChar char="§"/>
            </a:pPr>
            <a:r>
              <a:rPr lang="fr-FR" b="1" dirty="0">
                <a:solidFill>
                  <a:schemeClr val="accent1"/>
                </a:solidFill>
              </a:rPr>
              <a:t>La procédure participative désormais encadrée par un acte d’avocats dans une forme simplifiée.</a:t>
            </a:r>
          </a:p>
        </p:txBody>
      </p:sp>
    </p:spTree>
    <p:extLst>
      <p:ext uri="{BB962C8B-B14F-4D97-AF65-F5344CB8AC3E}">
        <p14:creationId xmlns:p14="http://schemas.microsoft.com/office/powerpoint/2010/main" val="2402872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870602-63F4-AACE-BC7C-8528762A3F14}"/>
              </a:ext>
            </a:extLst>
          </p:cNvPr>
          <p:cNvSpPr>
            <a:spLocks noGrp="1"/>
          </p:cNvSpPr>
          <p:nvPr>
            <p:ph type="title"/>
          </p:nvPr>
        </p:nvSpPr>
        <p:spPr/>
        <p:txBody>
          <a:bodyPr/>
          <a:lstStyle/>
          <a:p>
            <a:r>
              <a:rPr lang="fr-FR" b="1" kern="0" spc="-1" dirty="0">
                <a:solidFill>
                  <a:schemeClr val="accent1"/>
                </a:solidFill>
              </a:rPr>
              <a:t>Distinction entre Conciliation et Médiation </a:t>
            </a:r>
            <a:endParaRPr lang="fr-FR" dirty="0"/>
          </a:p>
        </p:txBody>
      </p:sp>
      <p:sp>
        <p:nvSpPr>
          <p:cNvPr id="3" name="Espace réservé du contenu 2">
            <a:extLst>
              <a:ext uri="{FF2B5EF4-FFF2-40B4-BE49-F238E27FC236}">
                <a16:creationId xmlns:a16="http://schemas.microsoft.com/office/drawing/2014/main" id="{1AF092FF-C0E0-4355-13B4-5407C7EF7033}"/>
              </a:ext>
            </a:extLst>
          </p:cNvPr>
          <p:cNvSpPr>
            <a:spLocks noGrp="1"/>
          </p:cNvSpPr>
          <p:nvPr>
            <p:ph idx="1"/>
          </p:nvPr>
        </p:nvSpPr>
        <p:spPr/>
        <p:txBody>
          <a:bodyPr>
            <a:normAutofit/>
          </a:bodyPr>
          <a:lstStyle/>
          <a:p>
            <a:r>
              <a:rPr lang="fr-FR" b="1" dirty="0">
                <a:solidFill>
                  <a:schemeClr val="accent1"/>
                </a:solidFill>
              </a:rPr>
              <a:t>La conciliation </a:t>
            </a:r>
            <a:r>
              <a:rPr lang="fr-FR" dirty="0"/>
              <a:t>est conduite par un juge ou un </a:t>
            </a:r>
            <a:r>
              <a:rPr lang="fr-FR" b="1" dirty="0"/>
              <a:t>conciliateur de justice </a:t>
            </a:r>
            <a:r>
              <a:rPr lang="fr-FR" dirty="0"/>
              <a:t>qui est un tiers bénévole (décret n°78-381 du 20/03/1978)-(art.1530-1 du CPC).</a:t>
            </a:r>
          </a:p>
          <a:p>
            <a:r>
              <a:rPr lang="fr-FR" b="1" dirty="0">
                <a:solidFill>
                  <a:schemeClr val="accent1"/>
                </a:solidFill>
              </a:rPr>
              <a:t>La médiation </a:t>
            </a:r>
            <a:r>
              <a:rPr lang="fr-FR" dirty="0"/>
              <a:t>est menée par un </a:t>
            </a:r>
            <a:r>
              <a:rPr lang="fr-FR" b="1" dirty="0"/>
              <a:t>médiateur, </a:t>
            </a:r>
            <a:r>
              <a:rPr lang="fr-FR" dirty="0"/>
              <a:t>tiers</a:t>
            </a:r>
            <a:r>
              <a:rPr lang="fr-FR" b="1" dirty="0"/>
              <a:t> </a:t>
            </a:r>
            <a:r>
              <a:rPr lang="fr-FR" dirty="0"/>
              <a:t>rémunéré par les parties.</a:t>
            </a:r>
            <a:r>
              <a:rPr lang="fr-FR" b="1" dirty="0"/>
              <a:t> </a:t>
            </a:r>
            <a:r>
              <a:rPr lang="fr-FR" dirty="0"/>
              <a:t>(décret 96-652 du 22/07/96 et décret 2017-1457 du 09/10/2017). Le médiateur est une personne physique ou morale, inscrite sur la liste de la Cour d’appel répondant à certaines obligations dont celle de justifier d’une formation ou d’une expérience adaptée à la pratique de la médiation (art. 1530-2 du CPC). </a:t>
            </a:r>
          </a:p>
        </p:txBody>
      </p:sp>
    </p:spTree>
    <p:extLst>
      <p:ext uri="{BB962C8B-B14F-4D97-AF65-F5344CB8AC3E}">
        <p14:creationId xmlns:p14="http://schemas.microsoft.com/office/powerpoint/2010/main" val="2881900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454097-7AE3-AD67-4AA1-F8025824AA01}"/>
              </a:ext>
            </a:extLst>
          </p:cNvPr>
          <p:cNvSpPr>
            <a:spLocks noGrp="1"/>
          </p:cNvSpPr>
          <p:nvPr>
            <p:ph type="title"/>
          </p:nvPr>
        </p:nvSpPr>
        <p:spPr>
          <a:xfrm>
            <a:off x="838200" y="681037"/>
            <a:ext cx="10515600" cy="1325563"/>
          </a:xfrm>
        </p:spPr>
        <p:txBody>
          <a:bodyPr>
            <a:normAutofit/>
          </a:bodyPr>
          <a:lstStyle/>
          <a:p>
            <a:br>
              <a:rPr lang="fr-FR" dirty="0"/>
            </a:br>
            <a:endParaRPr lang="fr-FR" dirty="0"/>
          </a:p>
        </p:txBody>
      </p:sp>
      <p:sp>
        <p:nvSpPr>
          <p:cNvPr id="3" name="Espace réservé du contenu 2">
            <a:extLst>
              <a:ext uri="{FF2B5EF4-FFF2-40B4-BE49-F238E27FC236}">
                <a16:creationId xmlns:a16="http://schemas.microsoft.com/office/drawing/2014/main" id="{379673CA-2761-BB3F-9626-E5E71B317402}"/>
              </a:ext>
            </a:extLst>
          </p:cNvPr>
          <p:cNvSpPr>
            <a:spLocks noGrp="1"/>
          </p:cNvSpPr>
          <p:nvPr>
            <p:ph idx="1"/>
          </p:nvPr>
        </p:nvSpPr>
        <p:spPr>
          <a:xfrm>
            <a:off x="838200" y="1253331"/>
            <a:ext cx="10515600" cy="4351338"/>
          </a:xfrm>
        </p:spPr>
        <p:txBody>
          <a:bodyPr/>
          <a:lstStyle/>
          <a:p>
            <a:pPr marL="0" indent="0" algn="just">
              <a:buNone/>
            </a:pPr>
            <a:r>
              <a:rPr lang="fr-FR" b="1" dirty="0">
                <a:solidFill>
                  <a:schemeClr val="accent1"/>
                </a:solidFill>
              </a:rPr>
              <a:t>Le technicien n’est pas médiateur</a:t>
            </a:r>
          </a:p>
          <a:p>
            <a:pPr marL="0" indent="0" algn="just">
              <a:buNone/>
            </a:pPr>
            <a:r>
              <a:rPr lang="fr-FR" dirty="0"/>
              <a:t>Le médiateur (média-médium = milieu) est un facilitateur qui doit favoriser un rapprochement entre les parties. </a:t>
            </a:r>
          </a:p>
          <a:p>
            <a:pPr marL="0" indent="0" algn="just">
              <a:buNone/>
            </a:pPr>
            <a:r>
              <a:rPr lang="fr-FR" b="1" dirty="0"/>
              <a:t>Le médiateur ne propose pas de solutions aux parties, mais peut aller au-delà du différend pour lequel il intervient, afin de faciliter un rapprochement entre les parties. </a:t>
            </a:r>
          </a:p>
          <a:p>
            <a:pPr marL="0" indent="0" algn="just">
              <a:buNone/>
            </a:pPr>
            <a:r>
              <a:rPr lang="fr-FR" b="1" dirty="0">
                <a:solidFill>
                  <a:schemeClr val="accent1"/>
                </a:solidFill>
              </a:rPr>
              <a:t>C’est la différence avec le technicien qui est spécialisé dans son domaine de compétence et dont la mission est d’apporter aux parties des solutions techniques (non juridiques). </a:t>
            </a:r>
          </a:p>
          <a:p>
            <a:endParaRPr lang="fr-FR" dirty="0"/>
          </a:p>
        </p:txBody>
      </p:sp>
    </p:spTree>
    <p:extLst>
      <p:ext uri="{BB962C8B-B14F-4D97-AF65-F5344CB8AC3E}">
        <p14:creationId xmlns:p14="http://schemas.microsoft.com/office/powerpoint/2010/main" val="2908646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F5DBA-5B4B-50D6-1FE4-D28FDFFB6A0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BB94288-D765-816D-D8BB-CC5CE158B559}"/>
              </a:ext>
            </a:extLst>
          </p:cNvPr>
          <p:cNvSpPr>
            <a:spLocks noGrp="1"/>
          </p:cNvSpPr>
          <p:nvPr>
            <p:ph type="title"/>
          </p:nvPr>
        </p:nvSpPr>
        <p:spPr>
          <a:xfrm>
            <a:off x="932467" y="186015"/>
            <a:ext cx="10721977" cy="5217257"/>
          </a:xfrm>
        </p:spPr>
        <p:txBody>
          <a:bodyPr>
            <a:noAutofit/>
          </a:bodyPr>
          <a:lstStyle/>
          <a:p>
            <a:pPr marL="342900" indent="-342900">
              <a:buFont typeface="Wingdings" panose="05000000000000000000" pitchFamily="2" charset="2"/>
              <a:buChar char="§"/>
            </a:pP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r>
              <a:rPr lang="fr-FR" sz="2500" b="1" dirty="0">
                <a:solidFill>
                  <a:srgbClr val="0070C0"/>
                </a:solidFill>
                <a:latin typeface="Montserrat" pitchFamily="2" charset="77"/>
              </a:rPr>
              <a:t>Abrogation de l’article 240 du CPC</a:t>
            </a:r>
            <a:br>
              <a:rPr lang="fr-FR" sz="2500" b="1" dirty="0">
                <a:solidFill>
                  <a:srgbClr val="2B3D6C"/>
                </a:solidFill>
                <a:latin typeface="Montserrat" pitchFamily="2" charset="77"/>
              </a:rPr>
            </a:br>
            <a:r>
              <a:rPr lang="fr-FR" sz="2500" b="1" dirty="0"/>
              <a:t>L’article 240 du CPC interdisait au juge de donner mission à un technicien de concilier les parties, </a:t>
            </a:r>
            <a:r>
              <a:rPr lang="fr-FR" sz="2500" b="1" u="sng" dirty="0"/>
              <a:t>car il n’appartenait qu’au juge de concilier les parties</a:t>
            </a:r>
            <a:r>
              <a:rPr lang="fr-FR" sz="2500" b="1" dirty="0"/>
              <a:t>.</a:t>
            </a:r>
            <a:br>
              <a:rPr lang="fr-FR" sz="2500" b="1" dirty="0"/>
            </a:br>
            <a:br>
              <a:rPr lang="fr-FR" sz="2500" b="1" dirty="0"/>
            </a:br>
            <a:r>
              <a:rPr lang="fr-FR" sz="2500" u="sng" dirty="0"/>
              <a:t>Avec l’abrogation de l’article 240, le technicien </a:t>
            </a:r>
            <a:r>
              <a:rPr lang="fr-FR" sz="2500" i="1" u="sng" dirty="0"/>
              <a:t>devrait pouvoir concilier les parties</a:t>
            </a:r>
            <a:r>
              <a:rPr lang="fr-FR" sz="2500" u="sng" dirty="0"/>
              <a:t>, mais cela reste incertain</a:t>
            </a:r>
            <a:r>
              <a:rPr lang="fr-FR" sz="2500" dirty="0"/>
              <a:t>.</a:t>
            </a:r>
            <a:br>
              <a:rPr lang="fr-FR" sz="2500" dirty="0"/>
            </a:br>
            <a:r>
              <a:rPr lang="fr-FR" sz="2500" dirty="0"/>
              <a:t>- Les missions ne mentionneront sans doute pas cette faculté.</a:t>
            </a:r>
            <a:br>
              <a:rPr lang="fr-FR" sz="2500" dirty="0"/>
            </a:br>
            <a:r>
              <a:rPr lang="fr-FR" sz="2500" dirty="0"/>
              <a:t>- En l’état actuel, les modalités restent imprécises.</a:t>
            </a:r>
            <a:br>
              <a:rPr lang="fr-FR" sz="2500" dirty="0"/>
            </a:br>
            <a:br>
              <a:rPr lang="fr-FR" sz="2500" dirty="0"/>
            </a:br>
            <a:r>
              <a:rPr lang="fr-FR" sz="2500" b="1" dirty="0"/>
              <a:t>La réforme permet au juge de concilier les parties et </a:t>
            </a:r>
            <a:r>
              <a:rPr lang="fr-FR" sz="2500" dirty="0"/>
              <a:t>« </a:t>
            </a:r>
            <a:r>
              <a:rPr lang="fr-FR" sz="2500" i="1" dirty="0"/>
              <a:t>de déterminer  avec elles le mode de résolution du litige le plus adapté. Les parties pouvant à tout moment convenir de résoudre à l’amiable tout ou partie de leur litige ». </a:t>
            </a:r>
            <a:br>
              <a:rPr lang="fr-FR" sz="2500" dirty="0"/>
            </a:br>
            <a:br>
              <a:rPr lang="fr-FR" sz="2500" dirty="0"/>
            </a:br>
            <a:br>
              <a:rPr lang="fr-FR" sz="2500" b="1" dirty="0"/>
            </a:br>
            <a:r>
              <a:rPr lang="fr-FR" sz="2500" dirty="0"/>
              <a:t>	</a:t>
            </a: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br>
              <a:rPr lang="fr-FR" sz="2500" b="1" dirty="0">
                <a:solidFill>
                  <a:srgbClr val="2B3D6C"/>
                </a:solidFill>
                <a:latin typeface="Montserrat" pitchFamily="2" charset="77"/>
              </a:rPr>
            </a:br>
            <a:endParaRPr lang="fr-FR" sz="2500" b="1" dirty="0">
              <a:solidFill>
                <a:srgbClr val="2B3D6C"/>
              </a:solidFill>
              <a:latin typeface="Montserrat" pitchFamily="2" charset="77"/>
            </a:endParaRPr>
          </a:p>
        </p:txBody>
      </p:sp>
      <p:pic>
        <p:nvPicPr>
          <p:cNvPr id="5" name="Espace réservé du contenu 4" descr="Une image contenant capture d’écran, texte, Graphique, conception&#10;&#10;Le contenu généré par l’IA peut être incorrect.">
            <a:extLst>
              <a:ext uri="{FF2B5EF4-FFF2-40B4-BE49-F238E27FC236}">
                <a16:creationId xmlns:a16="http://schemas.microsoft.com/office/drawing/2014/main" id="{8453C093-8D0B-EB92-BCF7-9AD3C685D70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86667"/>
          <a:stretch>
            <a:fillRect/>
          </a:stretch>
        </p:blipFill>
        <p:spPr>
          <a:xfrm>
            <a:off x="0" y="5943600"/>
            <a:ext cx="12192000" cy="914400"/>
          </a:xfrm>
        </p:spPr>
      </p:pic>
    </p:spTree>
    <p:extLst>
      <p:ext uri="{BB962C8B-B14F-4D97-AF65-F5344CB8AC3E}">
        <p14:creationId xmlns:p14="http://schemas.microsoft.com/office/powerpoint/2010/main" val="2729028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491DFE-9A66-F153-ABEF-0EEE5D8969C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73C0252A-803E-49DF-65CF-9248A6ED6497}"/>
              </a:ext>
            </a:extLst>
          </p:cNvPr>
          <p:cNvSpPr>
            <a:spLocks noGrp="1"/>
          </p:cNvSpPr>
          <p:nvPr>
            <p:ph idx="1"/>
          </p:nvPr>
        </p:nvSpPr>
        <p:spPr/>
        <p:txBody>
          <a:bodyPr/>
          <a:lstStyle/>
          <a:p>
            <a:r>
              <a:rPr lang="fr-FR" b="1" dirty="0"/>
              <a:t>La conciliation n’est pas un exercice aisé</a:t>
            </a:r>
            <a:r>
              <a:rPr lang="fr-FR" dirty="0"/>
              <a:t> pour un technicien qui doit rester neutre et impartial dans le cadre des missions confiées. (particulièrement si la conciliation échoue).</a:t>
            </a:r>
          </a:p>
          <a:p>
            <a:pPr marL="0" indent="0">
              <a:buNone/>
            </a:pPr>
            <a:br>
              <a:rPr lang="fr-FR" dirty="0"/>
            </a:br>
            <a:r>
              <a:rPr lang="fr-FR" b="1" dirty="0"/>
              <a:t>Le technicien malgré les hypothèses mentionnées dans la circulaire ne pourra « s’improviser » conciliateur.</a:t>
            </a:r>
            <a:endParaRPr lang="fr-FR" dirty="0"/>
          </a:p>
        </p:txBody>
      </p:sp>
    </p:spTree>
    <p:extLst>
      <p:ext uri="{BB962C8B-B14F-4D97-AF65-F5344CB8AC3E}">
        <p14:creationId xmlns:p14="http://schemas.microsoft.com/office/powerpoint/2010/main" val="1415051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4ED75E-F816-F574-89DD-C418B59B8E0D}"/>
              </a:ext>
            </a:extLst>
          </p:cNvPr>
          <p:cNvSpPr>
            <a:spLocks noGrp="1"/>
          </p:cNvSpPr>
          <p:nvPr>
            <p:ph type="title"/>
          </p:nvPr>
        </p:nvSpPr>
        <p:spPr>
          <a:xfrm>
            <a:off x="838200" y="365125"/>
            <a:ext cx="10515600" cy="1460500"/>
          </a:xfrm>
        </p:spPr>
        <p:txBody>
          <a:bodyPr>
            <a:normAutofit fontScale="90000"/>
          </a:bodyPr>
          <a:lstStyle/>
          <a:p>
            <a:r>
              <a:rPr lang="fr-FR" sz="2800" dirty="0"/>
              <a:t>Pour information ce qui dit actuellement la circulaire n° CIV/08/2025 du 19 juillet 2025 de la direction des Affaires Civiles et du Sceau</a:t>
            </a:r>
            <a:br>
              <a:rPr lang="fr-FR" dirty="0"/>
            </a:br>
            <a:endParaRPr lang="fr-FR" dirty="0"/>
          </a:p>
        </p:txBody>
      </p:sp>
      <p:sp>
        <p:nvSpPr>
          <p:cNvPr id="3" name="Espace réservé du contenu 2">
            <a:extLst>
              <a:ext uri="{FF2B5EF4-FFF2-40B4-BE49-F238E27FC236}">
                <a16:creationId xmlns:a16="http://schemas.microsoft.com/office/drawing/2014/main" id="{28E7B248-9AB5-5A4D-14C1-05450B8ABE17}"/>
              </a:ext>
            </a:extLst>
          </p:cNvPr>
          <p:cNvSpPr>
            <a:spLocks noGrp="1"/>
          </p:cNvSpPr>
          <p:nvPr>
            <p:ph idx="1"/>
          </p:nvPr>
        </p:nvSpPr>
        <p:spPr/>
        <p:txBody>
          <a:bodyPr>
            <a:normAutofit fontScale="92500"/>
          </a:bodyPr>
          <a:lstStyle/>
          <a:p>
            <a:pPr marL="0" indent="0" algn="just">
              <a:buNone/>
            </a:pPr>
            <a:r>
              <a:rPr lang="fr-FR" dirty="0"/>
              <a:t> </a:t>
            </a:r>
            <a:r>
              <a:rPr lang="fr-FR" b="1" dirty="0"/>
              <a:t>Médiation conventionnelle : </a:t>
            </a:r>
            <a:r>
              <a:rPr lang="fr-FR" dirty="0"/>
              <a:t>Après le pré-rapport ou la fin des opérations d’expertise, les parties peuvent choisir de recourir à une médiation en désignant l’expert comme médiateur, s’il remplit les conditions de l’article 1530-3. Les règles applicables sont celles de la médiation conventionnelle.</a:t>
            </a:r>
          </a:p>
          <a:p>
            <a:pPr marL="0" indent="0" algn="just">
              <a:buNone/>
            </a:pPr>
            <a:r>
              <a:rPr lang="fr-FR" b="1" dirty="0"/>
              <a:t>Médiation judiciaire : </a:t>
            </a:r>
            <a:r>
              <a:rPr lang="fr-FR" dirty="0"/>
              <a:t>Le juge peut désigner l’expert comme médiateur, sous réserve qu’il satisfasse aux conditions de l’article 1530-3. Dans ce cas, les règles de la médiation judiciaire s’appliquent.</a:t>
            </a:r>
          </a:p>
          <a:p>
            <a:pPr marL="0" indent="0" algn="just">
              <a:buNone/>
            </a:pPr>
            <a:r>
              <a:rPr lang="fr-FR" b="1" dirty="0"/>
              <a:t>Conciliation non réglementée : </a:t>
            </a:r>
            <a:r>
              <a:rPr lang="fr-FR" dirty="0"/>
              <a:t>Si l’expert n’est pas désigné médiateur, il peut tout de même concilier les parties selon un processus libre, non encadré par le code de procédure civile. L’accord obtenu peut être homologué s’il respecte les exigences de l’article 1541-1 du CPC. </a:t>
            </a:r>
          </a:p>
        </p:txBody>
      </p:sp>
    </p:spTree>
    <p:extLst>
      <p:ext uri="{BB962C8B-B14F-4D97-AF65-F5344CB8AC3E}">
        <p14:creationId xmlns:p14="http://schemas.microsoft.com/office/powerpoint/2010/main" val="229667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E5DE0C-0B06-6394-8782-863BD9BD6260}"/>
              </a:ext>
            </a:extLst>
          </p:cNvPr>
          <p:cNvSpPr>
            <a:spLocks noGrp="1"/>
          </p:cNvSpPr>
          <p:nvPr>
            <p:ph type="title"/>
          </p:nvPr>
        </p:nvSpPr>
        <p:spPr>
          <a:xfrm>
            <a:off x="838199" y="365126"/>
            <a:ext cx="10709635" cy="860360"/>
          </a:xfrm>
        </p:spPr>
        <p:txBody>
          <a:bodyPr>
            <a:noAutofit/>
          </a:bodyPr>
          <a:lstStyle/>
          <a:p>
            <a:r>
              <a:rPr lang="fr-FR" sz="3000" b="1" dirty="0">
                <a:solidFill>
                  <a:schemeClr val="accent1"/>
                </a:solidFill>
              </a:rPr>
              <a:t>La procédure participative désormais encadrée par un acte d’avocat. </a:t>
            </a:r>
            <a:r>
              <a:rPr lang="fr-FR" sz="3000" b="1" dirty="0">
                <a:solidFill>
                  <a:srgbClr val="0070C0"/>
                </a:solidFill>
              </a:rPr>
              <a:t>Le recours à un technicien </a:t>
            </a:r>
          </a:p>
        </p:txBody>
      </p:sp>
      <p:sp>
        <p:nvSpPr>
          <p:cNvPr id="3" name="Espace réservé du contenu 2">
            <a:extLst>
              <a:ext uri="{FF2B5EF4-FFF2-40B4-BE49-F238E27FC236}">
                <a16:creationId xmlns:a16="http://schemas.microsoft.com/office/drawing/2014/main" id="{457EC9ED-1BB9-9330-6186-47E015750AE6}"/>
              </a:ext>
            </a:extLst>
          </p:cNvPr>
          <p:cNvSpPr>
            <a:spLocks noGrp="1"/>
          </p:cNvSpPr>
          <p:nvPr>
            <p:ph idx="1"/>
          </p:nvPr>
        </p:nvSpPr>
        <p:spPr>
          <a:xfrm>
            <a:off x="838200" y="1404594"/>
            <a:ext cx="10515600" cy="4351338"/>
          </a:xfrm>
        </p:spPr>
        <p:txBody>
          <a:bodyPr>
            <a:normAutofit/>
          </a:bodyPr>
          <a:lstStyle/>
          <a:p>
            <a:r>
              <a:rPr lang="fr-FR" dirty="0"/>
              <a:t>Au cours d’une instruction conventionnelle ou d’une instruction judiciaire, les parties peuvent convenir de faire appel à un technicien choisi par elles d’un commun accord. </a:t>
            </a:r>
          </a:p>
          <a:p>
            <a:r>
              <a:rPr lang="fr-FR" dirty="0"/>
              <a:t>Les avocats des parties encadrent la mission du technicien, les délais, les modalités, la rémunération du technicien. </a:t>
            </a:r>
            <a:r>
              <a:rPr lang="fr-FR" i="1" dirty="0"/>
              <a:t>Le conseil National des Barreaux travaille actuellement à des modèles de contrats pour les avocats.  </a:t>
            </a:r>
          </a:p>
          <a:p>
            <a:r>
              <a:rPr lang="fr-FR" dirty="0"/>
              <a:t>Les techniciens devraient être consultés avant les missions pour convenir de leur disponibilité, mission, rémunération, délais…</a:t>
            </a:r>
          </a:p>
        </p:txBody>
      </p:sp>
    </p:spTree>
    <p:extLst>
      <p:ext uri="{BB962C8B-B14F-4D97-AF65-F5344CB8AC3E}">
        <p14:creationId xmlns:p14="http://schemas.microsoft.com/office/powerpoint/2010/main" val="17278582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401</TotalTime>
  <Words>1340</Words>
  <Application>Microsoft Office PowerPoint</Application>
  <PresentationFormat>Grand écran</PresentationFormat>
  <Paragraphs>62</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Arial</vt:lpstr>
      <vt:lpstr>Calibri</vt:lpstr>
      <vt:lpstr>Calibri Light</vt:lpstr>
      <vt:lpstr>Montserrat</vt:lpstr>
      <vt:lpstr>Wingdings</vt:lpstr>
      <vt:lpstr>Thème Office</vt:lpstr>
      <vt:lpstr>           Décret n° 2025-660 du 18 juillet 2025 applicable le 1er septembre 2025  LA REFORME DE L’INSTRUCTION CONVENTIONNELLE   et RECODIFICATION DES MODES AMIABLES  DE REGLEMENT DES DIFFERENDS </vt:lpstr>
      <vt:lpstr>      Le Décret du 18 Janvier 2025 vient clarifier et encadrer les modes amiables de résolution des différends.  Principe  L’instruction conventionnelle devient la règle, l’instruction judiciaire devient l’exception.  (article 127, al. 1 du code de procédure civile).         </vt:lpstr>
      <vt:lpstr>Objectif de la réforme </vt:lpstr>
      <vt:lpstr>Distinction entre Conciliation et Médiation </vt:lpstr>
      <vt:lpstr> </vt:lpstr>
      <vt:lpstr>           Abrogation de l’article 240 du CPC L’article 240 du CPC interdisait au juge de donner mission à un technicien de concilier les parties, car il n’appartenait qu’au juge de concilier les parties.  Avec l’abrogation de l’article 240, le technicien devrait pouvoir concilier les parties, mais cela reste incertain. - Les missions ne mentionneront sans doute pas cette faculté. - En l’état actuel, les modalités restent imprécises.  La réforme permet au juge de concilier les parties et « de déterminer  avec elles le mode de résolution du litige le plus adapté. Les parties pouvant à tout moment convenir de résoudre à l’amiable tout ou partie de leur litige ».           </vt:lpstr>
      <vt:lpstr>Présentation PowerPoint</vt:lpstr>
      <vt:lpstr>Pour information ce qui dit actuellement la circulaire n° CIV/08/2025 du 19 juillet 2025 de la direction des Affaires Civiles et du Sceau </vt:lpstr>
      <vt:lpstr>La procédure participative désormais encadrée par un acte d’avocat. Le recours à un technicien </vt:lpstr>
      <vt:lpstr>Qui est le technicien ?</vt:lpstr>
      <vt:lpstr> Quelle est la mission du technicien ? art. 131 à 131-8 du CPC.  </vt:lpstr>
      <vt:lpstr>Déroulement de la mission du  technicien</vt:lpstr>
      <vt:lpstr>L’experts de Justice et la réforme ?</vt:lpstr>
      <vt:lpstr>Références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Gaëlle GA. Ansoine</dc:creator>
  <cp:lastModifiedBy>Sophie Mutter</cp:lastModifiedBy>
  <cp:revision>7</cp:revision>
  <cp:lastPrinted>2025-09-17T19:02:51Z</cp:lastPrinted>
  <dcterms:created xsi:type="dcterms:W3CDTF">2025-09-08T14:34:35Z</dcterms:created>
  <dcterms:modified xsi:type="dcterms:W3CDTF">2025-09-25T15:52:30Z</dcterms:modified>
</cp:coreProperties>
</file>